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C"/>
    <a:srgbClr val="0075BD"/>
    <a:srgbClr val="FFA73F"/>
    <a:srgbClr val="D1D6E1"/>
    <a:srgbClr val="EB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5" autoAdjust="0"/>
  </p:normalViewPr>
  <p:slideViewPr>
    <p:cSldViewPr>
      <p:cViewPr varScale="1">
        <p:scale>
          <a:sx n="52" d="100"/>
          <a:sy n="52" d="100"/>
        </p:scale>
        <p:origin x="-912" y="-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72D3A-2D70-4B09-ABCD-87ECB67BD378}" type="datetimeFigureOut">
              <a:rPr lang="it-IT" smtClean="0"/>
              <a:t>11/07/2024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4297C-E467-4CAA-A04B-0772215018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471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 userDrawn="1"/>
        </p:nvSpPr>
        <p:spPr bwMode="auto">
          <a:xfrm rot="5400000">
            <a:off x="1475657" y="-998984"/>
            <a:ext cx="6192686" cy="914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t-IT" sz="1600"/>
          </a:p>
        </p:txBody>
      </p:sp>
      <p:sp>
        <p:nvSpPr>
          <p:cNvPr id="7" name="Segnaposto contenuto 2"/>
          <p:cNvSpPr>
            <a:spLocks noGrp="1"/>
          </p:cNvSpPr>
          <p:nvPr>
            <p:ph idx="10" hasCustomPrompt="1"/>
          </p:nvPr>
        </p:nvSpPr>
        <p:spPr>
          <a:xfrm>
            <a:off x="179512" y="2780928"/>
            <a:ext cx="8784976" cy="812824"/>
          </a:xfrm>
          <a:prstGeom prst="rect">
            <a:avLst/>
          </a:prstGeom>
        </p:spPr>
        <p:txBody>
          <a:bodyPr anchor="b"/>
          <a:lstStyle>
            <a:lvl1pPr algn="l"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stA="45000" endPos="1000" dist="50800" dir="5400000" sy="-100000" algn="bl" rotWithShape="0"/>
                </a:effectLst>
              </a:defRPr>
            </a:lvl1pPr>
          </a:lstStyle>
          <a:p>
            <a:pPr lvl="0"/>
            <a:r>
              <a:rPr lang="it-IT" dirty="0"/>
              <a:t>Titolo del corso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2" hasCustomPrompt="1"/>
          </p:nvPr>
        </p:nvSpPr>
        <p:spPr>
          <a:xfrm>
            <a:off x="179512" y="836712"/>
            <a:ext cx="8784976" cy="1872208"/>
          </a:xfrm>
          <a:prstGeom prst="rect">
            <a:avLst/>
          </a:prstGeom>
        </p:spPr>
        <p:txBody>
          <a:bodyPr anchor="b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3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179512" y="3645024"/>
            <a:ext cx="8784975" cy="792088"/>
          </a:xfrm>
          <a:prstGeom prst="rect">
            <a:avLst/>
          </a:prstGeom>
        </p:spPr>
        <p:txBody>
          <a:bodyPr anchor="b"/>
          <a:lstStyle>
            <a:lvl1pPr algn="l">
              <a:defRPr sz="18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 dirty="0"/>
              <a:t>Nome del docente</a:t>
            </a:r>
          </a:p>
        </p:txBody>
      </p:sp>
      <p:pic>
        <p:nvPicPr>
          <p:cNvPr id="4" name="Immagine 3" descr="Immagine che contiene testo, orologio&#10;&#10;Descrizione generata automaticamente">
            <a:extLst>
              <a:ext uri="{FF2B5EF4-FFF2-40B4-BE49-F238E27FC236}">
                <a16:creationId xmlns="" xmlns:a16="http://schemas.microsoft.com/office/drawing/2014/main" id="{F0DD6659-F391-4C43-A399-1E2E0C7401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15" y="4979939"/>
            <a:ext cx="4283968" cy="537293"/>
          </a:xfrm>
          <a:prstGeom prst="rect">
            <a:avLst/>
          </a:prstGeom>
        </p:spPr>
      </p:pic>
      <p:sp>
        <p:nvSpPr>
          <p:cNvPr id="12" name="Rectangle 7">
            <a:extLst>
              <a:ext uri="{FF2B5EF4-FFF2-40B4-BE49-F238E27FC236}">
                <a16:creationId xmlns="" xmlns:a16="http://schemas.microsoft.com/office/drawing/2014/main" id="{8BE69FA2-8EFB-4FAE-BEEE-FFE50C207B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71539"/>
            <a:ext cx="9163050" cy="49149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Rectangle 7">
            <a:extLst>
              <a:ext uri="{FF2B5EF4-FFF2-40B4-BE49-F238E27FC236}">
                <a16:creationId xmlns="" xmlns:a16="http://schemas.microsoft.com/office/drawing/2014/main" id="{8E920751-2091-4270-A903-62A1D8EC0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47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338" y="0"/>
            <a:ext cx="9091166" cy="6926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it-IT" sz="2800" b="1" baseline="0" dirty="0" smtClean="0">
                <a:solidFill>
                  <a:srgbClr val="007DC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dirty="0"/>
              <a:t>Titolo della slide…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566" y="764704"/>
            <a:ext cx="9099937" cy="5613126"/>
          </a:xfrm>
          <a:prstGeom prst="rect">
            <a:avLst/>
          </a:prstGeom>
          <a:noFill/>
        </p:spPr>
        <p:txBody>
          <a:bodyPr/>
          <a:lstStyle>
            <a:lvl1pPr algn="l">
              <a:defRPr sz="2400" b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it-IT" dirty="0"/>
              <a:t>Testo della slide…</a:t>
            </a:r>
          </a:p>
        </p:txBody>
      </p:sp>
      <p:sp>
        <p:nvSpPr>
          <p:cNvPr id="6" name="Segnaposto numero diapositiva 4">
            <a:extLst>
              <a:ext uri="{FF2B5EF4-FFF2-40B4-BE49-F238E27FC236}">
                <a16:creationId xmlns="" xmlns:a16="http://schemas.microsoft.com/office/drawing/2014/main" id="{8D49B935-F523-403E-861C-20388801B557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22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3217205" y="6417332"/>
            <a:ext cx="2709590" cy="396044"/>
          </a:xfrm>
          <a:prstGeom prst="rect">
            <a:avLst/>
          </a:prstGeom>
        </p:spPr>
        <p:txBody>
          <a:bodyPr/>
          <a:lstStyle>
            <a:lvl1pPr marL="342900" indent="-342900" algn="r" defTabSz="449263" rtl="0" fontAlgn="base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algn="l" hangingPunct="1"/>
            <a:endParaRPr lang="it-IT" sz="1400" kern="0" dirty="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D95BD477-AF9F-41B8-B9CC-595F3B9E15BB}"/>
              </a:ext>
            </a:extLst>
          </p:cNvPr>
          <p:cNvSpPr txBox="1"/>
          <p:nvPr userDrawn="1"/>
        </p:nvSpPr>
        <p:spPr>
          <a:xfrm>
            <a:off x="64442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L’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NTERNAZIONALE</a:t>
            </a:r>
          </a:p>
        </p:txBody>
      </p:sp>
      <p:sp>
        <p:nvSpPr>
          <p:cNvPr id="10" name="Segnaposto numero diapositiva 4">
            <a:extLst>
              <a:ext uri="{FF2B5EF4-FFF2-40B4-BE49-F238E27FC236}">
                <a16:creationId xmlns="" xmlns:a16="http://schemas.microsoft.com/office/drawing/2014/main" id="{0D1B4415-2D7F-423F-B7CE-8D663AEFA5A9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19AF0F4C-E827-4A9A-9BF7-B05885DE357D}"/>
              </a:ext>
            </a:extLst>
          </p:cNvPr>
          <p:cNvSpPr txBox="1"/>
          <p:nvPr userDrawn="1"/>
        </p:nvSpPr>
        <p:spPr>
          <a:xfrm>
            <a:off x="720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UN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it-IT" dirty="0" smtClean="0"/>
              <a:t>Lingua e linguistica russa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ru-RU" dirty="0" smtClean="0"/>
              <a:t>Урок 6. Лексические упражнения.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it-IT" dirty="0" smtClean="0"/>
              <a:t>Elena Nediakina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098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Упр.9. Стр.85. 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Преобразуйте прямую речь в косвенную, используя придаточные предложения с союзами «что», «чтобы», «где», «ли».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Журналист спросил, в чём состоит сущность глобализации.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Учёный ответил, </a:t>
            </a:r>
            <a:r>
              <a:rPr lang="ru-RU" sz="2000" i="1" dirty="0" smtClean="0"/>
              <a:t>что</a:t>
            </a:r>
            <a:r>
              <a:rPr lang="ru-RU" sz="2000" dirty="0" smtClean="0"/>
              <a:t> сущность глобализации состоит в формировании …  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 Журналист сообщил, </a:t>
            </a:r>
            <a:r>
              <a:rPr lang="ru-RU" sz="2000" i="1" dirty="0" smtClean="0"/>
              <a:t>что</a:t>
            </a:r>
            <a:r>
              <a:rPr lang="ru-RU" sz="2000" dirty="0" smtClean="0"/>
              <a:t> на Западе отношение к глобализации … 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Учёный сказал, </a:t>
            </a:r>
            <a:r>
              <a:rPr lang="ru-RU" sz="2000" i="1" dirty="0" smtClean="0"/>
              <a:t>что</a:t>
            </a:r>
            <a:r>
              <a:rPr lang="ru-RU" sz="2000" dirty="0" smtClean="0"/>
              <a:t> в неразвитых странах Запад воспринимается … 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Журналист попросил </a:t>
            </a:r>
            <a:r>
              <a:rPr lang="ru-RU" sz="2000" b="1" i="1" dirty="0" smtClean="0"/>
              <a:t>учёного</a:t>
            </a:r>
            <a:r>
              <a:rPr lang="ru-RU" sz="2000" i="1" dirty="0" smtClean="0"/>
              <a:t>, чтобы </a:t>
            </a:r>
            <a:r>
              <a:rPr lang="ru-RU" sz="2000" b="1" i="1" dirty="0" smtClean="0"/>
              <a:t>он объяснил</a:t>
            </a:r>
            <a:r>
              <a:rPr lang="ru-RU" sz="2000" dirty="0" smtClean="0"/>
              <a:t>, в чём состоит … 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Учёный объяснил, </a:t>
            </a:r>
            <a:r>
              <a:rPr lang="ru-RU" sz="2000" i="1" dirty="0" smtClean="0"/>
              <a:t>что</a:t>
            </a:r>
            <a:r>
              <a:rPr lang="ru-RU" sz="2000" dirty="0" smtClean="0"/>
              <a:t> опасность глобализации состоит … 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Журналист задал вопрос, возможно </a:t>
            </a:r>
            <a:r>
              <a:rPr lang="ru-RU" sz="2000" i="1" dirty="0" smtClean="0"/>
              <a:t>ли</a:t>
            </a:r>
            <a:r>
              <a:rPr lang="ru-RU" sz="2000" dirty="0" smtClean="0"/>
              <a:t> равновесие … 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Учёный ответил, </a:t>
            </a:r>
            <a:r>
              <a:rPr lang="ru-RU" sz="2000" i="1" dirty="0" smtClean="0"/>
              <a:t>что на </a:t>
            </a:r>
            <a:r>
              <a:rPr lang="ru-RU" sz="2000" b="1" i="1" dirty="0" smtClean="0"/>
              <a:t>его</a:t>
            </a:r>
            <a:r>
              <a:rPr lang="ru-RU" sz="2000" i="1" dirty="0" smtClean="0"/>
              <a:t> </a:t>
            </a:r>
            <a:r>
              <a:rPr lang="ru-RU" sz="2000" dirty="0" smtClean="0"/>
              <a:t>взгляд, это возможно.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Журналист спросил учёного, как влияет глобализация … 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Учёный ответил, </a:t>
            </a:r>
            <a:r>
              <a:rPr lang="ru-RU" sz="2000" i="1" dirty="0" smtClean="0"/>
              <a:t>что</a:t>
            </a:r>
            <a:r>
              <a:rPr lang="ru-RU" sz="2000" dirty="0" smtClean="0"/>
              <a:t> глобализация усиливает … .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725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2C48CFB-5CB7-4105-86D2-DDE7AA57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Упр.2. Стр.82. Ключи.</a:t>
            </a: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7E811056-E342-44E7-909C-DF21C2DC6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Выделите общую часть в словах:</a:t>
            </a:r>
          </a:p>
          <a:p>
            <a:endParaRPr lang="ru-RU" sz="2000" dirty="0" smtClean="0"/>
          </a:p>
          <a:p>
            <a:r>
              <a:rPr lang="ru-RU" sz="2000" dirty="0" smtClean="0"/>
              <a:t>-интегр-</a:t>
            </a:r>
          </a:p>
          <a:p>
            <a:endParaRPr lang="ru-RU" sz="2000" dirty="0"/>
          </a:p>
          <a:p>
            <a:r>
              <a:rPr lang="ru-RU" sz="2000" dirty="0" smtClean="0"/>
              <a:t>-глобал-</a:t>
            </a:r>
          </a:p>
          <a:p>
            <a:endParaRPr lang="ru-RU" sz="2000" dirty="0"/>
          </a:p>
          <a:p>
            <a:r>
              <a:rPr lang="ru-RU" sz="2000" dirty="0"/>
              <a:t>ф</a:t>
            </a:r>
            <a:r>
              <a:rPr lang="ru-RU" sz="2000" dirty="0" smtClean="0"/>
              <a:t>инанс-</a:t>
            </a:r>
          </a:p>
          <a:p>
            <a:endParaRPr lang="ru-RU" sz="2000" dirty="0"/>
          </a:p>
          <a:p>
            <a:r>
              <a:rPr lang="ru-RU" sz="2000" dirty="0" smtClean="0"/>
              <a:t>-информ-</a:t>
            </a:r>
          </a:p>
          <a:p>
            <a:endParaRPr lang="ru-RU" sz="2000" dirty="0"/>
          </a:p>
          <a:p>
            <a:endParaRPr lang="it-IT" sz="2000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780AF588-ABC2-443E-BFE2-3609BFB788B6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243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Упр.3. Стр.82. 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От каких слов образованы сложные слова?</a:t>
            </a:r>
          </a:p>
          <a:p>
            <a:endParaRPr lang="ru-RU" dirty="0" smtClean="0"/>
          </a:p>
          <a:p>
            <a:r>
              <a:rPr lang="ru-RU" dirty="0" smtClean="0"/>
              <a:t>Транс + национальные</a:t>
            </a:r>
          </a:p>
          <a:p>
            <a:r>
              <a:rPr lang="ru-RU" dirty="0" smtClean="0"/>
              <a:t>Южный + корейский</a:t>
            </a:r>
          </a:p>
          <a:p>
            <a:r>
              <a:rPr lang="ru-RU" dirty="0" smtClean="0"/>
              <a:t>Один + образ</a:t>
            </a:r>
          </a:p>
          <a:p>
            <a:r>
              <a:rPr lang="ru-RU" dirty="0" smtClean="0"/>
              <a:t>Разный + образ</a:t>
            </a:r>
          </a:p>
          <a:p>
            <a:r>
              <a:rPr lang="ru-RU" dirty="0" smtClean="0"/>
              <a:t>Между + народный</a:t>
            </a:r>
          </a:p>
          <a:p>
            <a:r>
              <a:rPr lang="ru-RU" dirty="0" smtClean="0"/>
              <a:t>Одно + время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83324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Упр.4. Стр.83. 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Суффикс «-</a:t>
            </a:r>
            <a:r>
              <a:rPr lang="ru-RU" dirty="0" err="1" smtClean="0"/>
              <a:t>аци</a:t>
            </a:r>
            <a:r>
              <a:rPr lang="ru-RU" dirty="0" smtClean="0"/>
              <a:t>-».</a:t>
            </a:r>
          </a:p>
          <a:p>
            <a:endParaRPr lang="ru-RU" dirty="0"/>
          </a:p>
          <a:p>
            <a:r>
              <a:rPr lang="ru-RU" dirty="0" smtClean="0"/>
              <a:t>Этот суффикс имеет значение процесса.</a:t>
            </a:r>
          </a:p>
          <a:p>
            <a:endParaRPr lang="ru-RU" dirty="0"/>
          </a:p>
          <a:p>
            <a:r>
              <a:rPr lang="ru-RU" dirty="0" smtClean="0"/>
              <a:t>Демонстрация, информация, унификация, операция, регистрация, девальвация, трансляция, эмиграция, деградация, эвакуация, специализация.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5300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Упр.5. Стр.83. 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ru-RU" sz="1800" b="1" dirty="0"/>
              <a:t>Пронумеруйте слова в первой колонке</a:t>
            </a:r>
            <a:r>
              <a:rPr lang="ru-RU" sz="1800" b="1" dirty="0" smtClean="0"/>
              <a:t>.</a:t>
            </a:r>
          </a:p>
          <a:p>
            <a:endParaRPr lang="ru-RU" sz="1800" b="1" dirty="0"/>
          </a:p>
          <a:p>
            <a:pPr>
              <a:buAutoNum type="arabicParenR"/>
            </a:pPr>
            <a:r>
              <a:rPr lang="ru-RU" sz="1800" dirty="0" smtClean="0"/>
              <a:t>Высшая стадия</a:t>
            </a:r>
          </a:p>
          <a:p>
            <a:pPr>
              <a:buAutoNum type="arabicParenR"/>
            </a:pPr>
            <a:r>
              <a:rPr lang="ru-RU" sz="1800" dirty="0" smtClean="0"/>
              <a:t>Преобразовывать природу</a:t>
            </a:r>
          </a:p>
          <a:p>
            <a:pPr>
              <a:buAutoNum type="arabicParenR"/>
            </a:pPr>
            <a:r>
              <a:rPr lang="ru-RU" sz="1800" dirty="0" smtClean="0"/>
              <a:t>Естественный процесс</a:t>
            </a:r>
          </a:p>
          <a:p>
            <a:pPr>
              <a:buAutoNum type="arabicParenR"/>
            </a:pPr>
            <a:r>
              <a:rPr lang="ru-RU" sz="1800" dirty="0" smtClean="0"/>
              <a:t>Конфликт</a:t>
            </a:r>
          </a:p>
          <a:p>
            <a:pPr>
              <a:buAutoNum type="arabicParenR"/>
            </a:pPr>
            <a:r>
              <a:rPr lang="ru-RU" sz="1800" dirty="0" smtClean="0"/>
              <a:t>Последствия</a:t>
            </a:r>
          </a:p>
          <a:p>
            <a:pPr>
              <a:buAutoNum type="arabicParenR"/>
            </a:pPr>
            <a:r>
              <a:rPr lang="ru-RU" sz="1800" dirty="0" smtClean="0"/>
              <a:t>Импортировать</a:t>
            </a:r>
          </a:p>
          <a:p>
            <a:pPr>
              <a:buAutoNum type="arabicParenR"/>
            </a:pPr>
            <a:r>
              <a:rPr lang="ru-RU" sz="1800" dirty="0" smtClean="0"/>
              <a:t>Унификация</a:t>
            </a:r>
          </a:p>
          <a:p>
            <a:pPr>
              <a:buAutoNum type="arabicParenR"/>
            </a:pPr>
            <a:r>
              <a:rPr lang="ru-RU" sz="1800" dirty="0" smtClean="0"/>
              <a:t>Протекционизм</a:t>
            </a:r>
          </a:p>
          <a:p>
            <a:pPr>
              <a:buAutoNum type="arabicParenR"/>
            </a:pPr>
            <a:r>
              <a:rPr lang="ru-RU" sz="1800" dirty="0" smtClean="0"/>
              <a:t>Угроза</a:t>
            </a:r>
          </a:p>
          <a:p>
            <a:pPr marL="0" indent="0"/>
            <a:endParaRPr lang="ru-RU" sz="1800" dirty="0"/>
          </a:p>
          <a:p>
            <a:pPr marL="0" indent="0"/>
            <a:endParaRPr lang="ru-RU" sz="1800" dirty="0" smtClean="0"/>
          </a:p>
          <a:p>
            <a:pPr marL="0" indent="0"/>
            <a:r>
              <a:rPr lang="ru-RU" sz="1800" b="1" dirty="0"/>
              <a:t>Найдите синоним во второй колонке и поставьте рядом с ним соответствующий номер.</a:t>
            </a:r>
          </a:p>
          <a:p>
            <a:pPr marL="0" indent="0"/>
            <a:r>
              <a:rPr lang="ru-RU" sz="1800" dirty="0" smtClean="0"/>
              <a:t>8) Защита</a:t>
            </a:r>
          </a:p>
          <a:p>
            <a:pPr marL="0" indent="0"/>
            <a:r>
              <a:rPr lang="ru-RU" sz="1800" dirty="0" smtClean="0"/>
              <a:t>9) Результаты</a:t>
            </a:r>
          </a:p>
          <a:p>
            <a:pPr marL="0" indent="0"/>
            <a:r>
              <a:rPr lang="ru-RU" sz="1800" dirty="0" smtClean="0"/>
              <a:t>4) Столкновение, спор</a:t>
            </a:r>
          </a:p>
          <a:p>
            <a:pPr marL="0" indent="0"/>
            <a:r>
              <a:rPr lang="ru-RU" sz="1800" dirty="0" smtClean="0"/>
              <a:t>1) Высшая ступень</a:t>
            </a:r>
          </a:p>
          <a:p>
            <a:pPr marL="0" indent="0"/>
            <a:r>
              <a:rPr lang="ru-RU" sz="1800" dirty="0" smtClean="0"/>
              <a:t>7) Однообразие</a:t>
            </a:r>
          </a:p>
          <a:p>
            <a:pPr marL="0" indent="0"/>
            <a:r>
              <a:rPr lang="ru-RU" sz="1800" dirty="0" smtClean="0"/>
              <a:t>2) Изменять природу</a:t>
            </a:r>
          </a:p>
          <a:p>
            <a:pPr marL="0" indent="0"/>
            <a:r>
              <a:rPr lang="ru-RU" sz="1800" dirty="0" smtClean="0"/>
              <a:t>9) Опасность</a:t>
            </a:r>
          </a:p>
          <a:p>
            <a:pPr marL="0" indent="0"/>
            <a:r>
              <a:rPr lang="ru-RU" sz="1800" dirty="0" smtClean="0"/>
              <a:t>3) Стихийный процесс</a:t>
            </a:r>
          </a:p>
          <a:p>
            <a:pPr marL="0" indent="0"/>
            <a:r>
              <a:rPr lang="ru-RU" sz="1800" dirty="0" smtClean="0"/>
              <a:t>6) Ввозить в свою страну из другой</a:t>
            </a:r>
            <a:endParaRPr lang="ru-RU" sz="180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54715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Упр.6. Стр.83. </a:t>
            </a:r>
            <a:r>
              <a:rPr lang="ru-RU" sz="2400" dirty="0"/>
              <a:t>Подберите антонимы (см. «Материал для справок»). Ключи.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Управляемый процесс – стихийный процесс</a:t>
            </a:r>
          </a:p>
          <a:p>
            <a:r>
              <a:rPr lang="ru-RU" dirty="0" smtClean="0"/>
              <a:t>Ослаблять - усиливать</a:t>
            </a:r>
          </a:p>
          <a:p>
            <a:r>
              <a:rPr lang="ru-RU" dirty="0" smtClean="0"/>
              <a:t>Торможение - ускорение</a:t>
            </a:r>
          </a:p>
          <a:p>
            <a:r>
              <a:rPr lang="ru-RU" dirty="0" smtClean="0"/>
              <a:t>Экспортировать - импортировать</a:t>
            </a:r>
          </a:p>
          <a:p>
            <a:r>
              <a:rPr lang="ru-RU" dirty="0" smtClean="0"/>
              <a:t>Выступать «за» - выступать «против»</a:t>
            </a:r>
          </a:p>
          <a:p>
            <a:r>
              <a:rPr lang="ru-RU" dirty="0" smtClean="0"/>
              <a:t>Разнообразие - однообразие</a:t>
            </a:r>
          </a:p>
          <a:p>
            <a:r>
              <a:rPr lang="ru-RU" dirty="0" smtClean="0"/>
              <a:t>Отечественные товары – импортные товары</a:t>
            </a:r>
          </a:p>
          <a:p>
            <a:r>
              <a:rPr lang="ru-RU" dirty="0" smtClean="0"/>
              <a:t>Дорогие товары – дешёвые товары</a:t>
            </a:r>
          </a:p>
          <a:p>
            <a:r>
              <a:rPr lang="ru-RU" dirty="0" smtClean="0"/>
              <a:t>Отрицательная оценка – положительная оценка</a:t>
            </a:r>
          </a:p>
          <a:p>
            <a:r>
              <a:rPr lang="ru-RU" dirty="0" smtClean="0"/>
              <a:t>Подъём экономики – спад экономики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5834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Обратите внимание! </a:t>
            </a:r>
            <a:r>
              <a:rPr lang="ru-RU" dirty="0" smtClean="0"/>
              <a:t>Стр.83-84. </a:t>
            </a:r>
            <a:r>
              <a:rPr lang="ru-RU" dirty="0"/>
              <a:t>Упр.7. </a:t>
            </a:r>
            <a:r>
              <a:rPr lang="ru-RU" dirty="0" smtClean="0"/>
              <a:t>Стр.84. </a:t>
            </a:r>
            <a:r>
              <a:rPr lang="ru-RU" dirty="0"/>
              <a:t>Ключи.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Глобальный, глобалистский</a:t>
            </a:r>
          </a:p>
          <a:p>
            <a:pPr marL="457200" indent="-457200">
              <a:buAutoNum type="arabicPeriod"/>
            </a:pPr>
            <a:r>
              <a:rPr lang="ru-RU" dirty="0" smtClean="0"/>
              <a:t>Глобалистские</a:t>
            </a:r>
          </a:p>
          <a:p>
            <a:pPr marL="457200" indent="-457200">
              <a:buAutoNum type="arabicPeriod"/>
            </a:pPr>
            <a:r>
              <a:rPr lang="ru-RU" dirty="0" smtClean="0"/>
              <a:t>глобальной</a:t>
            </a:r>
          </a:p>
          <a:p>
            <a:pPr marL="0" indent="0"/>
            <a:endParaRPr lang="ru-RU" dirty="0"/>
          </a:p>
          <a:p>
            <a:pPr marL="0" indent="0"/>
            <a:r>
              <a:rPr lang="ru-RU" i="1" dirty="0" smtClean="0"/>
              <a:t>Техника, технология</a:t>
            </a:r>
          </a:p>
          <a:p>
            <a:pPr marL="0" indent="0"/>
            <a:r>
              <a:rPr lang="ru-RU" dirty="0" smtClean="0"/>
              <a:t>3. техникой</a:t>
            </a:r>
          </a:p>
          <a:p>
            <a:pPr marL="0" indent="0"/>
            <a:r>
              <a:rPr lang="ru-RU" dirty="0" smtClean="0"/>
              <a:t>4. технологии</a:t>
            </a:r>
          </a:p>
          <a:p>
            <a:pPr marL="0" indent="0"/>
            <a:endParaRPr lang="ru-RU" dirty="0"/>
          </a:p>
          <a:p>
            <a:pPr marL="0" indent="0"/>
            <a:r>
              <a:rPr lang="ru-RU" i="1" dirty="0" smtClean="0"/>
              <a:t>Конкуренция, конкурентоспособность</a:t>
            </a:r>
          </a:p>
          <a:p>
            <a:pPr marL="0" indent="0"/>
            <a:r>
              <a:rPr lang="ru-RU" dirty="0" smtClean="0"/>
              <a:t>5. конкуренция</a:t>
            </a:r>
          </a:p>
          <a:p>
            <a:pPr marL="0" indent="0"/>
            <a:r>
              <a:rPr lang="ru-RU" dirty="0" smtClean="0"/>
              <a:t>6. конкурентоспособность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9055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Упр.8. Стр.84. 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 smtClean="0"/>
              <a:t>Формирование</a:t>
            </a:r>
            <a:r>
              <a:rPr lang="ru-RU" sz="2000" dirty="0" smtClean="0"/>
              <a:t> </a:t>
            </a:r>
            <a:r>
              <a:rPr lang="ru-RU" sz="2000" i="1" dirty="0" smtClean="0"/>
              <a:t>чего? </a:t>
            </a:r>
            <a:r>
              <a:rPr lang="ru-RU" sz="2000" dirty="0" smtClean="0"/>
              <a:t>(Р.п.) единого пространства, мирового рынка, мировой экономики, общества, организации, движения, руководства, правительства.</a:t>
            </a:r>
          </a:p>
          <a:p>
            <a:r>
              <a:rPr lang="ru-RU" sz="2000" b="1" dirty="0" smtClean="0"/>
              <a:t>Стадия</a:t>
            </a:r>
            <a:r>
              <a:rPr lang="ru-RU" sz="2000" dirty="0" smtClean="0"/>
              <a:t> </a:t>
            </a:r>
            <a:r>
              <a:rPr lang="ru-RU" sz="2000" i="1" dirty="0" smtClean="0"/>
              <a:t>чего?</a:t>
            </a:r>
            <a:r>
              <a:rPr lang="ru-RU" sz="2000" dirty="0" smtClean="0"/>
              <a:t> (Р.п.) развития, процесса, объединения, интеграции, глобализации, объединения.</a:t>
            </a:r>
          </a:p>
          <a:p>
            <a:r>
              <a:rPr lang="ru-RU" sz="2000" b="1" dirty="0" smtClean="0"/>
              <a:t>Преобразовывать, изменять</a:t>
            </a:r>
            <a:r>
              <a:rPr lang="ru-RU" sz="2000" dirty="0" smtClean="0"/>
              <a:t> </a:t>
            </a:r>
            <a:r>
              <a:rPr lang="ru-RU" sz="2000" i="1" dirty="0" smtClean="0"/>
              <a:t>что?</a:t>
            </a:r>
            <a:r>
              <a:rPr lang="ru-RU" sz="2000" dirty="0" smtClean="0"/>
              <a:t> (В.п.) окружающую среду, общественные отношения, страну, систему, экономику, мировой рынок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r>
              <a:rPr lang="ru-RU" sz="2000" b="1" dirty="0" smtClean="0"/>
              <a:t>Участник</a:t>
            </a:r>
            <a:r>
              <a:rPr lang="ru-RU" sz="2000" dirty="0" smtClean="0"/>
              <a:t> </a:t>
            </a:r>
            <a:r>
              <a:rPr lang="ru-RU" sz="2000" i="1" dirty="0" smtClean="0"/>
              <a:t>чего? </a:t>
            </a:r>
            <a:r>
              <a:rPr lang="ru-RU" sz="2000" dirty="0" smtClean="0"/>
              <a:t>(Р.п.) мировой конкуренции, интеграции, глобализации, организации, объединения, страны, системы, экономики, мирового рынка.</a:t>
            </a:r>
          </a:p>
          <a:p>
            <a:r>
              <a:rPr lang="ru-RU" sz="2000" b="1" dirty="0" smtClean="0"/>
              <a:t>Распространение</a:t>
            </a:r>
            <a:r>
              <a:rPr lang="ru-RU" sz="2000" dirty="0" smtClean="0"/>
              <a:t> </a:t>
            </a:r>
            <a:r>
              <a:rPr lang="ru-RU" sz="2000" i="1" dirty="0" smtClean="0"/>
              <a:t>чего?</a:t>
            </a:r>
            <a:r>
              <a:rPr lang="ru-RU" sz="2000" dirty="0" smtClean="0"/>
              <a:t> (Р.п.) финансов, информации, научных открытий, технических достижений, изобретений.</a:t>
            </a:r>
          </a:p>
          <a:p>
            <a:r>
              <a:rPr lang="ru-RU" sz="2000" b="1" dirty="0" smtClean="0"/>
              <a:t>Источник</a:t>
            </a:r>
            <a:r>
              <a:rPr lang="ru-RU" sz="2000" dirty="0" smtClean="0"/>
              <a:t> </a:t>
            </a:r>
            <a:r>
              <a:rPr lang="ru-RU" sz="2000" i="1" dirty="0" smtClean="0"/>
              <a:t>чего?</a:t>
            </a:r>
            <a:r>
              <a:rPr lang="ru-RU" sz="2000" dirty="0" smtClean="0"/>
              <a:t> (Р.п.) развития, движения, прогресса, информации, вдохновения.</a:t>
            </a:r>
          </a:p>
          <a:p>
            <a:r>
              <a:rPr lang="ru-RU" sz="2000" b="1" dirty="0" smtClean="0"/>
              <a:t>Последствия, результаты </a:t>
            </a:r>
            <a:r>
              <a:rPr lang="ru-RU" sz="2000" i="1" dirty="0" smtClean="0"/>
              <a:t>чего? </a:t>
            </a:r>
            <a:r>
              <a:rPr lang="ru-RU" sz="2000" dirty="0" smtClean="0"/>
              <a:t>(Р.п.) развития, процесса, объединения, интеграции, глобализации.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098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Упр.8. Стр.84. Ключи (продолжение).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/>
              <a:t>Пользоваться</a:t>
            </a:r>
            <a:r>
              <a:rPr lang="ru-RU" sz="2000" dirty="0"/>
              <a:t> </a:t>
            </a:r>
            <a:r>
              <a:rPr lang="ru-RU" sz="2000" i="1" dirty="0"/>
              <a:t>чем? </a:t>
            </a:r>
            <a:r>
              <a:rPr lang="ru-RU" sz="2000" dirty="0"/>
              <a:t>(Т.п.) выгодой, результатом, последствиями, плодами, успехами, достижениями, научными открытиями, техническими изобретениями.</a:t>
            </a:r>
          </a:p>
          <a:p>
            <a:r>
              <a:rPr lang="ru-RU" sz="2000" b="1" dirty="0" smtClean="0"/>
              <a:t>Выгода</a:t>
            </a:r>
            <a:r>
              <a:rPr lang="ru-RU" sz="2000" dirty="0" smtClean="0"/>
              <a:t> </a:t>
            </a:r>
            <a:r>
              <a:rPr lang="ru-RU" sz="2000" i="1" dirty="0" smtClean="0"/>
              <a:t>от чего? </a:t>
            </a:r>
            <a:r>
              <a:rPr lang="ru-RU" sz="2000" dirty="0" smtClean="0"/>
              <a:t>(от + Р.п.) от объединения, от интеграции, от глобализации, от мировой конкуренции, от мирового рынка.</a:t>
            </a:r>
          </a:p>
          <a:p>
            <a:r>
              <a:rPr lang="ru-RU" sz="2000" b="1" dirty="0" smtClean="0"/>
              <a:t>Противоречия</a:t>
            </a:r>
            <a:r>
              <a:rPr lang="ru-RU" sz="2000" dirty="0" smtClean="0"/>
              <a:t> </a:t>
            </a:r>
            <a:r>
              <a:rPr lang="ru-RU" sz="2000" i="1" dirty="0" smtClean="0"/>
              <a:t>между кем? </a:t>
            </a:r>
            <a:r>
              <a:rPr lang="ru-RU" sz="2000" i="1" dirty="0"/>
              <a:t>м</a:t>
            </a:r>
            <a:r>
              <a:rPr lang="ru-RU" sz="2000" i="1" dirty="0" smtClean="0"/>
              <a:t>ежду чем?</a:t>
            </a:r>
            <a:r>
              <a:rPr lang="ru-RU" sz="2000" dirty="0" smtClean="0"/>
              <a:t> (между + Т.п.) между конкурентами, между партнёрами, между глобалистами и антиглобалистами, между странами, между государствами, между Китаем и Индией, между Россией и Японией, между Израилем и Палестиной.</a:t>
            </a:r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7100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_FOR-FAM_FOR-COM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Master_FOR-FAM_FOR-COM</Template>
  <TotalTime>302</TotalTime>
  <Words>662</Words>
  <Application>Microsoft Office PowerPoint</Application>
  <PresentationFormat>Экран (4:3)</PresentationFormat>
  <Paragraphs>108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Master_FOR-FAM_FOR-COM</vt:lpstr>
      <vt:lpstr>Презентация PowerPoint</vt:lpstr>
      <vt:lpstr>Упр.2. Стр.82. Ключи.</vt:lpstr>
      <vt:lpstr>Упр.3. Стр.82. Ключи.</vt:lpstr>
      <vt:lpstr>Упр.4. Стр.83. Ключи.</vt:lpstr>
      <vt:lpstr>Упр.5. Стр.83. Ключи.</vt:lpstr>
      <vt:lpstr>Упр.6. Стр.83. Подберите антонимы (см. «Материал для справок»). Ключи.</vt:lpstr>
      <vt:lpstr>Обратите внимание! Стр.83-84. Упр.7. Стр.84. Ключи.</vt:lpstr>
      <vt:lpstr>Упр.8. Стр.84. Ключи.</vt:lpstr>
      <vt:lpstr>Упр.8. Стр.84. Ключи (продолжение).</vt:lpstr>
      <vt:lpstr>Упр.9. Стр.85. Ключи.</vt:lpstr>
    </vt:vector>
  </TitlesOfParts>
  <Company>Fondazione FORMIT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Elena Nediakina</cp:lastModifiedBy>
  <cp:revision>29</cp:revision>
  <dcterms:created xsi:type="dcterms:W3CDTF">2016-08-01T13:43:10Z</dcterms:created>
  <dcterms:modified xsi:type="dcterms:W3CDTF">2024-07-11T17:23:04Z</dcterms:modified>
</cp:coreProperties>
</file>