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59" r:id="rId4"/>
    <p:sldId id="266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5" autoAdjust="0"/>
  </p:normalViewPr>
  <p:slideViewPr>
    <p:cSldViewPr>
      <p:cViewPr>
        <p:scale>
          <a:sx n="88" d="100"/>
          <a:sy n="88" d="100"/>
        </p:scale>
        <p:origin x="751" y="-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29/08/2024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/>
              <a:t>Lingua e linguistica russa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/>
              <a:t>Урок 6. Грамматика. 1. Выражение изъяснительных отношений.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/>
              <a:t>Elena Nediakina</a:t>
            </a:r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8BB106-338E-B411-1A68-23577D70D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«Чтобы» + прошедшее время глагола/ «Чтобы» + инфинитив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A698DB-F17E-3438-4DD6-21A3EA53F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 зависимой части с союзом «чтобы» сказуемое ставится в форме прошедшего времени, если подлежащие в главной и зависимой части разные.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Пример: </a:t>
            </a:r>
            <a:r>
              <a:rPr lang="ru-RU" sz="2000" u="sng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Я</a:t>
            </a: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 мечтаю о том, </a:t>
            </a:r>
            <a:r>
              <a:rPr lang="ru-RU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чтобы</a:t>
            </a: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 </a:t>
            </a:r>
            <a:r>
              <a:rPr lang="ru-RU" sz="2000" u="sng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мой друг</a:t>
            </a: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 </a:t>
            </a:r>
            <a:r>
              <a:rPr lang="ru-RU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поехал</a:t>
            </a: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 в Россию.</a:t>
            </a:r>
            <a:endParaRPr kumimoji="0" lang="ru-RU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ru-RU" sz="2000" dirty="0">
              <a:solidFill>
                <a:srgbClr val="000000">
                  <a:lumMod val="85000"/>
                  <a:lumOff val="15000"/>
                </a:srgbClr>
              </a:solidFill>
              <a:latin typeface="Calibri"/>
              <a:cs typeface="Arial Unicode MS"/>
            </a:endParaRP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Сказуемое после союза «чтобы» ставится в форме инфинитива, </a:t>
            </a:r>
            <a:r>
              <a:rPr lang="ru-RU" sz="200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ес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ли подлежащее в главной и зависимой части одно и то же.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Пример: </a:t>
            </a:r>
            <a:r>
              <a:rPr lang="ru-RU" sz="2000" u="sng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Я</a:t>
            </a: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 мечтаю о том, </a:t>
            </a:r>
            <a:r>
              <a:rPr lang="ru-RU" sz="2000" b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чтобы поехать </a:t>
            </a: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в Россию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ОСТОРОЖНО!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Конструкция «чтобы» + инфинитив часто используется в целевых предложениях: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Я пришёл, чтобы помочь вам. (Зачем ты пришёл?)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D7CC071-B612-C6F9-C858-DCA467DEB717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4527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C78A90-D4E4-07C8-50BD-EF0AD797E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«ЧТО» или «ЧТОБЫ»? Запомните (стр. 88).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9B0303-F049-2907-89C9-62B9231D8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/>
              <a:t>Нужно различать изъяснительные конструкции с союзом «что» и с союзом «чтобы».</a:t>
            </a:r>
          </a:p>
          <a:p>
            <a:pPr algn="just"/>
            <a:r>
              <a:rPr lang="ru-RU" sz="1800" dirty="0"/>
              <a:t>Изъяснительные конструкции с союзом «что» указывают на реальный факт (который был, есть или будет), они только сообщают информацию.</a:t>
            </a:r>
          </a:p>
          <a:p>
            <a:pPr algn="just"/>
            <a:r>
              <a:rPr lang="ru-RU" sz="1800" dirty="0"/>
              <a:t>Изъяснительные конструкции с союзом «чтобы» указывают на желательность, необходимость выполнения действия, являются побуждением к действию.</a:t>
            </a:r>
          </a:p>
          <a:p>
            <a:pPr algn="just"/>
            <a:r>
              <a:rPr lang="ru-RU" sz="1800" dirty="0"/>
              <a:t>Сравните: Друг говорил мне, </a:t>
            </a:r>
            <a:r>
              <a:rPr lang="ru-RU" sz="1800" b="1" dirty="0"/>
              <a:t>что</a:t>
            </a:r>
            <a:r>
              <a:rPr lang="ru-RU" sz="1800" dirty="0"/>
              <a:t> у него всё хорошо. (реальный факт)</a:t>
            </a:r>
          </a:p>
          <a:p>
            <a:pPr algn="just"/>
            <a:r>
              <a:rPr lang="ru-RU" sz="1800" dirty="0"/>
              <a:t>			  Друг говорил мне, </a:t>
            </a:r>
            <a:r>
              <a:rPr lang="ru-RU" sz="1800" b="1" dirty="0"/>
              <a:t>чтобы</a:t>
            </a:r>
            <a:r>
              <a:rPr lang="ru-RU" sz="1800" dirty="0"/>
              <a:t> я верил ему. (побуждение)</a:t>
            </a:r>
          </a:p>
          <a:p>
            <a:pPr algn="just"/>
            <a:endParaRPr lang="ru-RU" sz="1800" dirty="0"/>
          </a:p>
          <a:p>
            <a:pPr algn="just"/>
            <a:r>
              <a:rPr lang="ru-RU" sz="1800" dirty="0"/>
              <a:t>Если в зависимой части есть модальные слова </a:t>
            </a:r>
            <a:r>
              <a:rPr lang="ru-RU" sz="1800" b="1" dirty="0"/>
              <a:t>«должен», «надо», «запрещено» и др. с инфинитивом</a:t>
            </a:r>
            <a:r>
              <a:rPr lang="ru-RU" sz="1800" dirty="0"/>
              <a:t>, то союз </a:t>
            </a:r>
            <a:r>
              <a:rPr lang="ru-RU" sz="1800" b="1" dirty="0"/>
              <a:t>«чтобы» не употребляется</a:t>
            </a:r>
            <a:r>
              <a:rPr lang="ru-RU" sz="1800" dirty="0"/>
              <a:t>.</a:t>
            </a:r>
          </a:p>
          <a:p>
            <a:pPr algn="just"/>
            <a:r>
              <a:rPr lang="ru-RU" sz="1800" dirty="0"/>
              <a:t>Сравните: Отец сказал, </a:t>
            </a:r>
            <a:r>
              <a:rPr lang="ru-RU" sz="1800" b="1" dirty="0"/>
              <a:t>чтобы</a:t>
            </a:r>
            <a:r>
              <a:rPr lang="ru-RU" sz="1800" dirty="0"/>
              <a:t> я </a:t>
            </a:r>
            <a:r>
              <a:rPr lang="ru-RU" sz="1800" b="1" dirty="0"/>
              <a:t>помог</a:t>
            </a:r>
            <a:r>
              <a:rPr lang="ru-RU" sz="1800" dirty="0"/>
              <a:t> брату.</a:t>
            </a:r>
          </a:p>
          <a:p>
            <a:pPr algn="just"/>
            <a:r>
              <a:rPr lang="ru-RU" sz="1800" dirty="0"/>
              <a:t>			  Отец сказал, </a:t>
            </a:r>
            <a:r>
              <a:rPr lang="ru-RU" sz="1800" b="1" dirty="0"/>
              <a:t>что</a:t>
            </a:r>
            <a:r>
              <a:rPr lang="ru-RU" sz="1800" dirty="0"/>
              <a:t> я </a:t>
            </a:r>
            <a:r>
              <a:rPr lang="ru-RU" sz="1800" b="1" dirty="0"/>
              <a:t>должен помочь </a:t>
            </a:r>
            <a:r>
              <a:rPr lang="ru-RU" sz="1800" dirty="0"/>
              <a:t>брату.</a:t>
            </a:r>
          </a:p>
          <a:p>
            <a:pPr algn="just"/>
            <a:r>
              <a:rPr lang="ru-RU" sz="1800" b="1" dirty="0"/>
              <a:t>Упр. 2. Стр. 89-90.</a:t>
            </a:r>
          </a:p>
          <a:p>
            <a:pPr algn="just"/>
            <a:r>
              <a:rPr lang="ru-RU" sz="1800" b="1" dirty="0"/>
              <a:t>Упр. 3. Стр. 90.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408E05D-E13C-5418-258C-50B062DEF34A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1840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F53548-9DBB-FD25-A81F-8DBC577CC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Упр. 2. Стр. 89-90. Употребите «что» или «чтобы». Ключи. </a:t>
            </a:r>
            <a:br>
              <a:rPr lang="ru-RU" sz="2800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3EECA9-0DF3-2D59-61BD-3909C951A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sz="2000" dirty="0"/>
              <a:t>Что</a:t>
            </a:r>
          </a:p>
          <a:p>
            <a:pPr marL="457200" indent="-457200">
              <a:buAutoNum type="arabicPeriod"/>
            </a:pPr>
            <a:r>
              <a:rPr lang="ru-RU" sz="2000" dirty="0"/>
              <a:t>Чтобы</a:t>
            </a:r>
          </a:p>
          <a:p>
            <a:pPr marL="457200" indent="-457200">
              <a:buAutoNum type="arabicPeriod"/>
            </a:pPr>
            <a:r>
              <a:rPr lang="ru-RU" sz="2000" dirty="0"/>
              <a:t>Чтобы</a:t>
            </a:r>
          </a:p>
          <a:p>
            <a:pPr marL="457200" indent="-457200">
              <a:buAutoNum type="arabicPeriod"/>
            </a:pPr>
            <a:r>
              <a:rPr lang="ru-RU" sz="2000" dirty="0"/>
              <a:t>Что</a:t>
            </a:r>
          </a:p>
          <a:p>
            <a:pPr marL="457200" indent="-457200">
              <a:buAutoNum type="arabicPeriod"/>
            </a:pPr>
            <a:r>
              <a:rPr lang="ru-RU" sz="2000" dirty="0"/>
              <a:t>Что</a:t>
            </a:r>
          </a:p>
          <a:p>
            <a:pPr marL="457200" indent="-457200">
              <a:buAutoNum type="arabicPeriod"/>
            </a:pPr>
            <a:r>
              <a:rPr lang="ru-RU" sz="2000" dirty="0"/>
              <a:t>Что</a:t>
            </a:r>
          </a:p>
          <a:p>
            <a:pPr marL="457200" indent="-457200">
              <a:buAutoNum type="arabicPeriod"/>
            </a:pPr>
            <a:r>
              <a:rPr lang="ru-RU" sz="2000" dirty="0"/>
              <a:t>Чтобы</a:t>
            </a:r>
          </a:p>
          <a:p>
            <a:pPr marL="457200" indent="-457200">
              <a:buAutoNum type="arabicPeriod"/>
            </a:pPr>
            <a:r>
              <a:rPr lang="ru-RU" sz="2000" dirty="0"/>
              <a:t>Чтобы</a:t>
            </a:r>
          </a:p>
          <a:p>
            <a:pPr marL="457200" indent="-457200">
              <a:buAutoNum type="arabicPeriod"/>
            </a:pPr>
            <a:r>
              <a:rPr lang="ru-RU" sz="2000" dirty="0"/>
              <a:t>Чтобы</a:t>
            </a:r>
          </a:p>
          <a:p>
            <a:pPr marL="457200" indent="-457200">
              <a:buAutoNum type="arabicPeriod"/>
            </a:pPr>
            <a:r>
              <a:rPr lang="ru-RU" sz="2000" dirty="0"/>
              <a:t>Чтобы</a:t>
            </a:r>
          </a:p>
          <a:p>
            <a:pPr marL="457200" indent="-457200">
              <a:buAutoNum type="arabicPeriod"/>
            </a:pPr>
            <a:r>
              <a:rPr lang="ru-RU" sz="2000" dirty="0"/>
              <a:t>Что</a:t>
            </a:r>
          </a:p>
          <a:p>
            <a:pPr marL="457200" indent="-457200">
              <a:buAutoNum type="arabicPeriod"/>
            </a:pPr>
            <a:r>
              <a:rPr lang="ru-RU" sz="2000" dirty="0"/>
              <a:t>Чтобы/ что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4B018CB-4B86-6B38-F3A6-CFD010574B3E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8642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00B180-0FF2-1AE3-F822-8C6284ED6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2400" b="1" dirty="0"/>
              <a:t>Упр. 3. Стр. 90. Замените простое предложение сложным, используя союз «что» или «чтобы» и слова в скобках. Ключи.</a:t>
            </a:r>
            <a:br>
              <a:rPr lang="ru-RU" sz="2400" b="1" dirty="0"/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C587E5-992C-0B1B-6A87-C29DBF0AC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AutoNum type="arabicPeriod"/>
            </a:pPr>
            <a:r>
              <a:rPr lang="ru-RU" sz="1800" dirty="0"/>
              <a:t>Родители желают, </a:t>
            </a:r>
            <a:r>
              <a:rPr lang="ru-RU" sz="1800" b="1" dirty="0"/>
              <a:t>чтобы</a:t>
            </a:r>
            <a:r>
              <a:rPr lang="ru-RU" sz="1800" dirty="0"/>
              <a:t> их дети </a:t>
            </a:r>
            <a:r>
              <a:rPr lang="ru-RU" sz="1800" b="1" dirty="0"/>
              <a:t>были счастливы</a:t>
            </a:r>
            <a:r>
              <a:rPr lang="ru-RU" sz="1800" dirty="0"/>
              <a:t>.</a:t>
            </a:r>
          </a:p>
          <a:p>
            <a:pPr marL="457200" indent="-457200" algn="just">
              <a:buAutoNum type="arabicPeriod"/>
            </a:pPr>
            <a:r>
              <a:rPr lang="ru-RU" sz="1800" dirty="0"/>
              <a:t>Мои друзья обещали, </a:t>
            </a:r>
            <a:r>
              <a:rPr lang="ru-RU" sz="1800" b="1" dirty="0"/>
              <a:t>что они придут </a:t>
            </a:r>
            <a:r>
              <a:rPr lang="ru-RU" sz="1800" dirty="0"/>
              <a:t>ко мне в гости вечером.</a:t>
            </a:r>
          </a:p>
          <a:p>
            <a:pPr marL="457200" indent="-457200" algn="just">
              <a:buAutoNum type="arabicPeriod"/>
            </a:pPr>
            <a:r>
              <a:rPr lang="ru-RU" sz="1800" dirty="0"/>
              <a:t>Фирмы заинтересованы в том, </a:t>
            </a:r>
            <a:r>
              <a:rPr lang="ru-RU" sz="1800" b="1" dirty="0"/>
              <a:t>чтобы развивать </a:t>
            </a:r>
            <a:r>
              <a:rPr lang="ru-RU" sz="1800" dirty="0"/>
              <a:t>партнёрские отношения.</a:t>
            </a:r>
          </a:p>
          <a:p>
            <a:pPr marL="457200" indent="-457200" algn="just">
              <a:buAutoNum type="arabicPeriod"/>
            </a:pPr>
            <a:r>
              <a:rPr lang="ru-RU" sz="1800" dirty="0"/>
              <a:t>Известно, </a:t>
            </a:r>
            <a:r>
              <a:rPr lang="ru-RU" sz="1800" b="1" dirty="0"/>
              <a:t>что</a:t>
            </a:r>
            <a:r>
              <a:rPr lang="ru-RU" sz="1800" dirty="0"/>
              <a:t> экономика и политика тесно</a:t>
            </a:r>
            <a:r>
              <a:rPr lang="ru-RU" sz="1800" b="1" dirty="0"/>
              <a:t> связаны</a:t>
            </a:r>
            <a:r>
              <a:rPr lang="ru-RU" sz="1800" dirty="0"/>
              <a:t>.</a:t>
            </a:r>
          </a:p>
          <a:p>
            <a:pPr marL="457200" indent="-457200" algn="just">
              <a:buAutoNum type="arabicPeriod"/>
            </a:pPr>
            <a:r>
              <a:rPr lang="ru-RU" sz="1800" dirty="0"/>
              <a:t>Необходимо, </a:t>
            </a:r>
            <a:r>
              <a:rPr lang="ru-RU" sz="1800" b="1" dirty="0"/>
              <a:t>чтобы</a:t>
            </a:r>
            <a:r>
              <a:rPr lang="ru-RU" sz="1800" dirty="0"/>
              <a:t> в стране </a:t>
            </a:r>
            <a:r>
              <a:rPr lang="ru-RU" sz="1800" b="1" dirty="0"/>
              <a:t>проводилась</a:t>
            </a:r>
            <a:r>
              <a:rPr lang="ru-RU" sz="1800" dirty="0"/>
              <a:t> эффективная социальная политика.</a:t>
            </a:r>
          </a:p>
          <a:p>
            <a:pPr marL="457200" indent="-457200" algn="just">
              <a:buAutoNum type="arabicPeriod"/>
            </a:pPr>
            <a:r>
              <a:rPr lang="ru-RU" sz="1800" dirty="0"/>
              <a:t> Необходимо, </a:t>
            </a:r>
            <a:r>
              <a:rPr lang="ru-RU" sz="1800" b="1" dirty="0"/>
              <a:t>чтобы</a:t>
            </a:r>
            <a:r>
              <a:rPr lang="ru-RU" sz="1800" dirty="0"/>
              <a:t> все участники обязательно </a:t>
            </a:r>
            <a:r>
              <a:rPr lang="ru-RU" sz="1800" b="1" dirty="0"/>
              <a:t>выполняли</a:t>
            </a:r>
            <a:r>
              <a:rPr lang="ru-RU" sz="1800" dirty="0"/>
              <a:t> договор.</a:t>
            </a:r>
          </a:p>
          <a:p>
            <a:pPr marL="457200" indent="-457200" algn="just">
              <a:buAutoNum type="arabicPeriod"/>
            </a:pPr>
            <a:r>
              <a:rPr lang="ru-RU" sz="1800" dirty="0"/>
              <a:t>Россия предложила, </a:t>
            </a:r>
            <a:r>
              <a:rPr lang="ru-RU" sz="1800" b="1" dirty="0"/>
              <a:t>чтобы</a:t>
            </a:r>
            <a:r>
              <a:rPr lang="ru-RU" sz="1800" dirty="0"/>
              <a:t> представители двух стран </a:t>
            </a:r>
            <a:r>
              <a:rPr lang="ru-RU" sz="1800" b="1" dirty="0"/>
              <a:t>начали </a:t>
            </a:r>
            <a:r>
              <a:rPr lang="ru-RU" sz="1800" dirty="0"/>
              <a:t>переговоры.</a:t>
            </a:r>
          </a:p>
          <a:p>
            <a:pPr marL="457200" indent="-457200" algn="just">
              <a:buAutoNum type="arabicPeriod"/>
            </a:pPr>
            <a:r>
              <a:rPr lang="ru-RU" sz="1800" dirty="0"/>
              <a:t>Задача руководителя фирмы заключается в том, </a:t>
            </a:r>
            <a:r>
              <a:rPr lang="ru-RU" sz="1800" b="1" dirty="0"/>
              <a:t>чтобы расширить </a:t>
            </a:r>
            <a:r>
              <a:rPr lang="ru-RU" sz="1800" dirty="0"/>
              <a:t>производство.</a:t>
            </a:r>
          </a:p>
          <a:p>
            <a:pPr marL="457200" indent="-457200" algn="just">
              <a:buAutoNum type="arabicPeriod"/>
            </a:pPr>
            <a:r>
              <a:rPr lang="ru-RU" sz="1800" dirty="0"/>
              <a:t>Все заинтересованы в том, </a:t>
            </a:r>
            <a:r>
              <a:rPr lang="ru-RU" sz="1800" b="1" dirty="0"/>
              <a:t>чтобы</a:t>
            </a:r>
            <a:r>
              <a:rPr lang="ru-RU" sz="1800" dirty="0"/>
              <a:t> военный конфликт </a:t>
            </a:r>
            <a:r>
              <a:rPr lang="ru-RU" sz="1800" b="1" dirty="0"/>
              <a:t>прекратился</a:t>
            </a:r>
            <a:r>
              <a:rPr lang="ru-RU" sz="1800" dirty="0"/>
              <a:t>.</a:t>
            </a:r>
          </a:p>
          <a:p>
            <a:pPr marL="457200" indent="-457200" algn="just">
              <a:buAutoNum type="arabicPeriod"/>
            </a:pPr>
            <a:r>
              <a:rPr lang="ru-RU" sz="1800" dirty="0"/>
              <a:t>В статье подчёркивается, </a:t>
            </a:r>
            <a:r>
              <a:rPr lang="ru-RU" sz="1800" b="1" dirty="0"/>
              <a:t>что</a:t>
            </a:r>
            <a:r>
              <a:rPr lang="ru-RU" sz="1800" dirty="0"/>
              <a:t> сотрудничество между странами </a:t>
            </a:r>
            <a:r>
              <a:rPr lang="ru-RU" sz="1800" b="1" dirty="0"/>
              <a:t>взаимно полезно</a:t>
            </a:r>
            <a:r>
              <a:rPr lang="ru-RU" sz="1800" dirty="0"/>
              <a:t>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DEB7A6A-1666-BDA7-75A9-9A1212F5B5AF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0250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F42BB-D646-AFBD-183E-D007296FB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/>
              <a:t>Изъяснительные конструкции с союзом «как» и союзным словом «как» («каким образом», «насколько», «до какой степени» (стр.88-89).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4545C1-A76F-4C4B-BE31-7F4D19B40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/>
              <a:t>Изъяснительные конструкции с союзом «как» обращают внимание на процесс,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а союз «что» констатирует факт.</a:t>
            </a:r>
            <a:r>
              <a:rPr lang="ru-RU" sz="2000" dirty="0"/>
              <a:t> </a:t>
            </a:r>
          </a:p>
          <a:p>
            <a:pPr algn="just"/>
            <a:r>
              <a:rPr lang="ru-RU" sz="2000" u="sng" dirty="0"/>
              <a:t>Сравните: </a:t>
            </a:r>
          </a:p>
          <a:p>
            <a:pPr algn="just"/>
            <a:r>
              <a:rPr lang="ru-RU" sz="2000" dirty="0"/>
              <a:t>Мы видели, </a:t>
            </a:r>
            <a:r>
              <a:rPr lang="ru-RU" sz="2000" b="1" dirty="0"/>
              <a:t>как</a:t>
            </a:r>
            <a:r>
              <a:rPr lang="ru-RU" sz="2000" dirty="0"/>
              <a:t> он переходил дорогу. (процесс)</a:t>
            </a:r>
          </a:p>
          <a:p>
            <a:pPr algn="just"/>
            <a:r>
              <a:rPr lang="ru-RU" sz="2000" dirty="0"/>
              <a:t>Мы видели, </a:t>
            </a:r>
            <a:r>
              <a:rPr lang="ru-RU" sz="2000" b="1" dirty="0"/>
              <a:t>что</a:t>
            </a:r>
            <a:r>
              <a:rPr lang="ru-RU" sz="2000" dirty="0"/>
              <a:t> он переходил дорогу. (факт)</a:t>
            </a:r>
          </a:p>
          <a:p>
            <a:pPr algn="just"/>
            <a:endParaRPr lang="ru-RU" sz="2000" dirty="0"/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Изъяснительные конструкции с союзным словом «как» («каким образом», «насколько», «до какой степени») указывают на особенности совершения действия. Союзное слово «как» не является синонимом союза «что».</a:t>
            </a:r>
          </a:p>
          <a:p>
            <a:pPr algn="just"/>
            <a:r>
              <a:rPr lang="ru-RU" sz="2000" u="sng" dirty="0"/>
              <a:t>Примеры</a:t>
            </a:r>
            <a:r>
              <a:rPr lang="ru-RU" sz="2000" dirty="0"/>
              <a:t>:</a:t>
            </a:r>
          </a:p>
          <a:p>
            <a:pPr algn="just"/>
            <a:r>
              <a:rPr lang="ru-RU" sz="2000" dirty="0"/>
              <a:t>Родителей всегда волнует, </a:t>
            </a:r>
            <a:r>
              <a:rPr lang="ru-RU" sz="2000" b="1" dirty="0"/>
              <a:t>как</a:t>
            </a:r>
            <a:r>
              <a:rPr lang="ru-RU" sz="2000" dirty="0"/>
              <a:t> </a:t>
            </a:r>
            <a:r>
              <a:rPr lang="ru-RU" sz="2000" b="1" dirty="0"/>
              <a:t>(каким образом) </a:t>
            </a:r>
            <a:r>
              <a:rPr lang="ru-RU" sz="2000" dirty="0"/>
              <a:t>сложится жизнь детей.</a:t>
            </a:r>
          </a:p>
          <a:p>
            <a:pPr algn="just"/>
            <a:r>
              <a:rPr lang="ru-RU" sz="2000" dirty="0"/>
              <a:t>Удивительно, </a:t>
            </a:r>
            <a:r>
              <a:rPr lang="ru-RU" sz="2000" b="1" dirty="0"/>
              <a:t>как (насколько) </a:t>
            </a:r>
            <a:r>
              <a:rPr lang="ru-RU" sz="2000" dirty="0"/>
              <a:t>трудно иногда понять близкого человека.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10202FD-E1C2-ED5F-F9D9-0761CF21B700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2153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F02716-2FEF-6D7C-6C6C-24DF6D7E4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Изъяснительные конструкции с союзом «ли» (стр. 89).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EFBFE4-9AAD-1D1D-09F4-7F6B16917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Изъяснительные конструкции с союзом «ли» употребляются:</a:t>
            </a:r>
          </a:p>
          <a:p>
            <a:pPr algn="just"/>
            <a:r>
              <a:rPr lang="ru-RU" sz="2000" dirty="0"/>
              <a:t>А) при выражении неуверенности в реальности фактов. В главной части используются слова: </a:t>
            </a:r>
            <a:r>
              <a:rPr lang="ru-RU" sz="2000" i="1" dirty="0"/>
              <a:t>сомневаюсь, не уверен, трудно сказать </a:t>
            </a:r>
            <a:r>
              <a:rPr lang="ru-RU" sz="2000" dirty="0"/>
              <a:t>и др.</a:t>
            </a:r>
          </a:p>
          <a:p>
            <a:r>
              <a:rPr lang="ru-RU" sz="2000" u="sng" dirty="0"/>
              <a:t>Пример</a:t>
            </a:r>
            <a:r>
              <a:rPr lang="ru-RU" sz="2000" dirty="0"/>
              <a:t>:</a:t>
            </a:r>
          </a:p>
          <a:p>
            <a:r>
              <a:rPr lang="ru-RU" sz="2000" i="1" dirty="0"/>
              <a:t>Интересно</a:t>
            </a:r>
            <a:r>
              <a:rPr lang="ru-RU" sz="2000" dirty="0"/>
              <a:t>, придёт </a:t>
            </a:r>
            <a:r>
              <a:rPr lang="ru-RU" sz="2000" b="1" dirty="0"/>
              <a:t>ли</a:t>
            </a:r>
            <a:r>
              <a:rPr lang="ru-RU" sz="2000" dirty="0"/>
              <a:t> он завтра на занятия.</a:t>
            </a:r>
          </a:p>
          <a:p>
            <a:pPr algn="just"/>
            <a:r>
              <a:rPr lang="ru-RU" sz="2000" dirty="0"/>
              <a:t>Б) для передачи общего вопроса без вопросительно слова. В главной части используются слова: </a:t>
            </a:r>
            <a:r>
              <a:rPr lang="ru-RU" sz="2000" i="1" dirty="0"/>
              <a:t>спросить, задать вопрос, поинтересоваться </a:t>
            </a:r>
            <a:r>
              <a:rPr lang="ru-RU" sz="2000" dirty="0"/>
              <a:t>и др.</a:t>
            </a:r>
          </a:p>
          <a:p>
            <a:pPr algn="just"/>
            <a:r>
              <a:rPr lang="ru-RU" sz="2000" u="sng" dirty="0"/>
              <a:t>Пример</a:t>
            </a:r>
            <a:r>
              <a:rPr lang="ru-RU" sz="2000" dirty="0"/>
              <a:t>:</a:t>
            </a:r>
          </a:p>
          <a:p>
            <a:pPr algn="just"/>
            <a:r>
              <a:rPr lang="ru-RU" sz="2000" dirty="0"/>
              <a:t>Он </a:t>
            </a:r>
            <a:r>
              <a:rPr lang="ru-RU" sz="2000" i="1" dirty="0"/>
              <a:t>спросил</a:t>
            </a:r>
            <a:r>
              <a:rPr lang="ru-RU" sz="2000" dirty="0"/>
              <a:t> меня, поеду </a:t>
            </a:r>
            <a:r>
              <a:rPr lang="ru-RU" sz="2000" b="1" dirty="0"/>
              <a:t>ли</a:t>
            </a:r>
            <a:r>
              <a:rPr lang="ru-RU" sz="2000" dirty="0"/>
              <a:t> я летом в Россию.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ОБРАТИТЕ ВНИМАНИЕ!</a:t>
            </a:r>
          </a:p>
          <a:p>
            <a:pPr algn="just"/>
            <a:r>
              <a:rPr lang="ru-RU" sz="2000" dirty="0"/>
              <a:t>Союз «ли» стоит после первого слова зависимой части, которое несёт </a:t>
            </a:r>
            <a:r>
              <a:rPr lang="ru-RU" sz="2000"/>
              <a:t>главную информацию.</a:t>
            </a:r>
            <a:endParaRPr lang="ru-RU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53B6D8C-32E3-0F97-BD0B-C5C69946DD09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4800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/>
              <a:t>Выражение изъяснительных отношений в сложноподчинённом предложении (стр.86).</a:t>
            </a:r>
            <a:endParaRPr lang="it-IT" sz="2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/>
              <a:t>Изъяснительные предложения поясняют содержание слова в главной части сложного предложения.</a:t>
            </a:r>
          </a:p>
          <a:p>
            <a:pPr algn="just"/>
            <a:r>
              <a:rPr lang="ru-RU" sz="2000" dirty="0"/>
              <a:t>Зависимая часть присоединяется к главной части с помощью союзов и союзных слов: </a:t>
            </a:r>
            <a:r>
              <a:rPr lang="ru-RU" sz="2000" b="1" dirty="0"/>
              <a:t>что, чтобы, ли, как, будто, кто, какой, чей, сколько, где, куда, откуда, когда, почему, зачем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/>
              <a:t>Зависимая часть отвечает на вопросы падежей, которые зависят от члена главного предложения.</a:t>
            </a:r>
          </a:p>
          <a:p>
            <a:r>
              <a:rPr lang="ru-RU" sz="2000" u="sng" dirty="0"/>
              <a:t>Примеры</a:t>
            </a:r>
            <a:r>
              <a:rPr lang="ru-RU" sz="2000" dirty="0"/>
              <a:t>:</a:t>
            </a:r>
          </a:p>
          <a:p>
            <a:pPr algn="just"/>
            <a:r>
              <a:rPr lang="ru-RU" sz="2000" dirty="0"/>
              <a:t>Я уверен, </a:t>
            </a:r>
            <a:r>
              <a:rPr lang="ru-RU" sz="2000" b="1" dirty="0"/>
              <a:t>что</a:t>
            </a:r>
            <a:r>
              <a:rPr lang="ru-RU" sz="2000" dirty="0"/>
              <a:t> всё будет хорошо. (</a:t>
            </a:r>
            <a:r>
              <a:rPr lang="ru-RU" sz="2000" i="1" dirty="0"/>
              <a:t>В чём </a:t>
            </a:r>
            <a:r>
              <a:rPr lang="ru-RU" sz="2000" dirty="0"/>
              <a:t>ты уверен?)</a:t>
            </a:r>
          </a:p>
          <a:p>
            <a:pPr algn="just"/>
            <a:r>
              <a:rPr lang="ru-RU" sz="2000" dirty="0"/>
              <a:t>Мы не поняли, </a:t>
            </a:r>
            <a:r>
              <a:rPr lang="ru-RU" sz="2000" b="1" dirty="0"/>
              <a:t>как </a:t>
            </a:r>
            <a:r>
              <a:rPr lang="ru-RU" sz="2000" dirty="0"/>
              <a:t>могла случиться беда. (</a:t>
            </a:r>
            <a:r>
              <a:rPr lang="ru-RU" sz="2000" i="1" dirty="0"/>
              <a:t>Что</a:t>
            </a:r>
            <a:r>
              <a:rPr lang="ru-RU" sz="2000" dirty="0"/>
              <a:t> вы не поняли?)</a:t>
            </a:r>
          </a:p>
          <a:p>
            <a:pPr algn="just"/>
            <a:r>
              <a:rPr lang="ru-RU" sz="2000" dirty="0"/>
              <a:t>Никто не знает, </a:t>
            </a:r>
            <a:r>
              <a:rPr lang="ru-RU" sz="2000" b="1" dirty="0"/>
              <a:t>сколько</a:t>
            </a:r>
            <a:r>
              <a:rPr lang="ru-RU" sz="2000" dirty="0"/>
              <a:t> времени нужно для решения этой проблемы. (</a:t>
            </a:r>
            <a:r>
              <a:rPr lang="ru-RU" sz="2000" i="1" dirty="0"/>
              <a:t>Чего никто не знает?)</a:t>
            </a:r>
            <a:endParaRPr lang="ru-RU" sz="2000" dirty="0"/>
          </a:p>
          <a:p>
            <a:pPr algn="just"/>
            <a:r>
              <a:rPr lang="ru-RU" sz="2000" dirty="0"/>
              <a:t>Я не знал, </a:t>
            </a:r>
            <a:r>
              <a:rPr lang="ru-RU" sz="2000" b="1" dirty="0"/>
              <a:t>чья</a:t>
            </a:r>
            <a:r>
              <a:rPr lang="ru-RU" sz="2000" dirty="0"/>
              <a:t> это была идея. (</a:t>
            </a:r>
            <a:r>
              <a:rPr lang="ru-RU" sz="2000" i="1" dirty="0"/>
              <a:t>Что/ чего </a:t>
            </a:r>
            <a:r>
              <a:rPr lang="ru-RU" sz="2000" dirty="0"/>
              <a:t>ты не знал?)</a:t>
            </a:r>
            <a:endParaRPr lang="it-IT" sz="20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007BAD-A092-576F-8EB8-52C1D2C68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Изъяснительные конструкции с союзом «что» (стр.86-87).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E7B893-F854-C7C3-CBF3-D31589AE1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/>
              <a:t>Изъяснительные конструкции с союзом «что» указывают на реальный факт (который был, есть или будет).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Наиболее употребительные слова, к которым зависимая часть присоединяется с помощью союза «что»:</a:t>
            </a:r>
          </a:p>
          <a:p>
            <a:pPr algn="just"/>
            <a:r>
              <a:rPr lang="ru-RU" sz="2000" dirty="0"/>
              <a:t>А) глаголы речи, передачи информации (</a:t>
            </a:r>
            <a:r>
              <a:rPr lang="ru-RU" sz="2000" i="1" dirty="0"/>
              <a:t>говорить, рассказывать, сообщать, утверждать, писать</a:t>
            </a:r>
            <a:r>
              <a:rPr lang="ru-RU" sz="2000" dirty="0"/>
              <a:t> и др.)</a:t>
            </a:r>
          </a:p>
          <a:p>
            <a:pPr algn="just"/>
            <a:r>
              <a:rPr lang="ru-RU" sz="2000" dirty="0"/>
              <a:t>Пример: По радио </a:t>
            </a:r>
            <a:r>
              <a:rPr lang="ru-RU" sz="2000" b="1" dirty="0"/>
              <a:t>сообщили, что </a:t>
            </a:r>
            <a:r>
              <a:rPr lang="ru-RU" sz="2000" dirty="0"/>
              <a:t>погода изменится.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Б) Глаголы, обозначающие мысли (</a:t>
            </a:r>
            <a:r>
              <a:rPr lang="ru-RU" sz="2000" i="1" dirty="0"/>
              <a:t>думать, считать, понимать </a:t>
            </a:r>
            <a:r>
              <a:rPr lang="ru-RU" sz="2000" dirty="0"/>
              <a:t>и др.) и восприятие информации (</a:t>
            </a:r>
            <a:r>
              <a:rPr lang="ru-RU" sz="2000" i="1" dirty="0"/>
              <a:t>видеть, слышать, узнать </a:t>
            </a:r>
            <a:r>
              <a:rPr lang="ru-RU" sz="2000" dirty="0"/>
              <a:t>и др.)</a:t>
            </a:r>
          </a:p>
          <a:p>
            <a:pPr algn="just"/>
            <a:r>
              <a:rPr lang="ru-RU" sz="2000" dirty="0"/>
              <a:t>Примеры: Я </a:t>
            </a:r>
            <a:r>
              <a:rPr lang="ru-RU" sz="2000" b="1" dirty="0"/>
              <a:t>думаю, что </a:t>
            </a:r>
            <a:r>
              <a:rPr lang="ru-RU" sz="2000" dirty="0"/>
              <a:t>вы правы.</a:t>
            </a:r>
          </a:p>
          <a:p>
            <a:pPr algn="just"/>
            <a:r>
              <a:rPr lang="ru-RU" sz="2000" dirty="0"/>
              <a:t>			    Студенты </a:t>
            </a:r>
            <a:r>
              <a:rPr lang="ru-RU" sz="2000" b="1" dirty="0"/>
              <a:t>узнали, что </a:t>
            </a:r>
            <a:r>
              <a:rPr lang="ru-RU" sz="2000" dirty="0"/>
              <a:t>экзамена не будет.</a:t>
            </a:r>
          </a:p>
          <a:p>
            <a:pPr algn="just"/>
            <a:endParaRPr lang="ru-RU" sz="16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94BF6CF-0B64-AABF-8082-718333F82C9E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7547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AB511E-03DC-6AC8-97FF-931733A6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7DCC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Изъяснительные конструкции с союзом «что» (стр.86-87). Продолжение.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BCB912-D1E2-F5C2-0230-4E97D942A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В) глаголы, краткие прилаг. и причастия, обозначающие чувства и эмоции (</a:t>
            </a:r>
            <a:r>
              <a:rPr kumimoji="0" lang="ru-RU" sz="20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бояться, нравиться, беспокоить, рад, счастлив, уверен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и др.)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Примеры: Я </a:t>
            </a: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боюсь, что 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не сдам экзамен.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			    Я </a:t>
            </a: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рад, что 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познакомился с вами.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			    Я </a:t>
            </a: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удивлён, что 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ты не выполнил обещания.</a:t>
            </a:r>
            <a:endParaRPr lang="ru-RU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5556509-CE0B-D7F9-5F4C-5DC04273D3AB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9909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97EF60-1A41-4614-DE72-1ECC45751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Обратите внимание! Местоимение «то» (стр.87).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CB8837-5C00-29CB-7EAD-99ECFBD10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sz="2000" dirty="0"/>
              <a:t>Зависимая часть может присоединяться к местоимению «то» в главной части и раскрывать его содержание.</a:t>
            </a:r>
          </a:p>
          <a:p>
            <a:endParaRPr lang="ru-RU" sz="2000" dirty="0"/>
          </a:p>
          <a:p>
            <a:r>
              <a:rPr lang="ru-RU" sz="2000" dirty="0"/>
              <a:t>Падеж местоимения «то» зависит от глагола (или другого слова) главной части.</a:t>
            </a:r>
          </a:p>
          <a:p>
            <a:endParaRPr lang="ru-RU" sz="2000" dirty="0"/>
          </a:p>
          <a:p>
            <a:r>
              <a:rPr lang="ru-RU" sz="2000" dirty="0"/>
              <a:t>Зависимая часть чаще всего присоединяется с помощью союза «что», но могут использоваться и другие союзы.</a:t>
            </a:r>
          </a:p>
          <a:p>
            <a:endParaRPr lang="ru-RU" sz="2000" dirty="0"/>
          </a:p>
          <a:p>
            <a:r>
              <a:rPr lang="ru-RU" sz="2000" dirty="0"/>
              <a:t>Примеры: Мне нравится в нём </a:t>
            </a:r>
            <a:r>
              <a:rPr lang="ru-RU" sz="2000" b="1" dirty="0"/>
              <a:t>то, что </a:t>
            </a:r>
            <a:r>
              <a:rPr lang="ru-RU" sz="2000" dirty="0"/>
              <a:t>он всегда доброжелателен.</a:t>
            </a:r>
          </a:p>
          <a:p>
            <a:r>
              <a:rPr lang="ru-RU" sz="2000" dirty="0"/>
              <a:t>			     Я мечтаю </a:t>
            </a:r>
            <a:r>
              <a:rPr lang="ru-RU" sz="2000" b="1" dirty="0"/>
              <a:t>о том, чтобы </a:t>
            </a:r>
            <a:r>
              <a:rPr lang="ru-RU" sz="2000" dirty="0"/>
              <a:t>поехать в Россию.</a:t>
            </a:r>
          </a:p>
          <a:p>
            <a:r>
              <a:rPr lang="ru-RU" sz="2000" dirty="0"/>
              <a:t>			     Директор начал сомневаться </a:t>
            </a:r>
            <a:r>
              <a:rPr lang="ru-RU" sz="2000" b="1" dirty="0"/>
              <a:t>в том, </a:t>
            </a:r>
            <a:r>
              <a:rPr lang="ru-RU" sz="2000" dirty="0"/>
              <a:t>правильно </a:t>
            </a:r>
            <a:r>
              <a:rPr lang="ru-RU" sz="2000" b="1" dirty="0"/>
              <a:t>ли</a:t>
            </a:r>
            <a:r>
              <a:rPr lang="ru-RU" sz="2000" dirty="0"/>
              <a:t> он поступил.</a:t>
            </a:r>
          </a:p>
          <a:p>
            <a:endParaRPr lang="ru-RU" dirty="0"/>
          </a:p>
          <a:p>
            <a:endParaRPr lang="ru-RU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B4FB8A0-B1E9-E529-5E9F-CA677ED0DA1B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9651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8E16F2-E825-B07A-5179-CEB2FBCA4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ЗАПОМНИТЕ УСТОЙЧИВЫЕ СЛОВОСОЧЕСТАНИЯ (стр.87)</a:t>
            </a:r>
            <a:br>
              <a:rPr lang="ru-RU" sz="2800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FA0695-68BE-7389-6E9B-4D0A1C9E6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ГЛАГОЛ + ТО в падежной форме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ru-RU" sz="2000" dirty="0">
              <a:solidFill>
                <a:srgbClr val="000000">
                  <a:lumMod val="85000"/>
                  <a:lumOff val="15000"/>
                </a:srgbClr>
              </a:solidFill>
              <a:latin typeface="Calibri"/>
              <a:cs typeface="Arial Unicode M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Состоять в том,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Выражаться в том,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Зависеть от того,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Заключаться в том,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Исходить из того,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Начать(ся) с того,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Кончить(ся) тем,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ru-RU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Свидетельствовать о том,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Связывать с тем,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Упр.1. Стр.89.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СУЩ./КРАТКОЕ ПРИЛАГ. + ТО 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 падежной форме</a:t>
            </a:r>
          </a:p>
          <a:p>
            <a:r>
              <a:rPr lang="ru-RU" sz="2000" dirty="0"/>
              <a:t>Дело в том, </a:t>
            </a:r>
          </a:p>
          <a:p>
            <a:r>
              <a:rPr lang="ru-RU" sz="2000" dirty="0"/>
              <a:t>Мысль о том, </a:t>
            </a:r>
          </a:p>
          <a:p>
            <a:r>
              <a:rPr lang="ru-RU" sz="2000" dirty="0"/>
              <a:t>Вывод о том,</a:t>
            </a:r>
          </a:p>
          <a:p>
            <a:r>
              <a:rPr lang="ru-RU" sz="2000" dirty="0"/>
              <a:t>Стремление к тому,</a:t>
            </a:r>
          </a:p>
          <a:p>
            <a:r>
              <a:rPr lang="ru-RU" sz="2000" dirty="0"/>
              <a:t>Вера в то,</a:t>
            </a:r>
          </a:p>
          <a:p>
            <a:r>
              <a:rPr lang="ru-RU" sz="2000" dirty="0"/>
              <a:t>Надежда на то,</a:t>
            </a:r>
          </a:p>
          <a:p>
            <a:r>
              <a:rPr lang="ru-RU" sz="2000" dirty="0"/>
              <a:t>Результат того,</a:t>
            </a:r>
          </a:p>
          <a:p>
            <a:r>
              <a:rPr lang="ru-RU" sz="2000" dirty="0"/>
              <a:t>Уверен в том,</a:t>
            </a:r>
          </a:p>
          <a:p>
            <a:r>
              <a:rPr lang="ru-RU" sz="2000" dirty="0"/>
              <a:t>Рад тому,</a:t>
            </a:r>
          </a:p>
          <a:p>
            <a:endParaRPr lang="ru-RU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CFB004A-E0E6-65F8-B401-1C75AE846EBC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156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24E88B-84F7-9E8F-9E3E-EB2ED4F0E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Упр.1. Стр.89. Употребите «то» в правильной форме. Ключи.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ACB6FF-02D8-30A2-66F6-0193D88B3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endParaRPr lang="ru-RU" dirty="0"/>
          </a:p>
          <a:p>
            <a:pPr marL="457200" indent="-457200">
              <a:buAutoNum type="arabicPeriod"/>
            </a:pPr>
            <a:r>
              <a:rPr lang="ru-RU" dirty="0"/>
              <a:t>… состоит в том, … .</a:t>
            </a:r>
          </a:p>
          <a:p>
            <a:pPr marL="457200" indent="-457200">
              <a:buAutoNum type="arabicPeriod"/>
            </a:pPr>
            <a:r>
              <a:rPr lang="ru-RU" dirty="0"/>
              <a:t>… начинается с того, … .</a:t>
            </a:r>
          </a:p>
          <a:p>
            <a:pPr marL="457200" indent="-457200">
              <a:buAutoNum type="arabicPeriod"/>
            </a:pPr>
            <a:r>
              <a:rPr lang="ru-RU" dirty="0"/>
              <a:t>… свидетельствует о том, … .</a:t>
            </a:r>
          </a:p>
          <a:p>
            <a:pPr marL="457200" indent="-457200">
              <a:buAutoNum type="arabicPeriod"/>
            </a:pPr>
            <a:r>
              <a:rPr lang="ru-RU" dirty="0"/>
              <a:t>… кончается тем, … .</a:t>
            </a:r>
          </a:p>
          <a:p>
            <a:pPr marL="457200" indent="-457200">
              <a:buAutoNum type="arabicPeriod"/>
            </a:pPr>
            <a:r>
              <a:rPr lang="ru-RU" dirty="0"/>
              <a:t>Надежда на то, … .</a:t>
            </a:r>
          </a:p>
          <a:p>
            <a:pPr marL="457200" indent="-457200">
              <a:buAutoNum type="arabicPeriod"/>
            </a:pPr>
            <a:r>
              <a:rPr lang="ru-RU" dirty="0"/>
              <a:t>… начнётся с того, … .</a:t>
            </a:r>
          </a:p>
          <a:p>
            <a:pPr marL="457200" indent="-457200">
              <a:buAutoNum type="arabicPeriod"/>
            </a:pPr>
            <a:r>
              <a:rPr lang="ru-RU" dirty="0"/>
              <a:t>Мысль о том, … .</a:t>
            </a:r>
          </a:p>
          <a:p>
            <a:pPr marL="457200" indent="-457200">
              <a:buAutoNum type="arabicPeriod"/>
            </a:pPr>
            <a:r>
              <a:rPr lang="ru-RU" dirty="0"/>
              <a:t>… заключается в том, … 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D868789-C604-5D09-BE79-DF4A68E0F91A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1003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7BADEE-7F1F-4C89-E6AA-1784575D6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Изъяснительные конструкции с союзом «чтобы» (стр.87-88).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6262BF-7FBA-BA70-0106-5435284E3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Изъяснительные конструкции с союзом «чтобы» используются:</a:t>
            </a:r>
          </a:p>
          <a:p>
            <a:r>
              <a:rPr lang="ru-RU" sz="2000" dirty="0"/>
              <a:t>А) при выражении </a:t>
            </a:r>
            <a:r>
              <a:rPr lang="ru-RU" sz="2000" u="sng" dirty="0"/>
              <a:t>желательности</a:t>
            </a:r>
            <a:r>
              <a:rPr lang="ru-RU" sz="2000" dirty="0"/>
              <a:t>, поясняя слова: </a:t>
            </a:r>
            <a:r>
              <a:rPr lang="ru-RU" sz="2000" i="1" dirty="0"/>
              <a:t>хотеть, желать, стремиться, мечтать, любить, главное, важно </a:t>
            </a:r>
            <a:r>
              <a:rPr lang="ru-RU" sz="2000" dirty="0"/>
              <a:t>и др.</a:t>
            </a:r>
          </a:p>
          <a:p>
            <a:r>
              <a:rPr lang="ru-RU" sz="2000" dirty="0"/>
              <a:t>Пример: Я </a:t>
            </a:r>
            <a:r>
              <a:rPr lang="ru-RU" sz="2000" b="1" dirty="0"/>
              <a:t>хочу, чтобы </a:t>
            </a:r>
            <a:r>
              <a:rPr lang="ru-RU" sz="2000" dirty="0"/>
              <a:t>друг приехал.</a:t>
            </a:r>
          </a:p>
          <a:p>
            <a:r>
              <a:rPr lang="ru-RU" sz="2000" dirty="0"/>
              <a:t>Б) при выражении </a:t>
            </a:r>
            <a:r>
              <a:rPr lang="ru-RU" sz="2000" u="sng" dirty="0"/>
              <a:t>побуждения</a:t>
            </a:r>
            <a:r>
              <a:rPr lang="ru-RU" sz="2000" dirty="0"/>
              <a:t>, поясняя слова: </a:t>
            </a:r>
            <a:r>
              <a:rPr lang="ru-RU" sz="2000" i="1" dirty="0"/>
              <a:t>просить, советовать, требовать, сказать (в знач. «попросить»), разрешать, просьба, приказ, предложение </a:t>
            </a:r>
            <a:r>
              <a:rPr lang="ru-RU" sz="2000" dirty="0"/>
              <a:t>и др.</a:t>
            </a:r>
          </a:p>
          <a:p>
            <a:r>
              <a:rPr lang="ru-RU" sz="2000" dirty="0"/>
              <a:t>Пример: Он </a:t>
            </a:r>
            <a:r>
              <a:rPr lang="ru-RU" sz="2000" b="1" dirty="0"/>
              <a:t>попросил, чтобы </a:t>
            </a:r>
            <a:r>
              <a:rPr lang="ru-RU" sz="2000" dirty="0"/>
              <a:t>я позвонил завтра.</a:t>
            </a:r>
          </a:p>
          <a:p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8CBA1BF-EF00-90DC-4616-4D1546164099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04104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B40F7E-D92B-A3B8-43CA-B09DB54C6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7DCC"/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Изъяснительные конструкции с союзом «чтобы» (стр.87-88). Продолжение.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F62DE0-AEC9-F10A-08E5-A52394419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В) при выражении </a:t>
            </a:r>
            <a:r>
              <a:rPr kumimoji="0" lang="ru-RU" sz="2000" b="0" i="0" u="sng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необходимости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, поясняя слова: </a:t>
            </a:r>
            <a:r>
              <a:rPr kumimoji="0" lang="ru-RU" sz="20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нужно, надо, необходимо 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и др.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Пример: </a:t>
            </a: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Необходимо, чтобы 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вы закончили эту работу завтра.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Г) </a:t>
            </a:r>
            <a:r>
              <a:rPr kumimoji="0" lang="ru-RU" sz="2000" b="0" i="0" u="sng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после глаголов с отрицанием 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(в некоторых случаях): </a:t>
            </a:r>
            <a:r>
              <a:rPr kumimoji="0" lang="ru-RU" sz="20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не видел, не слышал, не помню, не думаю, не верю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и др.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Пример: Я </a:t>
            </a:r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не думаю, чтобы 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она забыла о моей просьбе.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B81B266-C34F-DF76-3A86-FF2F8E7DABED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4823233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696</TotalTime>
  <Words>1546</Words>
  <Application>Microsoft Office PowerPoint</Application>
  <PresentationFormat>Экран (4:3)</PresentationFormat>
  <Paragraphs>167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Raleway</vt:lpstr>
      <vt:lpstr>Times New Roman</vt:lpstr>
      <vt:lpstr>Master_FOR-FAM_FOR-COM</vt:lpstr>
      <vt:lpstr>Презентация PowerPoint</vt:lpstr>
      <vt:lpstr>Выражение изъяснительных отношений в сложноподчинённом предложении (стр.86).</vt:lpstr>
      <vt:lpstr>Изъяснительные конструкции с союзом «что» (стр.86-87).</vt:lpstr>
      <vt:lpstr>Изъяснительные конструкции с союзом «что» (стр.86-87). Продолжение.</vt:lpstr>
      <vt:lpstr>Обратите внимание! Местоимение «то» (стр.87).</vt:lpstr>
      <vt:lpstr>ЗАПОМНИТЕ УСТОЙЧИВЫЕ СЛОВОСОЧЕСТАНИЯ (стр.87) </vt:lpstr>
      <vt:lpstr>Упр.1. Стр.89. Употребите «то» в правильной форме. Ключи.</vt:lpstr>
      <vt:lpstr>Изъяснительные конструкции с союзом «чтобы» (стр.87-88).</vt:lpstr>
      <vt:lpstr>Изъяснительные конструкции с союзом «чтобы» (стр.87-88). Продолжение.</vt:lpstr>
      <vt:lpstr>«Чтобы» + прошедшее время глагола/ «Чтобы» + инфинитив</vt:lpstr>
      <vt:lpstr>«ЧТО» или «ЧТОБЫ»? Запомните (стр. 88).</vt:lpstr>
      <vt:lpstr>Упр. 2. Стр. 89-90. Употребите «что» или «чтобы». Ключи.  </vt:lpstr>
      <vt:lpstr>Упр. 3. Стр. 90. Замените простое предложение сложным, используя союз «что» или «чтобы» и слова в скобках. Ключи. </vt:lpstr>
      <vt:lpstr>Изъяснительные конструкции с союзом «как» и союзным словом «как» («каким образом», «насколько», «до какой степени» (стр.88-89).</vt:lpstr>
      <vt:lpstr>Изъяснительные конструкции с союзом «ли» (стр. 89).</vt:lpstr>
    </vt:vector>
  </TitlesOfParts>
  <Company>Fondazione FORMIT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34</cp:revision>
  <dcterms:created xsi:type="dcterms:W3CDTF">2016-08-01T13:43:10Z</dcterms:created>
  <dcterms:modified xsi:type="dcterms:W3CDTF">2024-08-29T11:33:46Z</dcterms:modified>
</cp:coreProperties>
</file>