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5" autoAdjust="0"/>
  </p:normalViewPr>
  <p:slideViewPr>
    <p:cSldViewPr>
      <p:cViewPr varScale="1">
        <p:scale>
          <a:sx n="81" d="100"/>
          <a:sy n="81" d="100"/>
        </p:scale>
        <p:origin x="95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27/08/2024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24297C-E467-4CAA-A04B-0772215018E3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3811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 dirty="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/>
              <a:t>Lingua e linguistica russa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/>
              <a:t>Урок 5. грамматика. 2. Выражение определительных отношений в сложном предложении.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/>
              <a:t>Elena Nediakina</a:t>
            </a:r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40CDAD-E3EF-08AD-036C-BEF8C0F14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Союзные слова «где», «куда», «откуда» (стр.74).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CB311E-153A-4D94-3C9F-C508E169B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/>
              <a:t>Союзные слова «где», «куда», «откуда» указывают на связь зависимого предложения со словом пространственного значения (место, страна и т.д.) в главном предложении. </a:t>
            </a:r>
          </a:p>
          <a:p>
            <a:pPr algn="just"/>
            <a:r>
              <a:rPr lang="ru-RU" sz="1800" dirty="0"/>
              <a:t>Союзные слова «где», «куда», «откуда» всегда ставятся в начале зависимого предложения.</a:t>
            </a:r>
          </a:p>
          <a:p>
            <a:pPr algn="just"/>
            <a:r>
              <a:rPr lang="ru-RU" sz="1800" b="1" dirty="0"/>
              <a:t>Слово «где» называет место действия.</a:t>
            </a:r>
          </a:p>
          <a:p>
            <a:pPr algn="just"/>
            <a:r>
              <a:rPr lang="ru-RU" sz="1800" u="sng" dirty="0"/>
              <a:t>Пример</a:t>
            </a:r>
            <a:r>
              <a:rPr lang="ru-RU" sz="1800" dirty="0"/>
              <a:t>: Я хорошо помню ресторан, </a:t>
            </a:r>
            <a:r>
              <a:rPr lang="ru-RU" sz="1800" b="1" dirty="0"/>
              <a:t>где</a:t>
            </a:r>
            <a:r>
              <a:rPr lang="ru-RU" sz="1800" dirty="0"/>
              <a:t> мы отмечали твой день рождения.</a:t>
            </a:r>
          </a:p>
          <a:p>
            <a:pPr algn="just"/>
            <a:endParaRPr lang="ru-RU" sz="1800" b="1" dirty="0"/>
          </a:p>
          <a:p>
            <a:pPr algn="just"/>
            <a:r>
              <a:rPr lang="ru-RU" sz="1800" b="1" dirty="0"/>
              <a:t>Слово «куда» называет место, к которому направлено движение.</a:t>
            </a:r>
          </a:p>
          <a:p>
            <a:pPr algn="just"/>
            <a:r>
              <a:rPr lang="ru-RU" sz="1800" dirty="0"/>
              <a:t>Пример: После школы он отправился в столицу, </a:t>
            </a:r>
            <a:r>
              <a:rPr lang="ru-RU" sz="1800" b="1" dirty="0"/>
              <a:t>куда</a:t>
            </a:r>
            <a:r>
              <a:rPr lang="ru-RU" sz="1800" dirty="0"/>
              <a:t> стремилась вся молодёжь.</a:t>
            </a:r>
          </a:p>
          <a:p>
            <a:pPr algn="just"/>
            <a:endParaRPr lang="ru-RU" sz="1800" b="1" dirty="0"/>
          </a:p>
          <a:p>
            <a:pPr algn="just"/>
            <a:r>
              <a:rPr lang="ru-RU" sz="1800" b="1" dirty="0"/>
              <a:t>Слово «откуда» называет место, от которого направлено движение.</a:t>
            </a:r>
          </a:p>
          <a:p>
            <a:pPr algn="just"/>
            <a:r>
              <a:rPr lang="ru-RU" sz="1800" dirty="0"/>
              <a:t>Пример: Туристы поднялись на вершину горы, </a:t>
            </a:r>
            <a:r>
              <a:rPr lang="ru-RU" sz="1800" b="1" dirty="0"/>
              <a:t>откуда</a:t>
            </a:r>
            <a:r>
              <a:rPr lang="ru-RU" sz="1800" dirty="0"/>
              <a:t> открылся прекрасный вид.</a:t>
            </a:r>
          </a:p>
          <a:p>
            <a:pPr algn="just"/>
            <a:endParaRPr lang="ru-RU" sz="1800" b="1" dirty="0"/>
          </a:p>
          <a:p>
            <a:pPr algn="just"/>
            <a:r>
              <a:rPr lang="ru-RU" sz="1800" b="1" dirty="0"/>
              <a:t>Упр.2 Стр.75-76.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4D9F303-2BF0-0988-1A8A-A4E079C35388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1326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C4C68F-FDD4-2EC1-5F9B-580133877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Упр.2 Стр.75-76. Ключи.</a:t>
            </a:r>
            <a:br>
              <a:rPr lang="ru-RU" sz="2800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B7A056-6295-780B-5511-2F1FDAF0E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/>
              <a:t>Вместо союзов «где», «куда», «откуда» используйте слово «который».</a:t>
            </a:r>
          </a:p>
          <a:p>
            <a:endParaRPr lang="ru-RU" sz="2000" b="1" dirty="0"/>
          </a:p>
          <a:p>
            <a:pPr marL="457200" indent="-457200">
              <a:buAutoNum type="arabicPeriod"/>
            </a:pPr>
            <a:r>
              <a:rPr lang="ru-RU" sz="1800" dirty="0"/>
              <a:t>Студенты посетили Третьяковскую галерею, </a:t>
            </a:r>
            <a:r>
              <a:rPr lang="ru-RU" sz="1800" b="1" dirty="0"/>
              <a:t>в котору</a:t>
            </a:r>
            <a:r>
              <a:rPr lang="ru-RU" sz="1800" dirty="0"/>
              <a:t>ю стремятся попасть … .</a:t>
            </a:r>
          </a:p>
          <a:p>
            <a:pPr marL="457200" indent="-457200">
              <a:buAutoNum type="arabicPeriod"/>
            </a:pPr>
            <a:r>
              <a:rPr lang="ru-RU" sz="1800" dirty="0"/>
              <a:t>Студент Джон приехал в Россию из Англии, </a:t>
            </a:r>
            <a:r>
              <a:rPr lang="ru-RU" sz="1800" b="1" dirty="0"/>
              <a:t>из которой </a:t>
            </a:r>
            <a:r>
              <a:rPr lang="ru-RU" sz="1800" dirty="0"/>
              <a:t>приехала и студентка Лиза.</a:t>
            </a:r>
          </a:p>
          <a:p>
            <a:pPr marL="457200" indent="-457200">
              <a:buAutoNum type="arabicPeriod"/>
            </a:pPr>
            <a:r>
              <a:rPr lang="ru-RU" sz="1800" dirty="0"/>
              <a:t>Я купил это учебник в Доме книги, </a:t>
            </a:r>
            <a:r>
              <a:rPr lang="ru-RU" sz="1800" b="1" dirty="0"/>
              <a:t>в котором </a:t>
            </a:r>
            <a:r>
              <a:rPr lang="ru-RU" sz="1800" dirty="0"/>
              <a:t>представлен большой выбор … .</a:t>
            </a:r>
          </a:p>
          <a:p>
            <a:pPr marL="457200" indent="-457200">
              <a:buAutoNum type="arabicPeriod"/>
            </a:pPr>
            <a:r>
              <a:rPr lang="ru-RU" sz="1800" dirty="0"/>
              <a:t>«Золотое кольцо» – так называется туристический маршрут, </a:t>
            </a:r>
            <a:r>
              <a:rPr lang="ru-RU" sz="1800" b="1" dirty="0"/>
              <a:t>на котором </a:t>
            </a:r>
            <a:r>
              <a:rPr lang="ru-RU" sz="1800" dirty="0"/>
              <a:t>расположены древнерусские города … .</a:t>
            </a:r>
          </a:p>
          <a:p>
            <a:pPr marL="457200" indent="-457200">
              <a:buAutoNum type="arabicPeriod"/>
            </a:pPr>
            <a:r>
              <a:rPr lang="ru-RU" sz="1800" dirty="0"/>
              <a:t>Усадьба Ясная Поляна – это место, </a:t>
            </a:r>
            <a:r>
              <a:rPr lang="ru-RU" sz="1800" b="1" dirty="0"/>
              <a:t>в котором </a:t>
            </a:r>
            <a:r>
              <a:rPr lang="ru-RU" sz="1800" dirty="0"/>
              <a:t>… Лев Толстой прожил … .</a:t>
            </a:r>
          </a:p>
          <a:p>
            <a:pPr marL="457200" indent="-457200">
              <a:buAutoNum type="arabicPeriod"/>
            </a:pPr>
            <a:r>
              <a:rPr lang="ru-RU" sz="1800" dirty="0"/>
              <a:t>Чемпионат по футболу состоится в Германии, </a:t>
            </a:r>
            <a:r>
              <a:rPr lang="ru-RU" sz="1800" b="1" dirty="0"/>
              <a:t>в которую</a:t>
            </a:r>
            <a:r>
              <a:rPr lang="ru-RU" sz="1800" dirty="0"/>
              <a:t> стремятся попасть все … .</a:t>
            </a:r>
          </a:p>
          <a:p>
            <a:pPr marL="457200" indent="-457200">
              <a:buAutoNum type="arabicPeriod"/>
            </a:pPr>
            <a:r>
              <a:rPr lang="ru-RU" sz="1800" dirty="0"/>
              <a:t>… открылись исторические архивы, </a:t>
            </a:r>
            <a:r>
              <a:rPr lang="ru-RU" sz="1800" b="1" dirty="0"/>
              <a:t>из которых </a:t>
            </a:r>
            <a:r>
              <a:rPr lang="ru-RU" sz="1800" dirty="0"/>
              <a:t>учёные могут брать материалы … .</a:t>
            </a:r>
          </a:p>
          <a:p>
            <a:pPr marL="457200" indent="-457200">
              <a:buAutoNum type="arabicPeriod"/>
            </a:pPr>
            <a:r>
              <a:rPr lang="ru-RU" sz="1800" dirty="0"/>
              <a:t>На юге Франции … проходит Международный кинофестиваль, </a:t>
            </a:r>
            <a:r>
              <a:rPr lang="ru-RU" sz="1800" b="1" dirty="0"/>
              <a:t>на который </a:t>
            </a:r>
            <a:r>
              <a:rPr lang="ru-RU" sz="1800" dirty="0"/>
              <a:t>стремятся приехать киноартисты … .</a:t>
            </a:r>
          </a:p>
          <a:p>
            <a:pPr marL="0" indent="0"/>
            <a:r>
              <a:rPr lang="ru-RU" sz="1800" b="1" dirty="0"/>
              <a:t>Попробуйте заменить слово «который» словами «где», «куда», «откуда».</a:t>
            </a:r>
          </a:p>
          <a:p>
            <a:pPr marL="0" indent="0"/>
            <a:endParaRPr lang="ru-RU" sz="1800" dirty="0"/>
          </a:p>
          <a:p>
            <a:pPr marL="457200" indent="-457200">
              <a:buAutoNum type="arabicPeriod"/>
            </a:pPr>
            <a:endParaRPr lang="ru-RU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243E9FF-A91B-2002-E44F-4FDD9D63DF6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7786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499EBD-442E-5E93-80A6-EBB529BEA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Союзное слово «когда» (стр.74). Запомните (стр.75).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42302E-FCAF-A1E8-8305-59FBA328C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/>
              <a:t>Союзное слово «когда» указывает на связь зависимого предложения со словом с временным значением в главном предложении (время, год, момент и т.д.).</a:t>
            </a:r>
          </a:p>
          <a:p>
            <a:pPr algn="just"/>
            <a:r>
              <a:rPr lang="ru-RU" sz="2000" dirty="0"/>
              <a:t>Союзное слово «когда» всегда ставится в начале зависимого предложения.</a:t>
            </a:r>
          </a:p>
          <a:p>
            <a:pPr algn="just"/>
            <a:r>
              <a:rPr lang="ru-RU" sz="2000" u="sng" dirty="0"/>
              <a:t>Примеры</a:t>
            </a:r>
            <a:r>
              <a:rPr lang="ru-RU" sz="2000" dirty="0"/>
              <a:t>: Это было в то время, </a:t>
            </a:r>
            <a:r>
              <a:rPr lang="ru-RU" sz="2000" b="1" dirty="0"/>
              <a:t>когда</a:t>
            </a:r>
            <a:r>
              <a:rPr lang="ru-RU" sz="2000" dirty="0"/>
              <a:t> я учился в школе.</a:t>
            </a:r>
          </a:p>
          <a:p>
            <a:pPr algn="just"/>
            <a:r>
              <a:rPr lang="ru-RU" sz="2000" dirty="0"/>
              <a:t>Телефонный звонок раздался в тот момент, </a:t>
            </a:r>
            <a:r>
              <a:rPr lang="ru-RU" sz="2000" b="1" dirty="0"/>
              <a:t>когда</a:t>
            </a:r>
            <a:r>
              <a:rPr lang="ru-RU" sz="2000" dirty="0"/>
              <a:t> я входил в дом.</a:t>
            </a:r>
          </a:p>
          <a:p>
            <a:pPr algn="just"/>
            <a:r>
              <a:rPr lang="ru-RU" sz="2000" b="1" dirty="0"/>
              <a:t>ЗАПОМНИТЕ!</a:t>
            </a:r>
          </a:p>
          <a:p>
            <a:pPr algn="just"/>
            <a:r>
              <a:rPr lang="ru-RU" sz="2000" dirty="0"/>
              <a:t>В главном предложении к определяемому слову могут добавляться слова «тот», «такой», когда нужно подчеркнуть, что определение относится именно к данному предмету. Часто добавляются усилительные частицы «же2, «даже», «только» и др.</a:t>
            </a:r>
          </a:p>
          <a:p>
            <a:pPr algn="just"/>
            <a:r>
              <a:rPr lang="ru-RU" sz="2000" dirty="0"/>
              <a:t>Примеры: У него была </a:t>
            </a:r>
            <a:r>
              <a:rPr lang="ru-RU" sz="2000" b="1" dirty="0"/>
              <a:t>такая</a:t>
            </a:r>
            <a:r>
              <a:rPr lang="ru-RU" sz="2000" dirty="0"/>
              <a:t> внешность, </a:t>
            </a:r>
            <a:r>
              <a:rPr lang="ru-RU" sz="2000" b="1" dirty="0"/>
              <a:t>какой</a:t>
            </a:r>
            <a:r>
              <a:rPr lang="ru-RU" sz="2000" dirty="0"/>
              <a:t> сразу доверяет каждый человек.</a:t>
            </a:r>
          </a:p>
          <a:p>
            <a:pPr algn="just"/>
            <a:r>
              <a:rPr lang="ru-RU" sz="2000" dirty="0"/>
              <a:t>Он остался </a:t>
            </a:r>
            <a:r>
              <a:rPr lang="ru-RU" sz="2000" b="1" dirty="0"/>
              <a:t>тем же </a:t>
            </a:r>
            <a:r>
              <a:rPr lang="ru-RU" sz="2000" dirty="0"/>
              <a:t>добрым человеком, </a:t>
            </a:r>
            <a:r>
              <a:rPr lang="ru-RU" sz="2000" b="1" dirty="0"/>
              <a:t>каким</a:t>
            </a:r>
            <a:r>
              <a:rPr lang="ru-RU" sz="2000" dirty="0"/>
              <a:t> мы его запомнили.</a:t>
            </a:r>
          </a:p>
          <a:p>
            <a:pPr algn="just"/>
            <a:r>
              <a:rPr lang="ru-RU" sz="2000" b="1" dirty="0"/>
              <a:t>Упр.6. Стр.77-78.</a:t>
            </a:r>
          </a:p>
          <a:p>
            <a:pPr algn="just"/>
            <a:r>
              <a:rPr lang="ru-RU" sz="2000" b="1" dirty="0"/>
              <a:t>Упр.3. Стр.77.</a:t>
            </a:r>
          </a:p>
          <a:p>
            <a:pPr algn="just"/>
            <a:endParaRPr lang="ru-RU" sz="2000" dirty="0"/>
          </a:p>
          <a:p>
            <a:endParaRPr lang="ru-RU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61E9898-FD95-A283-4E82-E8B4B58DC22B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0593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89EDFE-F7EE-F58E-B56B-516229C47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Упр.6. Стр.77-78. Ключи.</a:t>
            </a:r>
            <a:br>
              <a:rPr lang="ru-RU" sz="2800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468177-9B4A-BFBE-F043-D037A5C89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/>
              <a:t>Употребите указательные местоимения «тот», «такой» в правильной форме.</a:t>
            </a:r>
          </a:p>
          <a:p>
            <a:pPr>
              <a:buAutoNum type="arabicPeriod"/>
            </a:pPr>
            <a:r>
              <a:rPr lang="ru-RU" sz="1800" dirty="0"/>
              <a:t>Такие</a:t>
            </a:r>
          </a:p>
          <a:p>
            <a:pPr>
              <a:buAutoNum type="arabicPeriod"/>
            </a:pPr>
            <a:r>
              <a:rPr lang="ru-RU" sz="1800" dirty="0"/>
              <a:t>Тех</a:t>
            </a:r>
          </a:p>
          <a:p>
            <a:pPr>
              <a:buAutoNum type="arabicPeriod"/>
            </a:pPr>
            <a:r>
              <a:rPr lang="ru-RU" sz="1800" dirty="0"/>
              <a:t>Такие</a:t>
            </a:r>
          </a:p>
          <a:p>
            <a:pPr>
              <a:buAutoNum type="arabicPeriod"/>
            </a:pPr>
            <a:r>
              <a:rPr lang="ru-RU" sz="1800" dirty="0"/>
              <a:t>Такие</a:t>
            </a:r>
          </a:p>
          <a:p>
            <a:pPr>
              <a:buAutoNum type="arabicPeriod"/>
            </a:pPr>
            <a:r>
              <a:rPr lang="ru-RU" sz="1800" dirty="0"/>
              <a:t>Тем</a:t>
            </a:r>
          </a:p>
          <a:p>
            <a:pPr>
              <a:buAutoNum type="arabicPeriod"/>
            </a:pPr>
            <a:r>
              <a:rPr lang="ru-RU" sz="1800" dirty="0"/>
              <a:t>Такие</a:t>
            </a:r>
          </a:p>
          <a:p>
            <a:pPr>
              <a:buAutoNum type="arabicPeriod"/>
            </a:pPr>
            <a:r>
              <a:rPr lang="ru-RU" sz="1800" dirty="0"/>
              <a:t>Такую</a:t>
            </a:r>
          </a:p>
          <a:p>
            <a:pPr>
              <a:buAutoNum type="arabicPeriod"/>
            </a:pPr>
            <a:r>
              <a:rPr lang="ru-RU" sz="1800" dirty="0"/>
              <a:t>Такую</a:t>
            </a:r>
          </a:p>
          <a:p>
            <a:pPr>
              <a:buAutoNum type="arabicPeriod"/>
            </a:pPr>
            <a:r>
              <a:rPr lang="ru-RU" sz="1800" dirty="0"/>
              <a:t>Тем</a:t>
            </a:r>
          </a:p>
          <a:p>
            <a:pPr>
              <a:buAutoNum type="arabicPeriod"/>
            </a:pPr>
            <a:r>
              <a:rPr lang="ru-RU" sz="1800" dirty="0"/>
              <a:t>Такое</a:t>
            </a:r>
          </a:p>
          <a:p>
            <a:pPr marL="0" indent="0"/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3CBEEA7-FB49-0058-1456-5D866D73F223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6200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6F4879-515B-1F7D-78F4-E5E2FF8B7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Упр.3. Стр.76. Ключи.</a:t>
            </a:r>
            <a:br>
              <a:rPr lang="ru-RU" sz="2800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60AA34-A562-B394-5545-8ADB6B98E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/>
              <a:t>Вместо причастного оборота используйте сложное предложение со словом «который».</a:t>
            </a:r>
          </a:p>
          <a:p>
            <a:pPr>
              <a:buAutoNum type="arabicPeriod"/>
            </a:pPr>
            <a:r>
              <a:rPr lang="ru-RU" sz="1800" dirty="0"/>
              <a:t>…, </a:t>
            </a:r>
            <a:r>
              <a:rPr lang="ru-RU" sz="1800" b="1" dirty="0"/>
              <a:t>которые наиболее остро стоят </a:t>
            </a:r>
            <a:r>
              <a:rPr lang="ru-RU" sz="1800" dirty="0"/>
              <a:t>… .</a:t>
            </a:r>
          </a:p>
          <a:p>
            <a:pPr>
              <a:buAutoNum type="arabicPeriod"/>
            </a:pPr>
            <a:r>
              <a:rPr lang="ru-RU" sz="1800" dirty="0"/>
              <a:t>Закон …, </a:t>
            </a:r>
            <a:r>
              <a:rPr lang="ru-RU" sz="1800" b="1" dirty="0"/>
              <a:t>который принял парламент</a:t>
            </a:r>
            <a:r>
              <a:rPr lang="ru-RU" sz="1800" dirty="0"/>
              <a:t> России, … .</a:t>
            </a:r>
          </a:p>
          <a:p>
            <a:pPr>
              <a:buAutoNum type="arabicPeriod"/>
            </a:pPr>
            <a:r>
              <a:rPr lang="ru-RU" sz="1800" dirty="0"/>
              <a:t>Человек, </a:t>
            </a:r>
            <a:r>
              <a:rPr lang="ru-RU" sz="1800" b="1" dirty="0"/>
              <a:t>который совершил преступление</a:t>
            </a:r>
            <a:r>
              <a:rPr lang="ru-RU" sz="1800" dirty="0"/>
              <a:t>, … .</a:t>
            </a:r>
          </a:p>
          <a:p>
            <a:pPr>
              <a:buAutoNum type="arabicPeriod"/>
            </a:pPr>
            <a:r>
              <a:rPr lang="ru-RU" sz="1800" dirty="0"/>
              <a:t>Законы, </a:t>
            </a:r>
            <a:r>
              <a:rPr lang="ru-RU" sz="1800" b="1" dirty="0"/>
              <a:t>которые принял парламен</a:t>
            </a:r>
            <a:r>
              <a:rPr lang="ru-RU" sz="1800" dirty="0"/>
              <a:t>т страны, … .</a:t>
            </a:r>
          </a:p>
          <a:p>
            <a:pPr>
              <a:buAutoNum type="arabicPeriod"/>
            </a:pPr>
            <a:r>
              <a:rPr lang="ru-RU" sz="1800" dirty="0"/>
              <a:t>Все студенты, </a:t>
            </a:r>
            <a:r>
              <a:rPr lang="ru-RU" sz="1800" b="1" dirty="0"/>
              <a:t>которые поступили </a:t>
            </a:r>
            <a:r>
              <a:rPr lang="ru-RU" sz="1800" dirty="0"/>
              <a:t>в университеты, … .</a:t>
            </a:r>
          </a:p>
          <a:p>
            <a:pPr>
              <a:buAutoNum type="arabicPeriod"/>
            </a:pPr>
            <a:r>
              <a:rPr lang="ru-RU" sz="1800" dirty="0"/>
              <a:t>Перепись, </a:t>
            </a:r>
            <a:r>
              <a:rPr lang="ru-RU" sz="1800" b="1" dirty="0"/>
              <a:t>которую провели </a:t>
            </a:r>
            <a:r>
              <a:rPr lang="ru-RU" sz="1800" dirty="0"/>
              <a:t>в 2002 году, … .</a:t>
            </a:r>
          </a:p>
          <a:p>
            <a:pPr>
              <a:buAutoNum type="arabicPeriod"/>
            </a:pPr>
            <a:r>
              <a:rPr lang="ru-RU" sz="1800" dirty="0"/>
              <a:t>Статья, </a:t>
            </a:r>
            <a:r>
              <a:rPr lang="ru-RU" sz="1800" b="1" dirty="0"/>
              <a:t>которая рассказывает </a:t>
            </a:r>
            <a:r>
              <a:rPr lang="ru-RU" sz="1800" dirty="0"/>
              <a:t>о проблемах … .</a:t>
            </a:r>
          </a:p>
          <a:p>
            <a:pPr>
              <a:buAutoNum type="arabicPeriod"/>
            </a:pPr>
            <a:r>
              <a:rPr lang="ru-RU" sz="1800" dirty="0"/>
              <a:t>Экономические реформы, </a:t>
            </a:r>
            <a:r>
              <a:rPr lang="ru-RU" sz="1800" b="1" dirty="0"/>
              <a:t>которые провели </a:t>
            </a:r>
            <a:r>
              <a:rPr lang="ru-RU" sz="1800" dirty="0"/>
              <a:t>в России … .</a:t>
            </a:r>
          </a:p>
          <a:p>
            <a:pPr>
              <a:buAutoNum type="arabicPeriod"/>
            </a:pPr>
            <a:r>
              <a:rPr lang="ru-RU" sz="1800" dirty="0"/>
              <a:t>Президентские выборы, </a:t>
            </a:r>
            <a:r>
              <a:rPr lang="ru-RU" sz="1800" b="1" dirty="0"/>
              <a:t>которые состоялись </a:t>
            </a:r>
            <a:r>
              <a:rPr lang="ru-RU" sz="1800" dirty="0"/>
              <a:t>… .</a:t>
            </a:r>
          </a:p>
          <a:p>
            <a:pPr>
              <a:buAutoNum type="arabicPeriod"/>
            </a:pPr>
            <a:r>
              <a:rPr lang="ru-RU" sz="1800" dirty="0"/>
              <a:t>Семьи, </a:t>
            </a:r>
            <a:r>
              <a:rPr lang="ru-RU" sz="1800" b="1" dirty="0"/>
              <a:t>которые имеют много детей</a:t>
            </a:r>
            <a:r>
              <a:rPr lang="ru-RU" sz="1800" dirty="0"/>
              <a:t>, … .</a:t>
            </a:r>
          </a:p>
          <a:p>
            <a:pPr marL="0" indent="0"/>
            <a:r>
              <a:rPr lang="ru-RU" sz="1800" b="1" dirty="0"/>
              <a:t>Попробуйте заменить слово «который» причастным оборотом.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361E0DF-EE57-DC78-A3DD-F3B1D5955D7B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1257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Определительное предложение. </a:t>
            </a:r>
            <a:br>
              <a:rPr lang="ru-RU" sz="2400" dirty="0"/>
            </a:br>
            <a:r>
              <a:rPr lang="ru-RU" sz="2400" dirty="0"/>
              <a:t>Союзное слово «который» (стр.73).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000" dirty="0"/>
          </a:p>
          <a:p>
            <a:pPr algn="just"/>
            <a:r>
              <a:rPr lang="ru-RU" sz="2000" dirty="0"/>
              <a:t>Определительное предложение – это зависимая часть сложного предложения, которая содержит характеристику лица или предмета.</a:t>
            </a:r>
          </a:p>
          <a:p>
            <a:pPr algn="just"/>
            <a:r>
              <a:rPr lang="ru-RU" sz="2000" dirty="0"/>
              <a:t>Определительное предложение относится к существительному или местоимению в главной части предложения.</a:t>
            </a:r>
          </a:p>
          <a:p>
            <a:pPr algn="just"/>
            <a:r>
              <a:rPr lang="ru-RU" sz="2000" dirty="0"/>
              <a:t>Зависимая часть отвечает на вопрос «какой?» и всегда стоит после слова, которое она определяет.</a:t>
            </a:r>
          </a:p>
          <a:p>
            <a:pPr algn="just"/>
            <a:r>
              <a:rPr lang="ru-RU" sz="2000" dirty="0"/>
              <a:t>Зависимая часть присоединяется к главной при помощи союзных слов «который», «какой», «чей», «где», «куда», «откуда», «когда».</a:t>
            </a:r>
          </a:p>
          <a:p>
            <a:pPr algn="just"/>
            <a:r>
              <a:rPr lang="ru-RU" sz="2000" dirty="0"/>
              <a:t>Союзное слово «который» согласуется в роде и числе с тем словом главного предложения, которое оно определяет. </a:t>
            </a:r>
          </a:p>
          <a:p>
            <a:pPr algn="just"/>
            <a:r>
              <a:rPr lang="ru-RU" sz="2000" dirty="0"/>
              <a:t>Сложное предложение с этим словом обозначает отличительный признак лица или предмета.</a:t>
            </a:r>
          </a:p>
          <a:p>
            <a:pPr algn="just"/>
            <a:r>
              <a:rPr lang="ru-RU" sz="2000" dirty="0"/>
              <a:t>Например: Вчера я встретил друга, </a:t>
            </a:r>
            <a:r>
              <a:rPr lang="ru-RU" sz="2000" b="1" dirty="0"/>
              <a:t>которого</a:t>
            </a:r>
            <a:r>
              <a:rPr lang="ru-RU" sz="2000" dirty="0"/>
              <a:t> не видел много лет.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52C570-1E5A-0C6B-2562-6AAED0679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Союзное слово «который». Запомните (стр.73).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E19243-FB7A-D5AD-6EB3-974D3B2C9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ru-RU" sz="2000" dirty="0"/>
          </a:p>
          <a:p>
            <a:pPr algn="just"/>
            <a:r>
              <a:rPr lang="ru-RU" sz="2000" dirty="0"/>
              <a:t>Падеж слова «который» зависит от того, каким членом зависимого предложения оно является. Если оно является подлежащим, то ставится в форме И.п. Если оно является другим членом предложения, то употребляется в форме других падежей с предлогом или без предлога. 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Если слово «который» является подлежащим или членом предложения, который зависит от глагола, то оно всегда ставится в начале зависимого предложения.</a:t>
            </a:r>
          </a:p>
          <a:p>
            <a:pPr algn="just"/>
            <a:endParaRPr lang="ru-RU" sz="2000" u="sng" dirty="0"/>
          </a:p>
          <a:p>
            <a:pPr algn="just"/>
            <a:r>
              <a:rPr lang="ru-RU" sz="2000" u="sng" dirty="0"/>
              <a:t>Примеры</a:t>
            </a:r>
            <a:r>
              <a:rPr lang="ru-RU" sz="2000" dirty="0"/>
              <a:t>: Я увидел девушку, </a:t>
            </a:r>
            <a:r>
              <a:rPr lang="ru-RU" sz="2000" b="1" dirty="0"/>
              <a:t>которая</a:t>
            </a:r>
            <a:r>
              <a:rPr lang="ru-RU" sz="2000" dirty="0"/>
              <a:t> разговаривала по телефону. (подлежащее)</a:t>
            </a:r>
          </a:p>
          <a:p>
            <a:pPr algn="just"/>
            <a:r>
              <a:rPr lang="ru-RU" sz="2000" dirty="0"/>
              <a:t>В комнату вошёл человек, </a:t>
            </a:r>
            <a:r>
              <a:rPr lang="ru-RU" sz="2000" b="1" dirty="0"/>
              <a:t>которого</a:t>
            </a:r>
            <a:r>
              <a:rPr lang="ru-RU" sz="2000" dirty="0"/>
              <a:t> никто не знал. (дополнение, зависит от глаг.)</a:t>
            </a:r>
          </a:p>
          <a:p>
            <a:pPr algn="just"/>
            <a:endParaRPr lang="ru-RU" sz="2000" b="1" dirty="0"/>
          </a:p>
          <a:p>
            <a:pPr algn="just"/>
            <a:r>
              <a:rPr lang="ru-RU" sz="2000" b="1" dirty="0"/>
              <a:t>Упр.5. Стр.77.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48EE155-FCAC-65ED-4F8B-AA6577B34B5C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8608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0E5D1B-1C2D-9709-C7B8-EF008FE0A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Упр.5. Стр.77. Ключи.</a:t>
            </a:r>
            <a:br>
              <a:rPr lang="ru-RU" sz="2800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19F641-4F02-9282-C84B-2FCA31871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/>
              <a:t>Вместо двух простых предложений используйте сложное предложение со словом «который» в правильной форме.</a:t>
            </a:r>
          </a:p>
          <a:p>
            <a:endParaRPr lang="ru-RU" sz="2000" b="1" dirty="0"/>
          </a:p>
          <a:p>
            <a:pPr marL="457200" indent="-457200">
              <a:buAutoNum type="arabicPeriod"/>
            </a:pPr>
            <a:r>
              <a:rPr lang="ru-RU" sz="2000" dirty="0"/>
              <a:t>… конфликт, </a:t>
            </a:r>
            <a:r>
              <a:rPr lang="ru-RU" sz="2000" b="1" dirty="0"/>
              <a:t>который</a:t>
            </a:r>
            <a:r>
              <a:rPr lang="ru-RU" sz="2000" dirty="0"/>
              <a:t> может возникнуть … .</a:t>
            </a:r>
          </a:p>
          <a:p>
            <a:pPr marL="457200" indent="-457200">
              <a:buAutoNum type="arabicPeriod"/>
            </a:pPr>
            <a:r>
              <a:rPr lang="ru-RU" sz="2000" dirty="0"/>
              <a:t>… проекты развития государства, </a:t>
            </a:r>
            <a:r>
              <a:rPr lang="ru-RU" sz="2000" b="1" dirty="0"/>
              <a:t>по которым </a:t>
            </a:r>
            <a:r>
              <a:rPr lang="ru-RU" sz="2000" dirty="0"/>
              <a:t>страна будет развиваться.</a:t>
            </a:r>
          </a:p>
          <a:p>
            <a:pPr marL="457200" indent="-457200">
              <a:buAutoNum type="arabicPeriod"/>
            </a:pPr>
            <a:r>
              <a:rPr lang="ru-RU" sz="2000" dirty="0"/>
              <a:t>… в парламент страны, </a:t>
            </a:r>
            <a:r>
              <a:rPr lang="ru-RU" sz="2000" b="1" dirty="0"/>
              <a:t>который</a:t>
            </a:r>
            <a:r>
              <a:rPr lang="ru-RU" sz="2000" dirty="0"/>
              <a:t> принял закон на своём заседании.</a:t>
            </a:r>
          </a:p>
          <a:p>
            <a:pPr marL="457200" indent="-457200">
              <a:buAutoNum type="arabicPeriod"/>
            </a:pPr>
            <a:r>
              <a:rPr lang="ru-RU" sz="2000" dirty="0"/>
              <a:t>… российских компаний, </a:t>
            </a:r>
            <a:r>
              <a:rPr lang="ru-RU" sz="2000" b="1" dirty="0"/>
              <a:t>которые</a:t>
            </a:r>
            <a:r>
              <a:rPr lang="ru-RU" sz="2000" dirty="0"/>
              <a:t> усиливают своё влияние … .</a:t>
            </a:r>
          </a:p>
          <a:p>
            <a:pPr marL="457200" indent="-457200">
              <a:buAutoNum type="arabicPeriod"/>
            </a:pPr>
            <a:r>
              <a:rPr lang="ru-RU" sz="2000" dirty="0"/>
              <a:t>Увеличивается население Китая, </a:t>
            </a:r>
            <a:r>
              <a:rPr lang="ru-RU" sz="2000" b="1" dirty="0"/>
              <a:t>который </a:t>
            </a:r>
            <a:r>
              <a:rPr lang="ru-RU" sz="2000" dirty="0"/>
              <a:t>усиливает свою роль … .</a:t>
            </a:r>
          </a:p>
          <a:p>
            <a:pPr marL="457200" indent="-457200">
              <a:buAutoNum type="arabicPeriod"/>
            </a:pPr>
            <a:r>
              <a:rPr lang="ru-RU" sz="2000" dirty="0"/>
              <a:t>… о демографической ситуации, </a:t>
            </a:r>
            <a:r>
              <a:rPr lang="ru-RU" sz="2000" b="1" dirty="0"/>
              <a:t>которая</a:t>
            </a:r>
            <a:r>
              <a:rPr lang="ru-RU" sz="2000" dirty="0"/>
              <a:t> неблагоприятна для развития государства.</a:t>
            </a:r>
          </a:p>
          <a:p>
            <a:pPr marL="457200" indent="-457200">
              <a:buAutoNum type="arabicPeriod"/>
            </a:pPr>
            <a:r>
              <a:rPr lang="ru-RU" sz="2000" dirty="0"/>
              <a:t>… на принципах, </a:t>
            </a:r>
            <a:r>
              <a:rPr lang="ru-RU" sz="2000" b="1" dirty="0"/>
              <a:t>которые</a:t>
            </a:r>
            <a:r>
              <a:rPr lang="ru-RU" sz="2000" dirty="0"/>
              <a:t> уважают независимость … .</a:t>
            </a:r>
          </a:p>
          <a:p>
            <a:pPr marL="457200" indent="-457200">
              <a:buAutoNum type="arabicPeriod"/>
            </a:pPr>
            <a:r>
              <a:rPr lang="ru-RU" sz="2000" dirty="0"/>
              <a:t>Растёт уровень жизни населения столицы, </a:t>
            </a:r>
            <a:r>
              <a:rPr lang="ru-RU" sz="2000" b="1" dirty="0"/>
              <a:t>в которую</a:t>
            </a:r>
            <a:r>
              <a:rPr lang="ru-RU" sz="2000" dirty="0"/>
              <a:t> стекаются все финансы страны.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25D61D6-E591-0CEF-C0A9-87A2391B554D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574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463EE7-0E9B-8276-E0BA-2144C05E5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7DCC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Союзное слово «который». Запомните (стр.73). Продолжение.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BF0DC8-EEBC-97C6-63C9-266D0559B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Если слово «который» зависит от сущ. или прилаг. (обычно в сравнит. степени), то оно ставится после этого слова.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Примеры: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Я учился на факультете, деканом </a:t>
            </a: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которого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был известный учёный. (зависит от существительного)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Это была женщина, красивее </a:t>
            </a: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которой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я не встречал никогда. (зависит от прилаг.)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Упр.4. Стр.76-77. 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E0827B7-B595-ED11-6470-52842EA86873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9696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C6A7D9-1E28-837A-DF70-378E42571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Упр.4. Стр.76-77. Ключи.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2364D0-57C5-A8A7-5DE2-82EC8A448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/>
              <a:t>Употребите слово «который» в правильной форме.</a:t>
            </a:r>
          </a:p>
          <a:p>
            <a:pPr marL="457200" indent="-457200">
              <a:buAutoNum type="arabicPeriod"/>
            </a:pPr>
            <a:r>
              <a:rPr lang="ru-RU" sz="2000" dirty="0"/>
              <a:t>Визит президента России в Китай, в ходе </a:t>
            </a:r>
            <a:r>
              <a:rPr lang="ru-RU" sz="2000" b="1" dirty="0"/>
              <a:t>которого</a:t>
            </a:r>
            <a:r>
              <a:rPr lang="ru-RU" sz="2000" dirty="0"/>
              <a:t> были подписаны важные документы, … .</a:t>
            </a:r>
          </a:p>
          <a:p>
            <a:pPr marL="457200" indent="-457200">
              <a:buAutoNum type="arabicPeriod"/>
            </a:pPr>
            <a:r>
              <a:rPr lang="ru-RU" sz="2000" dirty="0"/>
              <a:t>… является важной проблемой, решение </a:t>
            </a:r>
            <a:r>
              <a:rPr lang="ru-RU" sz="2000" b="1" dirty="0"/>
              <a:t>которой</a:t>
            </a:r>
            <a:r>
              <a:rPr lang="ru-RU" sz="2000" dirty="0"/>
              <a:t> помогло бы установить мир … .</a:t>
            </a:r>
          </a:p>
          <a:p>
            <a:pPr marL="457200" indent="-457200">
              <a:buAutoNum type="arabicPeriod"/>
            </a:pPr>
            <a:r>
              <a:rPr lang="ru-RU" sz="2000" dirty="0"/>
              <a:t>Это очень интересный человек, беседа с </a:t>
            </a:r>
            <a:r>
              <a:rPr lang="ru-RU" sz="2000" b="1" dirty="0"/>
              <a:t>которым </a:t>
            </a:r>
            <a:r>
              <a:rPr lang="ru-RU" sz="2000" dirty="0"/>
              <a:t>обогатит вас … .</a:t>
            </a:r>
          </a:p>
          <a:p>
            <a:pPr marL="457200" indent="-457200">
              <a:buAutoNum type="arabicPeriod"/>
            </a:pPr>
            <a:r>
              <a:rPr lang="ru-RU" sz="2000" dirty="0"/>
              <a:t>Важнейшие принципы, на </a:t>
            </a:r>
            <a:r>
              <a:rPr lang="ru-RU" sz="2000" b="1" dirty="0"/>
              <a:t>которых</a:t>
            </a:r>
            <a:r>
              <a:rPr lang="ru-RU" sz="2000" dirty="0"/>
              <a:t> основывается деятельность ООН, … .</a:t>
            </a:r>
          </a:p>
          <a:p>
            <a:pPr marL="457200" indent="-457200">
              <a:buAutoNum type="arabicPeriod"/>
            </a:pPr>
            <a:r>
              <a:rPr lang="ru-RU" sz="2000" dirty="0"/>
              <a:t>В мире есть террористические организации, деятельность </a:t>
            </a:r>
            <a:r>
              <a:rPr lang="ru-RU" sz="2000" b="1" dirty="0"/>
              <a:t>которых </a:t>
            </a:r>
            <a:r>
              <a:rPr lang="ru-RU" sz="2000" dirty="0"/>
              <a:t>запрещена.</a:t>
            </a:r>
          </a:p>
          <a:p>
            <a:pPr marL="457200" indent="-457200">
              <a:buAutoNum type="arabicPeriod"/>
            </a:pPr>
            <a:r>
              <a:rPr lang="ru-RU" sz="2000" dirty="0"/>
              <a:t>… нужно знать правила, </a:t>
            </a:r>
            <a:r>
              <a:rPr lang="ru-RU" sz="2000" b="1" dirty="0"/>
              <a:t>которые</a:t>
            </a:r>
            <a:r>
              <a:rPr lang="ru-RU" sz="2000" dirty="0"/>
              <a:t> определены законом.</a:t>
            </a:r>
          </a:p>
          <a:p>
            <a:pPr marL="457200" indent="-457200">
              <a:buAutoNum type="arabicPeriod"/>
            </a:pPr>
            <a:r>
              <a:rPr lang="ru-RU" sz="2000" dirty="0"/>
              <a:t>Много лет этот профессор работал в Московском университете, ректором </a:t>
            </a:r>
            <a:r>
              <a:rPr lang="ru-RU" sz="2000" b="1" dirty="0"/>
              <a:t>которого</a:t>
            </a:r>
            <a:r>
              <a:rPr lang="ru-RU" sz="2000" dirty="0"/>
              <a:t> он стал в пятьдесят лет.</a:t>
            </a:r>
          </a:p>
          <a:p>
            <a:pPr marL="457200" indent="-457200">
              <a:buAutoNum type="arabicPeriod"/>
            </a:pPr>
            <a:r>
              <a:rPr lang="ru-RU" sz="2000" dirty="0"/>
              <a:t>В России принят закон о поддержке семьи, </a:t>
            </a:r>
            <a:r>
              <a:rPr lang="ru-RU" sz="2000" b="1" dirty="0"/>
              <a:t>который</a:t>
            </a:r>
            <a:r>
              <a:rPr lang="ru-RU" sz="2000" dirty="0"/>
              <a:t> должен стимулировать рост рождаемости.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CAAD9EE-B283-515D-CC26-A94DBDBFDA58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4610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086B30-E0DD-5A29-6348-B3CBC4738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Союзное слово «какой» (стр.73-74).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D1B9A3-DBC0-539D-CBA8-1EDCCF9BC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000" dirty="0"/>
          </a:p>
          <a:p>
            <a:r>
              <a:rPr lang="ru-RU" sz="2000" dirty="0"/>
              <a:t>Союзное слово «какой» употребляется, когда в зависимое предложение нужно внести оттенок уподобления.</a:t>
            </a:r>
          </a:p>
          <a:p>
            <a:r>
              <a:rPr lang="ru-RU" sz="2000" dirty="0"/>
              <a:t>Союзное слово «какой» согласуется в роде и числе с тем словом главного предложения, которое определяется зависимым предложением.</a:t>
            </a:r>
            <a:endParaRPr lang="ru-RU" sz="2000" u="sng" dirty="0"/>
          </a:p>
          <a:p>
            <a:r>
              <a:rPr lang="ru-RU" sz="2000" u="sng" dirty="0"/>
              <a:t>Примеры: </a:t>
            </a:r>
          </a:p>
          <a:p>
            <a:r>
              <a:rPr lang="ru-RU" sz="2000" dirty="0"/>
              <a:t>Поднялся сильный ветер, </a:t>
            </a:r>
            <a:r>
              <a:rPr lang="ru-RU" sz="2000" b="1" dirty="0"/>
              <a:t>какой</a:t>
            </a:r>
            <a:r>
              <a:rPr lang="ru-RU" sz="2000" dirty="0"/>
              <a:t> обычно бывает перед грозой.</a:t>
            </a:r>
          </a:p>
          <a:p>
            <a:r>
              <a:rPr lang="ru-RU" sz="2000" dirty="0"/>
              <a:t>Они были такими верными друзьями, </a:t>
            </a:r>
            <a:r>
              <a:rPr lang="ru-RU" sz="2000" b="1" dirty="0"/>
              <a:t>каких</a:t>
            </a:r>
            <a:r>
              <a:rPr lang="ru-RU" sz="2000" dirty="0"/>
              <a:t> не встретишь в наши дни.</a:t>
            </a:r>
          </a:p>
          <a:p>
            <a:endParaRPr lang="ru-RU" sz="2000" dirty="0"/>
          </a:p>
          <a:p>
            <a:r>
              <a:rPr lang="ru-RU" sz="2000" dirty="0"/>
              <a:t>Правила употребления форм рода, числа и падежа союзного слова «какой» такие же, что и для слова «который».</a:t>
            </a:r>
          </a:p>
          <a:p>
            <a:r>
              <a:rPr lang="ru-RU" sz="2000" dirty="0"/>
              <a:t>Слово «какой» всегда ставится в начале зависимого предложения.</a:t>
            </a:r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9156C5A-E003-1502-A455-35BF047F1490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3645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5313EF-3EB3-9660-2A96-224673192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Союзное слово «чей» (стр.74).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2068DE-AAED-8EA5-759E-D6023F213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000" dirty="0"/>
          </a:p>
          <a:p>
            <a:r>
              <a:rPr lang="ru-RU" sz="2000" dirty="0"/>
              <a:t>Союзное слово «чей» согласуется в роде, числе и падеже с </a:t>
            </a:r>
            <a:r>
              <a:rPr lang="ru-RU" sz="2000" dirty="0" err="1"/>
              <a:t>сущ-ным</a:t>
            </a:r>
            <a:r>
              <a:rPr lang="ru-RU" sz="2000" dirty="0"/>
              <a:t> зависимого предложения, которое обозначает предмет, принадлежащий лицу, о </a:t>
            </a:r>
            <a:r>
              <a:rPr lang="ru-RU" sz="2000" dirty="0" err="1"/>
              <a:t>котром</a:t>
            </a:r>
            <a:r>
              <a:rPr lang="ru-RU" sz="2000" dirty="0"/>
              <a:t> говорится в главном предложении.</a:t>
            </a:r>
          </a:p>
          <a:p>
            <a:r>
              <a:rPr lang="ru-RU" sz="2000" dirty="0"/>
              <a:t>Слово «чей» всегда ставится перед </a:t>
            </a:r>
            <a:r>
              <a:rPr lang="ru-RU" sz="2000" dirty="0" err="1"/>
              <a:t>сущ-ным</a:t>
            </a:r>
            <a:r>
              <a:rPr lang="ru-RU" sz="2000" dirty="0"/>
              <a:t>, с которым оно согласовано, и вместе с этим </a:t>
            </a:r>
            <a:r>
              <a:rPr lang="ru-RU" sz="2000" dirty="0" err="1"/>
              <a:t>сущ-ным</a:t>
            </a:r>
            <a:r>
              <a:rPr lang="ru-RU" sz="2000" dirty="0"/>
              <a:t> ставится в начале зависимого предложения.</a:t>
            </a:r>
          </a:p>
          <a:p>
            <a:r>
              <a:rPr lang="ru-RU" sz="2000" dirty="0"/>
              <a:t>Сложные предложения со словом «чей» используются в книжной речи для обозначения отношений принадлежности.</a:t>
            </a:r>
          </a:p>
          <a:p>
            <a:endParaRPr lang="ru-RU" sz="2000" dirty="0"/>
          </a:p>
          <a:p>
            <a:r>
              <a:rPr lang="ru-RU" sz="2000" u="sng" dirty="0"/>
              <a:t>Примеры: </a:t>
            </a:r>
          </a:p>
          <a:p>
            <a:r>
              <a:rPr lang="ru-RU" sz="2000" dirty="0"/>
              <a:t>Мы увидели человека, </a:t>
            </a:r>
            <a:r>
              <a:rPr lang="ru-RU" sz="2000" b="1" dirty="0"/>
              <a:t>чей</a:t>
            </a:r>
            <a:r>
              <a:rPr lang="ru-RU" sz="2000" dirty="0"/>
              <a:t> дом стоял на вершине горы.</a:t>
            </a:r>
          </a:p>
          <a:p>
            <a:r>
              <a:rPr lang="ru-RU" sz="2000" dirty="0"/>
              <a:t>Я с благодарностью вспоминаю бабушку, </a:t>
            </a:r>
            <a:r>
              <a:rPr lang="ru-RU" sz="2000" b="1" dirty="0"/>
              <a:t>чьи</a:t>
            </a:r>
            <a:r>
              <a:rPr lang="ru-RU" sz="2000" dirty="0"/>
              <a:t> советы так помогли мне в жизни.</a:t>
            </a:r>
          </a:p>
          <a:p>
            <a:endParaRPr lang="ru-RU" sz="2000" dirty="0"/>
          </a:p>
          <a:p>
            <a:r>
              <a:rPr lang="ru-RU" sz="2000" b="1" dirty="0"/>
              <a:t>Упр. 1. Стр.75.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3B8489E-24DE-F12D-238F-8EF3ADB2883E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91965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68D541-3EEE-1B4E-2D8E-F52C91F7E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Упр. 1. Стр.75. Ключи.</a:t>
            </a:r>
            <a:br>
              <a:rPr lang="ru-RU" sz="2800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6CBFEF-905A-05C4-23F3-198182434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/>
              <a:t>Вместо союза «чей» используйте слово «который».</a:t>
            </a:r>
          </a:p>
          <a:p>
            <a:pPr marL="457200" indent="-457200">
              <a:buAutoNum type="arabicPeriod"/>
            </a:pPr>
            <a:r>
              <a:rPr lang="ru-RU" sz="2000" dirty="0"/>
              <a:t>Политики, интересы </a:t>
            </a:r>
            <a:r>
              <a:rPr lang="ru-RU" sz="2000" b="1" dirty="0"/>
              <a:t>которых</a:t>
            </a:r>
            <a:r>
              <a:rPr lang="ru-RU" sz="2000" dirty="0"/>
              <a:t> совпадают, всегда договорятся.</a:t>
            </a:r>
          </a:p>
          <a:p>
            <a:pPr marL="457200" indent="-457200">
              <a:buAutoNum type="arabicPeriod"/>
            </a:pPr>
            <a:r>
              <a:rPr lang="ru-RU" sz="2000" dirty="0"/>
              <a:t>Михаил Горбачёв – политик, деятельность </a:t>
            </a:r>
            <a:r>
              <a:rPr lang="ru-RU" sz="2000" b="1" dirty="0"/>
              <a:t>которого </a:t>
            </a:r>
            <a:r>
              <a:rPr lang="ru-RU" sz="2000" dirty="0"/>
              <a:t>пользуется … .</a:t>
            </a:r>
          </a:p>
          <a:p>
            <a:pPr marL="457200" indent="-457200">
              <a:buAutoNum type="arabicPeriod"/>
            </a:pPr>
            <a:r>
              <a:rPr lang="ru-RU" sz="2000" dirty="0"/>
              <a:t>… участник дискуссии, аргументы </a:t>
            </a:r>
            <a:r>
              <a:rPr lang="ru-RU" sz="2000" b="1" dirty="0"/>
              <a:t>которого</a:t>
            </a:r>
            <a:r>
              <a:rPr lang="ru-RU" sz="2000" dirty="0"/>
              <a:t> были очень убедительными.</a:t>
            </a:r>
          </a:p>
          <a:p>
            <a:pPr marL="457200" indent="-457200">
              <a:buAutoNum type="arabicPeriod"/>
            </a:pPr>
            <a:r>
              <a:rPr lang="ru-RU" sz="2000" dirty="0"/>
              <a:t>Члены партии «зелёных», действия </a:t>
            </a:r>
            <a:r>
              <a:rPr lang="ru-RU" sz="2000" b="1" dirty="0"/>
              <a:t>которых</a:t>
            </a:r>
            <a:r>
              <a:rPr lang="ru-RU" sz="2000" dirty="0"/>
              <a:t> направлены на защиту … .</a:t>
            </a:r>
          </a:p>
          <a:p>
            <a:pPr marL="457200" indent="-457200">
              <a:buAutoNum type="arabicPeriod"/>
            </a:pPr>
            <a:r>
              <a:rPr lang="ru-RU" sz="2000" dirty="0"/>
              <a:t>Первый космонавт Юрий Гагарин, имя </a:t>
            </a:r>
            <a:r>
              <a:rPr lang="ru-RU" sz="2000" b="1" dirty="0"/>
              <a:t>которого</a:t>
            </a:r>
            <a:r>
              <a:rPr lang="ru-RU" sz="2000" dirty="0"/>
              <a:t> знает весь мир, … .</a:t>
            </a:r>
          </a:p>
          <a:p>
            <a:pPr marL="457200" indent="-457200">
              <a:buAutoNum type="arabicPeriod"/>
            </a:pPr>
            <a:r>
              <a:rPr lang="ru-RU" sz="2000" dirty="0"/>
              <a:t>Туристы посетили музей Льва Толстого, книги </a:t>
            </a:r>
            <a:r>
              <a:rPr lang="ru-RU" sz="2000" b="1" dirty="0"/>
              <a:t>которого</a:t>
            </a:r>
            <a:r>
              <a:rPr lang="ru-RU" sz="2000" dirty="0"/>
              <a:t> внесли огромны вклад в русскую и мировую литературу.</a:t>
            </a:r>
          </a:p>
          <a:p>
            <a:pPr marL="457200" indent="-457200">
              <a:buAutoNum type="arabicPeriod"/>
            </a:pPr>
            <a:r>
              <a:rPr lang="ru-RU" sz="2000" dirty="0"/>
              <a:t>Я хорошо знаю художника, талант </a:t>
            </a:r>
            <a:r>
              <a:rPr lang="ru-RU" sz="2000" b="1" dirty="0"/>
              <a:t>которого</a:t>
            </a:r>
            <a:r>
              <a:rPr lang="ru-RU" sz="2000" dirty="0"/>
              <a:t> высоко оценён … .</a:t>
            </a:r>
          </a:p>
          <a:p>
            <a:pPr marL="457200" indent="-457200">
              <a:buAutoNum type="arabicPeriod"/>
            </a:pPr>
            <a:r>
              <a:rPr lang="ru-RU" sz="2000" dirty="0"/>
              <a:t>В газетах много пишут о молодёжи, роль </a:t>
            </a:r>
            <a:r>
              <a:rPr lang="ru-RU" sz="2000" b="1" dirty="0"/>
              <a:t>которой</a:t>
            </a:r>
            <a:r>
              <a:rPr lang="ru-RU" sz="2000" dirty="0"/>
              <a:t> … возрастает.</a:t>
            </a:r>
          </a:p>
          <a:p>
            <a:pPr marL="0" indent="0"/>
            <a:endParaRPr lang="ru-RU" sz="2000" dirty="0"/>
          </a:p>
          <a:p>
            <a:pPr marL="0" indent="0"/>
            <a:r>
              <a:rPr lang="ru-RU" sz="2000" b="1" dirty="0"/>
              <a:t>Попробуйте заменить слово «который» словом «чей».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538FD8A-D2FF-AAD7-6409-CD3C71BB218F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3252731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583</TotalTime>
  <Words>1580</Words>
  <Application>Microsoft Office PowerPoint</Application>
  <PresentationFormat>Экран (4:3)</PresentationFormat>
  <Paragraphs>164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Raleway</vt:lpstr>
      <vt:lpstr>Times New Roman</vt:lpstr>
      <vt:lpstr>Master_FOR-FAM_FOR-COM</vt:lpstr>
      <vt:lpstr>Презентация PowerPoint</vt:lpstr>
      <vt:lpstr>Определительное предложение.  Союзное слово «который» (стр.73).</vt:lpstr>
      <vt:lpstr>Союзное слово «который». Запомните (стр.73).</vt:lpstr>
      <vt:lpstr>Упр.5. Стр.77. Ключи. </vt:lpstr>
      <vt:lpstr>Союзное слово «который». Запомните (стр.73). Продолжение.</vt:lpstr>
      <vt:lpstr>Упр.4. Стр.76-77. Ключи.</vt:lpstr>
      <vt:lpstr>Союзное слово «какой» (стр.73-74).</vt:lpstr>
      <vt:lpstr>Союзное слово «чей» (стр.74).</vt:lpstr>
      <vt:lpstr>Упр. 1. Стр.75. Ключи. </vt:lpstr>
      <vt:lpstr>Союзные слова «где», «куда», «откуда» (стр.74).</vt:lpstr>
      <vt:lpstr>Упр.2 Стр.75-76. Ключи. </vt:lpstr>
      <vt:lpstr>Союзное слово «когда» (стр.74). Запомните (стр.75).</vt:lpstr>
      <vt:lpstr>Упр.6. Стр.77-78. Ключи. </vt:lpstr>
      <vt:lpstr>Упр.3. Стр.76. Ключи. </vt:lpstr>
    </vt:vector>
  </TitlesOfParts>
  <Company>Fondazione FORMIT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34</cp:revision>
  <dcterms:created xsi:type="dcterms:W3CDTF">2016-08-01T13:43:10Z</dcterms:created>
  <dcterms:modified xsi:type="dcterms:W3CDTF">2024-08-27T11:00:03Z</dcterms:modified>
</cp:coreProperties>
</file>