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27/08/2024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5. Грамматика. 1. Выражение определительных отношений в простом предложении.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83420-C2EC-9AFF-305B-FD1FDF26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Упр.5. Стр.72-73.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019F0F-7F86-3C55-01BF-98DC477FE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Вместо конструкций с несогласованными определениями используйте синонимичные конструкции с согласованными определениями.</a:t>
            </a:r>
          </a:p>
          <a:p>
            <a:pPr>
              <a:buAutoNum type="arabicPeriod"/>
            </a:pPr>
            <a:r>
              <a:rPr lang="ru-RU" sz="1800" dirty="0"/>
              <a:t>Двухкомнатная квартира</a:t>
            </a:r>
          </a:p>
          <a:p>
            <a:pPr>
              <a:buAutoNum type="arabicPeriod"/>
            </a:pPr>
            <a:r>
              <a:rPr lang="ru-RU" sz="1800" dirty="0"/>
              <a:t>Теннисные соревнования</a:t>
            </a:r>
          </a:p>
          <a:p>
            <a:pPr>
              <a:buAutoNum type="arabicPeriod"/>
            </a:pPr>
            <a:r>
              <a:rPr lang="ru-RU" sz="1800" dirty="0"/>
              <a:t>Рабочий кабинет</a:t>
            </a:r>
          </a:p>
          <a:p>
            <a:pPr>
              <a:buAutoNum type="arabicPeriod"/>
            </a:pPr>
            <a:r>
              <a:rPr lang="ru-RU" sz="1800" dirty="0"/>
              <a:t>Детская комната</a:t>
            </a:r>
          </a:p>
          <a:p>
            <a:pPr>
              <a:buAutoNum type="arabicPeriod"/>
            </a:pPr>
            <a:r>
              <a:rPr lang="ru-RU" sz="1800" dirty="0"/>
              <a:t>Спортивная передача</a:t>
            </a:r>
          </a:p>
          <a:p>
            <a:pPr>
              <a:buAutoNum type="arabicPeriod"/>
            </a:pPr>
            <a:r>
              <a:rPr lang="ru-RU" sz="1800" dirty="0"/>
              <a:t>Полосатая ткань</a:t>
            </a:r>
          </a:p>
          <a:p>
            <a:pPr>
              <a:buAutoNum type="arabicPeriod"/>
            </a:pPr>
            <a:r>
              <a:rPr lang="ru-RU" sz="1800" dirty="0"/>
              <a:t>Праздничный подарок</a:t>
            </a:r>
          </a:p>
          <a:p>
            <a:pPr>
              <a:buAutoNum type="arabicPeriod"/>
            </a:pPr>
            <a:r>
              <a:rPr lang="ru-RU" sz="1800" dirty="0"/>
              <a:t>Рождественские покупки</a:t>
            </a:r>
          </a:p>
          <a:p>
            <a:pPr>
              <a:buAutoNum type="arabicPeriod"/>
            </a:pPr>
            <a:r>
              <a:rPr lang="ru-RU" sz="1800" dirty="0"/>
              <a:t>Военные рассказы</a:t>
            </a:r>
          </a:p>
          <a:p>
            <a:pPr>
              <a:buAutoNum type="arabicPeriod"/>
            </a:pPr>
            <a:r>
              <a:rPr lang="ru-RU" sz="1800" dirty="0"/>
              <a:t>Студенческая столовая</a:t>
            </a:r>
          </a:p>
          <a:p>
            <a:pPr marL="0" indent="0"/>
            <a:r>
              <a:rPr lang="ru-RU" sz="1800" b="1"/>
              <a:t>Попробуйте заменить согласованные определения несогласованными.</a:t>
            </a:r>
          </a:p>
          <a:p>
            <a:pPr marL="0" indent="0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92AF46-D990-7665-B8A7-79FB014D69A9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353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Выражение определительных отношений с помощью согласованных определений (стр.69).</a:t>
            </a:r>
            <a:endParaRPr lang="it-IT" sz="2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Определительные отношения обозначают признаки предмета или лица, они выражаются различными способами.</a:t>
            </a:r>
          </a:p>
          <a:p>
            <a:pPr marL="457200" indent="-457200">
              <a:buAutoNum type="arabicPeriod"/>
            </a:pPr>
            <a:r>
              <a:rPr lang="ru-RU" sz="2000" b="1" dirty="0"/>
              <a:t>С помощью согласованных определений. </a:t>
            </a:r>
            <a:r>
              <a:rPr lang="ru-RU" sz="2000" dirty="0"/>
              <a:t>Определения согласуются с определяемым словом в роде, числе и падеже.</a:t>
            </a:r>
          </a:p>
          <a:p>
            <a:pPr marL="0" indent="0" algn="ctr"/>
            <a:r>
              <a:rPr lang="ru-RU" sz="2000" dirty="0"/>
              <a:t>Согласованное определение может быть выражено:</a:t>
            </a:r>
          </a:p>
          <a:p>
            <a:pPr marL="0" indent="0"/>
            <a:r>
              <a:rPr lang="ru-RU" sz="2000" b="1" dirty="0"/>
              <a:t>а) прилагательным: </a:t>
            </a:r>
            <a:r>
              <a:rPr lang="ru-RU" sz="2000" dirty="0"/>
              <a:t>Студенты изучают </a:t>
            </a:r>
            <a:r>
              <a:rPr lang="ru-RU" sz="2000" b="1" dirty="0"/>
              <a:t>русский</a:t>
            </a:r>
            <a:r>
              <a:rPr lang="ru-RU" sz="2000" dirty="0"/>
              <a:t> язык.</a:t>
            </a:r>
          </a:p>
          <a:p>
            <a:pPr marL="0" indent="0"/>
            <a:r>
              <a:rPr lang="ru-RU" sz="2000" b="1" dirty="0"/>
              <a:t>б) притяжательным местоимением</a:t>
            </a:r>
            <a:r>
              <a:rPr lang="ru-RU" sz="2000" dirty="0"/>
              <a:t>: Девушка позвонила </a:t>
            </a:r>
            <a:r>
              <a:rPr lang="ru-RU" sz="2000" b="1" dirty="0"/>
              <a:t>своим</a:t>
            </a:r>
            <a:r>
              <a:rPr lang="ru-RU" sz="2000" dirty="0"/>
              <a:t> родителям.</a:t>
            </a:r>
          </a:p>
          <a:p>
            <a:pPr marL="0" indent="0"/>
            <a:r>
              <a:rPr lang="ru-RU" sz="2000" b="1" dirty="0"/>
              <a:t>в) указательным местоимением</a:t>
            </a:r>
            <a:r>
              <a:rPr lang="ru-RU" sz="2000" dirty="0"/>
              <a:t>: Я живу на </a:t>
            </a:r>
            <a:r>
              <a:rPr lang="ru-RU" sz="2000" b="1" dirty="0"/>
              <a:t>этой</a:t>
            </a:r>
            <a:r>
              <a:rPr lang="ru-RU" sz="2000" dirty="0"/>
              <a:t> улице.</a:t>
            </a:r>
          </a:p>
          <a:p>
            <a:pPr marL="0" indent="0"/>
            <a:r>
              <a:rPr lang="ru-RU" sz="2000" b="1" dirty="0"/>
              <a:t>г) определительным местоимением: </a:t>
            </a:r>
            <a:r>
              <a:rPr lang="ru-RU" sz="2000" dirty="0"/>
              <a:t>Он прочитал </a:t>
            </a:r>
            <a:r>
              <a:rPr lang="ru-RU" sz="2000" b="1" dirty="0"/>
              <a:t>всю</a:t>
            </a:r>
            <a:r>
              <a:rPr lang="ru-RU" sz="2000" dirty="0"/>
              <a:t> книгу.</a:t>
            </a:r>
          </a:p>
          <a:p>
            <a:pPr marL="0" indent="0"/>
            <a:r>
              <a:rPr lang="ru-RU" sz="2000" b="1" dirty="0"/>
              <a:t>д) неопределённым местоимением: </a:t>
            </a:r>
            <a:r>
              <a:rPr lang="ru-RU" sz="2000" dirty="0"/>
              <a:t>Я услышал об этом в </a:t>
            </a:r>
            <a:r>
              <a:rPr lang="ru-RU" sz="2000" b="1" dirty="0"/>
              <a:t>какой-то</a:t>
            </a:r>
            <a:r>
              <a:rPr lang="ru-RU" sz="2000" dirty="0"/>
              <a:t> передаче.</a:t>
            </a:r>
            <a:endParaRPr lang="en-US" sz="2000" dirty="0"/>
          </a:p>
          <a:p>
            <a:pPr marL="0" indent="0"/>
            <a:r>
              <a:rPr lang="ru-RU" sz="2000" b="1" dirty="0"/>
              <a:t>е) порядковым числительным: </a:t>
            </a:r>
            <a:r>
              <a:rPr lang="ru-RU" sz="2000" dirty="0"/>
              <a:t>Я учусь на </a:t>
            </a:r>
            <a:r>
              <a:rPr lang="ru-RU" sz="2000" b="1" dirty="0"/>
              <a:t>третьем</a:t>
            </a:r>
            <a:r>
              <a:rPr lang="ru-RU" sz="2000" dirty="0"/>
              <a:t> курсе университета.</a:t>
            </a:r>
          </a:p>
          <a:p>
            <a:pPr marL="0" indent="0"/>
            <a:r>
              <a:rPr lang="ru-RU" sz="2000" b="1" dirty="0"/>
              <a:t>ж) причастием</a:t>
            </a:r>
            <a:r>
              <a:rPr lang="ru-RU" sz="2000" dirty="0"/>
              <a:t>: Я прочитал статью, </a:t>
            </a:r>
            <a:r>
              <a:rPr lang="ru-RU" sz="2000" b="1" dirty="0"/>
              <a:t>написанную</a:t>
            </a:r>
            <a:r>
              <a:rPr lang="ru-RU" sz="2000" dirty="0"/>
              <a:t> известным журналистом.</a:t>
            </a:r>
          </a:p>
          <a:p>
            <a:pPr marL="0" indent="0"/>
            <a:r>
              <a:rPr lang="ru-RU" sz="2000" b="1" dirty="0"/>
              <a:t>Упр. 1-2. Стр.71.</a:t>
            </a:r>
          </a:p>
          <a:p>
            <a:pPr marL="0" indent="0"/>
            <a:endParaRPr lang="ru-RU" sz="2000" dirty="0"/>
          </a:p>
          <a:p>
            <a:pPr marL="0" indent="0"/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C6AA7-F456-FCEF-6B50-FA166388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Упр.1. Стр.71. Ключи.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B6EDB3-E0E2-6CC7-02F0-D76562B2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sz="1800" b="1" dirty="0"/>
              <a:t>Употребите слова в скобках в правильной форме.</a:t>
            </a:r>
          </a:p>
          <a:p>
            <a:pPr marL="0" indent="0" algn="ctr"/>
            <a:endParaRPr lang="ru-RU" sz="1800" b="1" dirty="0"/>
          </a:p>
          <a:p>
            <a:pPr marL="457200" indent="-457200" algn="just">
              <a:buAutoNum type="arabicPeriod"/>
            </a:pPr>
            <a:r>
              <a:rPr lang="ru-RU" sz="1800" dirty="0"/>
              <a:t>… из </a:t>
            </a:r>
            <a:r>
              <a:rPr lang="ru-RU" sz="1800" b="1" dirty="0"/>
              <a:t>Китайской Народной </a:t>
            </a:r>
            <a:r>
              <a:rPr lang="ru-RU" sz="1800" dirty="0"/>
              <a:t>Республики.</a:t>
            </a:r>
          </a:p>
          <a:p>
            <a:pPr marL="0" indent="0" algn="just"/>
            <a:r>
              <a:rPr lang="ru-RU" sz="1800" dirty="0"/>
              <a:t>2. </a:t>
            </a:r>
            <a:r>
              <a:rPr lang="ru-RU" sz="1800" b="1" dirty="0"/>
              <a:t>Российская </a:t>
            </a:r>
            <a:r>
              <a:rPr lang="ru-RU" sz="1800" dirty="0"/>
              <a:t>компания успешно вышла на </a:t>
            </a:r>
            <a:r>
              <a:rPr lang="ru-RU" sz="1800" b="1" dirty="0"/>
              <a:t>мировой</a:t>
            </a:r>
            <a:r>
              <a:rPr lang="ru-RU" sz="1800" dirty="0"/>
              <a:t> рынок.</a:t>
            </a:r>
          </a:p>
          <a:p>
            <a:pPr marL="0" indent="0" algn="just"/>
            <a:r>
              <a:rPr lang="ru-RU" sz="1800" dirty="0"/>
              <a:t>3. … регулировать </a:t>
            </a:r>
            <a:r>
              <a:rPr lang="ru-RU" sz="1800" b="1" dirty="0"/>
              <a:t>миграционную</a:t>
            </a:r>
            <a:r>
              <a:rPr lang="ru-RU" sz="1800" dirty="0"/>
              <a:t> политику и контролировать </a:t>
            </a:r>
            <a:r>
              <a:rPr lang="ru-RU" sz="1800" b="1" dirty="0"/>
              <a:t>демографическую</a:t>
            </a:r>
            <a:r>
              <a:rPr lang="ru-RU" sz="1800" dirty="0"/>
              <a:t> ситуацию … .</a:t>
            </a:r>
          </a:p>
          <a:p>
            <a:pPr marL="0" indent="0" algn="just"/>
            <a:r>
              <a:rPr lang="ru-RU" sz="1800" dirty="0"/>
              <a:t>4. </a:t>
            </a:r>
            <a:r>
              <a:rPr lang="ru-RU" sz="1800" b="1" dirty="0"/>
              <a:t>Олимпийские</a:t>
            </a:r>
            <a:r>
              <a:rPr lang="ru-RU" sz="1800" dirty="0"/>
              <a:t> игры … .</a:t>
            </a:r>
          </a:p>
          <a:p>
            <a:pPr marL="0" indent="0" algn="just"/>
            <a:r>
              <a:rPr lang="ru-RU" sz="1800" dirty="0"/>
              <a:t>5. … в </a:t>
            </a:r>
            <a:r>
              <a:rPr lang="ru-RU" sz="1800" b="1" dirty="0"/>
              <a:t>этой известной </a:t>
            </a:r>
            <a:r>
              <a:rPr lang="ru-RU" sz="1800" dirty="0"/>
              <a:t>компании.</a:t>
            </a:r>
          </a:p>
          <a:p>
            <a:pPr marL="0" indent="0" algn="just"/>
            <a:r>
              <a:rPr lang="ru-RU" sz="1800" dirty="0"/>
              <a:t>6. Студенты </a:t>
            </a:r>
            <a:r>
              <a:rPr lang="ru-RU" sz="1800" b="1" dirty="0"/>
              <a:t>второго</a:t>
            </a:r>
            <a:r>
              <a:rPr lang="ru-RU" sz="1800" dirty="0"/>
              <a:t> курса успешно сдали </a:t>
            </a:r>
            <a:r>
              <a:rPr lang="ru-RU" sz="1800" b="1" dirty="0"/>
              <a:t>трудный</a:t>
            </a:r>
            <a:r>
              <a:rPr lang="ru-RU" sz="1800" dirty="0"/>
              <a:t> экзамен.</a:t>
            </a:r>
          </a:p>
          <a:p>
            <a:pPr marL="0" indent="0" algn="just"/>
            <a:r>
              <a:rPr lang="ru-RU" sz="1800" dirty="0"/>
              <a:t>7. Страны с </a:t>
            </a:r>
            <a:r>
              <a:rPr lang="ru-RU" sz="1800" b="1" dirty="0"/>
              <a:t>развитой</a:t>
            </a:r>
            <a:r>
              <a:rPr lang="ru-RU" sz="1800" dirty="0"/>
              <a:t> экономикой контролируют </a:t>
            </a:r>
            <a:r>
              <a:rPr lang="ru-RU" sz="1800" b="1" dirty="0"/>
              <a:t>миграционные</a:t>
            </a:r>
            <a:r>
              <a:rPr lang="ru-RU" sz="1800" dirty="0"/>
              <a:t> потоки.</a:t>
            </a:r>
          </a:p>
          <a:p>
            <a:pPr marL="0" indent="0" algn="just"/>
            <a:r>
              <a:rPr lang="ru-RU" sz="1800" dirty="0"/>
              <a:t>8. </a:t>
            </a:r>
            <a:r>
              <a:rPr lang="ru-RU" sz="1800" b="1" dirty="0"/>
              <a:t>Статистические</a:t>
            </a:r>
            <a:r>
              <a:rPr lang="ru-RU" sz="1800" dirty="0"/>
              <a:t> показатели </a:t>
            </a:r>
            <a:r>
              <a:rPr lang="ru-RU" sz="1800" b="1" dirty="0"/>
              <a:t>прошлого</a:t>
            </a:r>
            <a:r>
              <a:rPr lang="ru-RU" sz="1800" dirty="0"/>
              <a:t> года не изменили </a:t>
            </a:r>
            <a:r>
              <a:rPr lang="ru-RU" sz="1800" b="1" dirty="0"/>
              <a:t>негативную </a:t>
            </a:r>
            <a:r>
              <a:rPr lang="ru-RU" sz="1800" dirty="0"/>
              <a:t>тенденцию … .</a:t>
            </a:r>
          </a:p>
          <a:p>
            <a:pPr marL="0" indent="0" algn="just"/>
            <a:r>
              <a:rPr lang="ru-RU" sz="1800" dirty="0"/>
              <a:t>9. В </a:t>
            </a:r>
            <a:r>
              <a:rPr lang="ru-RU" sz="1800" b="1" dirty="0"/>
              <a:t>арабских</a:t>
            </a:r>
            <a:r>
              <a:rPr lang="ru-RU" sz="1800" dirty="0"/>
              <a:t> странах наблюдается </a:t>
            </a:r>
            <a:r>
              <a:rPr lang="ru-RU" sz="1800" b="1" dirty="0"/>
              <a:t>быстрый</a:t>
            </a:r>
            <a:r>
              <a:rPr lang="ru-RU" sz="1800" dirty="0"/>
              <a:t> рост экономики.</a:t>
            </a:r>
          </a:p>
          <a:p>
            <a:pPr marL="0" indent="0" algn="just"/>
            <a:r>
              <a:rPr lang="ru-RU" sz="1800" dirty="0"/>
              <a:t>10. В две тысячи </a:t>
            </a:r>
            <a:r>
              <a:rPr lang="ru-RU" sz="1800" b="1" dirty="0"/>
              <a:t>восьмом</a:t>
            </a:r>
            <a:r>
              <a:rPr lang="ru-RU" sz="1800" dirty="0"/>
              <a:t> году население Индии значительно увеличилось.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60DDA7-FA4F-FCF0-D22F-3B074F294B32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27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C84BC-1303-0B97-CD58-32F868D4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Упр.2. Стр.71. Ключи.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868D2C-CB22-C779-51E0-C639CEC97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/>
              <a:t>Употребите причастия в скобках в правильной форме.</a:t>
            </a:r>
          </a:p>
          <a:p>
            <a:endParaRPr lang="ru-RU" sz="1800" b="1" dirty="0"/>
          </a:p>
          <a:p>
            <a:pPr>
              <a:buAutoNum type="arabicPeriod"/>
            </a:pPr>
            <a:r>
              <a:rPr lang="ru-RU" sz="1800" dirty="0"/>
              <a:t>Демография – это наука, </a:t>
            </a:r>
            <a:r>
              <a:rPr lang="ru-RU" sz="1800" b="1" dirty="0"/>
              <a:t>изучающая</a:t>
            </a:r>
            <a:r>
              <a:rPr lang="ru-RU" sz="1800" dirty="0"/>
              <a:t> население … .</a:t>
            </a:r>
          </a:p>
          <a:p>
            <a:pPr>
              <a:buAutoNum type="arabicPeriod"/>
            </a:pPr>
            <a:r>
              <a:rPr lang="ru-RU" sz="1800" dirty="0"/>
              <a:t>… количество людей, </a:t>
            </a:r>
            <a:r>
              <a:rPr lang="ru-RU" sz="1800" b="1" dirty="0"/>
              <a:t>живущих</a:t>
            </a:r>
            <a:r>
              <a:rPr lang="ru-RU" sz="1800" dirty="0"/>
              <a:t> на земле, … .</a:t>
            </a:r>
          </a:p>
          <a:p>
            <a:pPr>
              <a:buAutoNum type="arabicPeriod"/>
            </a:pPr>
            <a:r>
              <a:rPr lang="ru-RU" sz="1800" dirty="0"/>
              <a:t>Есть три процесса, </a:t>
            </a:r>
            <a:r>
              <a:rPr lang="ru-RU" sz="1800" b="1" dirty="0"/>
              <a:t>влияющих</a:t>
            </a:r>
            <a:r>
              <a:rPr lang="ru-RU" sz="1800" dirty="0"/>
              <a:t> на демографическую ситуацию … .</a:t>
            </a:r>
          </a:p>
          <a:p>
            <a:pPr>
              <a:buAutoNum type="arabicPeriod"/>
            </a:pPr>
            <a:r>
              <a:rPr lang="ru-RU" sz="1800" dirty="0"/>
              <a:t>Целью переписи населения, </a:t>
            </a:r>
            <a:r>
              <a:rPr lang="ru-RU" sz="1800" b="1" dirty="0"/>
              <a:t>проводимой</a:t>
            </a:r>
            <a:r>
              <a:rPr lang="ru-RU" sz="1800" dirty="0"/>
              <a:t> государством, … .</a:t>
            </a:r>
          </a:p>
          <a:p>
            <a:pPr>
              <a:buAutoNum type="arabicPeriod"/>
            </a:pPr>
            <a:r>
              <a:rPr lang="ru-RU" sz="1800" dirty="0"/>
              <a:t>Главные причины </a:t>
            </a:r>
            <a:r>
              <a:rPr lang="ru-RU" sz="1800" b="1" dirty="0"/>
              <a:t>продолжающегося</a:t>
            </a:r>
            <a:r>
              <a:rPr lang="ru-RU" sz="1800" dirty="0"/>
              <a:t> сокращения населения России … .</a:t>
            </a:r>
          </a:p>
          <a:p>
            <a:pPr>
              <a:buAutoNum type="arabicPeriod"/>
            </a:pPr>
            <a:r>
              <a:rPr lang="ru-RU" sz="1800" dirty="0"/>
              <a:t>Семья, </a:t>
            </a:r>
            <a:r>
              <a:rPr lang="ru-RU" sz="1800" b="1" dirty="0"/>
              <a:t>имеющая</a:t>
            </a:r>
            <a:r>
              <a:rPr lang="ru-RU" sz="1800" dirty="0"/>
              <a:t> одного ребёнка, … .</a:t>
            </a:r>
          </a:p>
          <a:p>
            <a:pPr>
              <a:buAutoNum type="arabicPeriod"/>
            </a:pPr>
            <a:r>
              <a:rPr lang="ru-RU" sz="1800" dirty="0"/>
              <a:t>Правительство России приняло меры, </a:t>
            </a:r>
            <a:r>
              <a:rPr lang="ru-RU" sz="1800" b="1" dirty="0"/>
              <a:t>способствующие</a:t>
            </a:r>
            <a:r>
              <a:rPr lang="ru-RU" sz="1800" dirty="0"/>
              <a:t> повышению … .</a:t>
            </a:r>
          </a:p>
          <a:p>
            <a:pPr>
              <a:buAutoNum type="arabicPeriod"/>
            </a:pPr>
            <a:r>
              <a:rPr lang="ru-RU" sz="1800" dirty="0"/>
              <a:t>Общество должно относиться к материнству как к </a:t>
            </a:r>
            <a:r>
              <a:rPr lang="ru-RU" sz="1800" b="1" dirty="0"/>
              <a:t>уважаемому</a:t>
            </a:r>
            <a:r>
              <a:rPr lang="ru-RU" sz="1800" dirty="0"/>
              <a:t> делу.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C5E307-87A7-DC18-0245-2AE834B418A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349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E799C-0981-1436-1433-2894B994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Выражение определительных отношений с помощью несогласованных определений (стр.69-71).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C46C04-BCC7-9F98-49F1-BDBD8989D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2. Определительные отношения </a:t>
            </a: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могут выражаться с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помощью несогласованных определений.</a:t>
            </a:r>
          </a:p>
          <a:p>
            <a:r>
              <a:rPr lang="ru-RU" sz="2000" dirty="0"/>
              <a:t>Несогласованное определение может быть выражено:</a:t>
            </a:r>
          </a:p>
          <a:p>
            <a:r>
              <a:rPr lang="ru-RU" sz="2000" dirty="0"/>
              <a:t>а) существительным в </a:t>
            </a:r>
            <a:r>
              <a:rPr lang="ru-RU" sz="2000" b="1" dirty="0"/>
              <a:t>Р.п. без предлога</a:t>
            </a:r>
            <a:r>
              <a:rPr lang="ru-RU" sz="2000" dirty="0"/>
              <a:t>. Такие конструкции обозначают признак предмета или лица: </a:t>
            </a:r>
          </a:p>
          <a:p>
            <a:pPr>
              <a:buFontTx/>
              <a:buChar char="-"/>
            </a:pPr>
            <a:r>
              <a:rPr lang="ru-RU" sz="2000" dirty="0"/>
              <a:t>по его принадлежности другому предмету или лицу: </a:t>
            </a:r>
          </a:p>
          <a:p>
            <a:pPr marL="0" indent="0"/>
            <a:r>
              <a:rPr lang="ru-RU" sz="2000" dirty="0"/>
              <a:t>	Стихи </a:t>
            </a:r>
            <a:r>
              <a:rPr lang="ru-RU" sz="2000" b="1" dirty="0"/>
              <a:t>поэта</a:t>
            </a:r>
            <a:r>
              <a:rPr lang="ru-RU" sz="2000" dirty="0"/>
              <a:t> опубликованы в журнале.</a:t>
            </a:r>
          </a:p>
          <a:p>
            <a:pPr>
              <a:buFontTx/>
              <a:buChar char="-"/>
            </a:pPr>
            <a:r>
              <a:rPr lang="ru-RU" sz="2000" dirty="0"/>
              <a:t>по внешнему признаку: Это был человек </a:t>
            </a:r>
            <a:r>
              <a:rPr lang="ru-RU" sz="2000" b="1" dirty="0"/>
              <a:t>высокого роста</a:t>
            </a:r>
            <a:r>
              <a:rPr lang="ru-RU" sz="2000" dirty="0"/>
              <a:t>.</a:t>
            </a:r>
          </a:p>
          <a:p>
            <a:pPr marL="0" indent="0"/>
            <a:r>
              <a:rPr lang="ru-RU" sz="2000" dirty="0"/>
              <a:t>б) предлог </a:t>
            </a:r>
            <a:r>
              <a:rPr lang="ru-RU" sz="2000" b="1" dirty="0"/>
              <a:t>С + Т.п.</a:t>
            </a:r>
            <a:r>
              <a:rPr lang="ru-RU" sz="2000" dirty="0"/>
              <a:t> (обозначает наличие признака):</a:t>
            </a:r>
          </a:p>
          <a:p>
            <a:pPr marL="0" indent="0"/>
            <a:r>
              <a:rPr lang="ru-RU" sz="2000" dirty="0"/>
              <a:t>	Он специалист </a:t>
            </a:r>
            <a:r>
              <a:rPr lang="ru-RU" sz="2000" b="1" dirty="0"/>
              <a:t>с</a:t>
            </a:r>
            <a:r>
              <a:rPr lang="ru-RU" sz="2000" dirty="0"/>
              <a:t> высшим </a:t>
            </a:r>
            <a:r>
              <a:rPr lang="ru-RU" sz="2000" b="1" dirty="0"/>
              <a:t>образованием</a:t>
            </a:r>
            <a:r>
              <a:rPr lang="ru-RU" sz="2000" dirty="0"/>
              <a:t>.</a:t>
            </a:r>
          </a:p>
          <a:p>
            <a:pPr marL="0" indent="0"/>
            <a:r>
              <a:rPr lang="ru-RU" sz="2000" dirty="0"/>
              <a:t>в) предлог </a:t>
            </a:r>
            <a:r>
              <a:rPr lang="ru-RU" sz="2000" b="1" dirty="0"/>
              <a:t>БЕЗ  + Р.п. </a:t>
            </a:r>
            <a:r>
              <a:rPr lang="ru-RU" sz="2000" dirty="0"/>
              <a:t>(обозначает отсутствие признака):</a:t>
            </a:r>
          </a:p>
          <a:p>
            <a:pPr marL="0" indent="0"/>
            <a:r>
              <a:rPr lang="ru-RU" sz="2000" dirty="0"/>
              <a:t>	Этот работник </a:t>
            </a:r>
            <a:r>
              <a:rPr lang="ru-RU" sz="2000" b="1" dirty="0"/>
              <a:t>без диплома</a:t>
            </a:r>
            <a:r>
              <a:rPr lang="ru-RU" sz="2000" dirty="0"/>
              <a:t>.</a:t>
            </a:r>
          </a:p>
          <a:p>
            <a:pPr marL="0" indent="0"/>
            <a:r>
              <a:rPr lang="ru-RU" sz="2000" b="1" dirty="0"/>
              <a:t>Упр. 4. Стр.72.</a:t>
            </a:r>
          </a:p>
          <a:p>
            <a:pPr marL="0" indent="0"/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CEC733D-23F7-97C7-27AA-B8EAF39774B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777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C2726-DF42-50C4-93B7-C8BBF5BB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 4. Стр.72.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7FDD88-8F5E-73D6-FA2E-314EEF38E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/>
              <a:t>Вместо конструкций с согласованными определениями используйте конструкции с несогласованными определениями («с + Т.п. существительного» или «без + Р.п. существительного»).</a:t>
            </a:r>
          </a:p>
          <a:p>
            <a:pPr marL="457200" indent="-457200">
              <a:buAutoNum type="arabicPeriod"/>
            </a:pPr>
            <a:r>
              <a:rPr lang="ru-RU" sz="1800" dirty="0"/>
              <a:t>Дело без пользы</a:t>
            </a:r>
          </a:p>
          <a:p>
            <a:pPr marL="457200" indent="-457200">
              <a:buAutoNum type="arabicPeriod"/>
            </a:pPr>
            <a:r>
              <a:rPr lang="ru-RU" sz="1800" dirty="0"/>
              <a:t>Человек с амбициями</a:t>
            </a:r>
          </a:p>
          <a:p>
            <a:pPr marL="457200" indent="-457200">
              <a:buAutoNum type="arabicPeriod"/>
            </a:pPr>
            <a:r>
              <a:rPr lang="ru-RU" sz="1800" dirty="0"/>
              <a:t>Спор без смысла</a:t>
            </a:r>
          </a:p>
          <a:p>
            <a:pPr marL="457200" indent="-457200">
              <a:buAutoNum type="arabicPeriod"/>
            </a:pPr>
            <a:r>
              <a:rPr lang="ru-RU" sz="1800" dirty="0"/>
              <a:t>Любовь без ответа</a:t>
            </a:r>
          </a:p>
          <a:p>
            <a:pPr marL="457200" indent="-457200">
              <a:buAutoNum type="arabicPeriod"/>
            </a:pPr>
            <a:r>
              <a:rPr lang="ru-RU" sz="1800" dirty="0"/>
              <a:t>Девушка с голубыми глазами</a:t>
            </a:r>
          </a:p>
          <a:p>
            <a:pPr marL="457200" indent="-457200">
              <a:buAutoNum type="arabicPeriod"/>
            </a:pPr>
            <a:r>
              <a:rPr lang="ru-RU" sz="1800" dirty="0"/>
              <a:t>Движение без опасности</a:t>
            </a:r>
          </a:p>
          <a:p>
            <a:pPr marL="457200" indent="-457200">
              <a:buAutoNum type="arabicPeriod"/>
            </a:pPr>
            <a:r>
              <a:rPr lang="ru-RU" sz="1800" dirty="0"/>
              <a:t>Открытка с поздравлениями</a:t>
            </a:r>
          </a:p>
          <a:p>
            <a:pPr marL="457200" indent="-457200">
              <a:buAutoNum type="arabicPeriod"/>
            </a:pPr>
            <a:r>
              <a:rPr lang="ru-RU" sz="1800" dirty="0"/>
              <a:t>Небо без облаков</a:t>
            </a:r>
          </a:p>
          <a:p>
            <a:pPr marL="457200" indent="-457200">
              <a:buAutoNum type="arabicPeriod"/>
            </a:pPr>
            <a:r>
              <a:rPr lang="ru-RU" sz="1800" dirty="0"/>
              <a:t>Семья без детей</a:t>
            </a:r>
          </a:p>
          <a:p>
            <a:pPr marL="457200" indent="-457200">
              <a:buAutoNum type="arabicPeriod"/>
            </a:pPr>
            <a:r>
              <a:rPr lang="ru-RU" sz="1800" dirty="0"/>
              <a:t>Человек с образованием</a:t>
            </a:r>
          </a:p>
          <a:p>
            <a:pPr marL="0" indent="0"/>
            <a:r>
              <a:rPr lang="ru-RU" sz="1800" b="1" dirty="0"/>
              <a:t>Попробуйте заменить несогласованные определения согласованными.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010759-A037-D525-2A33-1887B2B91E1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65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DF58A-BD83-5745-6975-6923794E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Выражение определительных отношений с помощью несогласованных определений (стр.69-71). Продолжение.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2FC546-923A-F524-9E17-4950A0C57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г) предлог </a:t>
            </a:r>
            <a:r>
              <a:rPr lang="ru-RU" sz="2000" b="1" dirty="0"/>
              <a:t>ИЗ + Р.п. </a:t>
            </a:r>
            <a:r>
              <a:rPr lang="ru-RU" sz="2000" dirty="0"/>
              <a:t>(обозначает из какого материала сделан предмет или каков он по составу):</a:t>
            </a:r>
          </a:p>
          <a:p>
            <a:r>
              <a:rPr lang="ru-RU" sz="2000" dirty="0"/>
              <a:t>	 На столе стояла ваза </a:t>
            </a:r>
            <a:r>
              <a:rPr lang="ru-RU" sz="2000" b="1" dirty="0"/>
              <a:t>из стекла</a:t>
            </a:r>
            <a:r>
              <a:rPr lang="ru-RU" sz="2000" dirty="0"/>
              <a:t>.</a:t>
            </a:r>
          </a:p>
          <a:p>
            <a:r>
              <a:rPr lang="ru-RU" sz="2000" dirty="0"/>
              <a:t>	 Квартира </a:t>
            </a:r>
            <a:r>
              <a:rPr lang="ru-RU" sz="2000" b="1" dirty="0"/>
              <a:t>из трёх комнат </a:t>
            </a:r>
            <a:r>
              <a:rPr lang="ru-RU" sz="2000" dirty="0"/>
              <a:t>мала для этой семьи.</a:t>
            </a:r>
          </a:p>
          <a:p>
            <a:r>
              <a:rPr lang="ru-RU" sz="2000" dirty="0"/>
              <a:t>д) предлог </a:t>
            </a:r>
            <a:r>
              <a:rPr lang="ru-RU" sz="2000" b="1" dirty="0"/>
              <a:t>ПО + Д.п.</a:t>
            </a:r>
            <a:r>
              <a:rPr lang="ru-RU" sz="2000" dirty="0"/>
              <a:t> (даёт информацию о содержании понятия):</a:t>
            </a:r>
          </a:p>
          <a:p>
            <a:r>
              <a:rPr lang="ru-RU" sz="2000" dirty="0"/>
              <a:t>	Все студенты сдали экзамен </a:t>
            </a:r>
            <a:r>
              <a:rPr lang="ru-RU" sz="2000" b="1" dirty="0"/>
              <a:t>по истории</a:t>
            </a:r>
            <a:r>
              <a:rPr lang="ru-RU" sz="2000" dirty="0"/>
              <a:t>.</a:t>
            </a:r>
          </a:p>
          <a:p>
            <a:r>
              <a:rPr lang="ru-RU" sz="2000" dirty="0"/>
              <a:t>е) предлог </a:t>
            </a:r>
            <a:r>
              <a:rPr lang="ru-RU" sz="2000" b="1" dirty="0"/>
              <a:t>О + П.п. </a:t>
            </a:r>
            <a:r>
              <a:rPr lang="ru-RU" sz="2000" dirty="0"/>
              <a:t>(раскрывает содержание понятия):</a:t>
            </a:r>
          </a:p>
          <a:p>
            <a:r>
              <a:rPr lang="ru-RU" sz="2000" dirty="0"/>
              <a:t>	Я люблю книги </a:t>
            </a:r>
            <a:r>
              <a:rPr lang="ru-RU" sz="2000" b="1" dirty="0"/>
              <a:t>о путешествиях</a:t>
            </a:r>
            <a:r>
              <a:rPr lang="ru-RU" sz="2000" dirty="0"/>
              <a:t>.</a:t>
            </a:r>
          </a:p>
          <a:p>
            <a:r>
              <a:rPr lang="ru-RU" sz="2000" dirty="0"/>
              <a:t>ж) предлог </a:t>
            </a:r>
            <a:r>
              <a:rPr lang="ru-RU" sz="2000" b="1" dirty="0"/>
              <a:t>В + В.п. </a:t>
            </a:r>
            <a:r>
              <a:rPr lang="ru-RU" sz="2000" dirty="0"/>
              <a:t>(внешний признак предмета):</a:t>
            </a:r>
          </a:p>
          <a:p>
            <a:r>
              <a:rPr lang="ru-RU" sz="2000" dirty="0"/>
              <a:t>	Платье было из ткани </a:t>
            </a:r>
            <a:r>
              <a:rPr lang="ru-RU" sz="2000" b="1" dirty="0"/>
              <a:t>в полоску</a:t>
            </a:r>
            <a:r>
              <a:rPr lang="ru-RU" sz="2000" dirty="0"/>
              <a:t>.</a:t>
            </a:r>
          </a:p>
          <a:p>
            <a:r>
              <a:rPr lang="ru-RU" sz="2000" dirty="0"/>
              <a:t>з) предлог </a:t>
            </a:r>
            <a:r>
              <a:rPr lang="ru-RU" sz="2000" b="1" dirty="0"/>
              <a:t>В + П.п. </a:t>
            </a:r>
            <a:r>
              <a:rPr lang="ru-RU" sz="2000" dirty="0"/>
              <a:t>(внешний вид человека или предмета):</a:t>
            </a:r>
          </a:p>
          <a:p>
            <a:r>
              <a:rPr lang="ru-RU" sz="2000" dirty="0"/>
              <a:t>	Человек </a:t>
            </a:r>
            <a:r>
              <a:rPr lang="ru-RU" sz="2000" b="1" dirty="0"/>
              <a:t>в плаще </a:t>
            </a:r>
            <a:r>
              <a:rPr lang="ru-RU" sz="2000" dirty="0"/>
              <a:t>вышел из машины.</a:t>
            </a:r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D5B734-446B-F9CF-C081-EE44F2463E5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3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E5642-E515-8FBB-7618-CABD031E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Выражение определительных отношений с помощью несогласованных определений (стр.69-71). Продолжение.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50DE22-0B34-4994-2DA9-634BBF1AE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и) предлог </a:t>
            </a:r>
            <a:r>
              <a:rPr lang="ru-RU" sz="2000" b="1" dirty="0"/>
              <a:t>К + Д.п.</a:t>
            </a:r>
            <a:r>
              <a:rPr lang="ru-RU" sz="2000" dirty="0"/>
              <a:t> (качество предмета по назначению):</a:t>
            </a:r>
          </a:p>
          <a:p>
            <a:r>
              <a:rPr lang="ru-RU" sz="2000" dirty="0"/>
              <a:t>	Пора покупать подарки </a:t>
            </a:r>
            <a:r>
              <a:rPr lang="ru-RU" sz="2000" b="1" dirty="0"/>
              <a:t>к празднику</a:t>
            </a:r>
            <a:r>
              <a:rPr lang="ru-RU" sz="2000" dirty="0"/>
              <a:t>.</a:t>
            </a:r>
          </a:p>
          <a:p>
            <a:r>
              <a:rPr lang="ru-RU" sz="2000" dirty="0"/>
              <a:t>к) предлог </a:t>
            </a:r>
            <a:r>
              <a:rPr lang="ru-RU" sz="2000" b="1" dirty="0"/>
              <a:t>ДЛЯ + Р.п.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(качество предмета по назначению):</a:t>
            </a:r>
          </a:p>
          <a:p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	Комната </a:t>
            </a: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для детей 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очень светлая.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b="1" dirty="0"/>
              <a:t>Упр.3. Стр.71-72. </a:t>
            </a:r>
          </a:p>
          <a:p>
            <a:r>
              <a:rPr lang="ru-RU" sz="2000" b="1" dirty="0"/>
              <a:t>Упр.5. Стр.72-73.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3CAEC8-7272-A462-70AA-2B7BDD99C36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751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B791A-1401-A05E-3ECF-ABA6BF20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Упр.3. Стр.71-72.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06C939-780A-FA91-B289-618D247BF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/>
              <a:t>Вместо конструкций с несогласованными определениями используйте синонимичные конструкции с согласованными определениями.</a:t>
            </a:r>
          </a:p>
          <a:p>
            <a:pPr marL="457200" indent="-457200">
              <a:buAutoNum type="arabicPeriod"/>
            </a:pPr>
            <a:r>
              <a:rPr lang="ru-RU" sz="1400" dirty="0"/>
              <a:t>Студенческое общежитие</a:t>
            </a:r>
          </a:p>
          <a:p>
            <a:pPr marL="457200" indent="-457200">
              <a:buAutoNum type="arabicPeriod"/>
            </a:pPr>
            <a:r>
              <a:rPr lang="ru-RU" sz="1400" dirty="0"/>
              <a:t>Российское правительство</a:t>
            </a:r>
          </a:p>
          <a:p>
            <a:pPr marL="457200" indent="-457200">
              <a:buAutoNum type="arabicPeriod"/>
            </a:pPr>
            <a:r>
              <a:rPr lang="ru-RU" sz="1400" dirty="0"/>
              <a:t>Демографическая политика</a:t>
            </a:r>
          </a:p>
          <a:p>
            <a:pPr marL="457200" indent="-457200">
              <a:buAutoNum type="arabicPeriod"/>
            </a:pPr>
            <a:r>
              <a:rPr lang="ru-RU" sz="1400" dirty="0"/>
              <a:t>Двадцать вторая аудитория</a:t>
            </a:r>
          </a:p>
          <a:p>
            <a:pPr marL="457200" indent="-457200">
              <a:buAutoNum type="arabicPeriod"/>
            </a:pPr>
            <a:r>
              <a:rPr lang="ru-RU" sz="1400" dirty="0"/>
              <a:t>Университетская команда</a:t>
            </a:r>
          </a:p>
          <a:p>
            <a:pPr marL="457200" indent="-457200">
              <a:buAutoNum type="arabicPeriod"/>
            </a:pPr>
            <a:r>
              <a:rPr lang="ru-RU" sz="1400" dirty="0"/>
              <a:t>Танина подруга</a:t>
            </a:r>
          </a:p>
          <a:p>
            <a:pPr marL="457200" indent="-457200">
              <a:buAutoNum type="arabicPeriod"/>
            </a:pPr>
            <a:r>
              <a:rPr lang="ru-RU" sz="1400" dirty="0"/>
              <a:t>Российская авиакомпания</a:t>
            </a:r>
          </a:p>
          <a:p>
            <a:pPr marL="457200" indent="-457200">
              <a:buAutoNum type="arabicPeriod"/>
            </a:pPr>
            <a:r>
              <a:rPr lang="ru-RU" sz="1400" dirty="0"/>
              <a:t>Правительственное здание</a:t>
            </a:r>
          </a:p>
          <a:p>
            <a:pPr marL="457200" indent="-457200">
              <a:buAutoNum type="arabicPeriod"/>
            </a:pPr>
            <a:r>
              <a:rPr lang="ru-RU" sz="1400" dirty="0"/>
              <a:t>Футбольный чемпионат</a:t>
            </a:r>
          </a:p>
          <a:p>
            <a:pPr marL="457200" indent="-457200">
              <a:buAutoNum type="arabicPeriod"/>
            </a:pPr>
            <a:r>
              <a:rPr lang="ru-RU" sz="1400" dirty="0"/>
              <a:t>Рыбное блюдо</a:t>
            </a:r>
          </a:p>
          <a:p>
            <a:pPr marL="457200" indent="-457200">
              <a:buAutoNum type="arabicPeriod"/>
            </a:pPr>
            <a:r>
              <a:rPr lang="ru-RU" sz="1400" dirty="0"/>
              <a:t>Образованный человек</a:t>
            </a:r>
          </a:p>
          <a:p>
            <a:pPr marL="457200" indent="-457200">
              <a:buAutoNum type="arabicPeriod"/>
            </a:pPr>
            <a:r>
              <a:rPr lang="ru-RU" sz="1400" dirty="0"/>
              <a:t>Военный репортаж</a:t>
            </a:r>
          </a:p>
          <a:p>
            <a:pPr marL="0" indent="0"/>
            <a:r>
              <a:rPr lang="ru-RU" sz="1600" b="1" dirty="0"/>
              <a:t>Попробуйте заменить согласованные определения несогласованными.</a:t>
            </a:r>
          </a:p>
          <a:p>
            <a:pPr marL="457200" indent="-457200">
              <a:buAutoNum type="arabicPeriod"/>
            </a:pPr>
            <a:endParaRPr lang="ru-RU" sz="2000" dirty="0"/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8EFCE5-36FD-9ECB-C4B1-4F7C63786507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529852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640</TotalTime>
  <Words>890</Words>
  <Application>Microsoft Office PowerPoint</Application>
  <PresentationFormat>Экран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Выражение определительных отношений с помощью согласованных определений (стр.69).</vt:lpstr>
      <vt:lpstr>Упр.1. Стр.71. Ключи.</vt:lpstr>
      <vt:lpstr>Упр.2. Стр.71. Ключи.</vt:lpstr>
      <vt:lpstr>Выражение определительных отношений с помощью несогласованных определений (стр.69-71).</vt:lpstr>
      <vt:lpstr>Упр. 4. Стр.72. Ключи. </vt:lpstr>
      <vt:lpstr>Выражение определительных отношений с помощью несогласованных определений (стр.69-71). Продолжение.</vt:lpstr>
      <vt:lpstr>Выражение определительных отношений с помощью несогласованных определений (стр.69-71). Продолжение.</vt:lpstr>
      <vt:lpstr>Упр.3. Стр.71-72. Ключи. </vt:lpstr>
      <vt:lpstr>Упр.5. Стр.72-73. Ключи. 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35</cp:revision>
  <dcterms:created xsi:type="dcterms:W3CDTF">2016-08-01T13:43:10Z</dcterms:created>
  <dcterms:modified xsi:type="dcterms:W3CDTF">2024-08-27T09:54:22Z</dcterms:modified>
</cp:coreProperties>
</file>