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58" r:id="rId3"/>
    <p:sldId id="264" r:id="rId4"/>
    <p:sldId id="259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DCC"/>
    <a:srgbClr val="0075BD"/>
    <a:srgbClr val="FFA73F"/>
    <a:srgbClr val="D1D6E1"/>
    <a:srgbClr val="EB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85" autoAdjust="0"/>
  </p:normalViewPr>
  <p:slideViewPr>
    <p:cSldViewPr>
      <p:cViewPr varScale="1">
        <p:scale>
          <a:sx n="81" d="100"/>
          <a:sy n="81" d="100"/>
        </p:scale>
        <p:origin x="955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72D3A-2D70-4B09-ABCD-87ECB67BD378}" type="datetimeFigureOut">
              <a:rPr lang="it-IT" smtClean="0"/>
              <a:t>03/10/2024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4297C-E467-4CAA-A04B-0772215018E3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74717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 userDrawn="1"/>
        </p:nvSpPr>
        <p:spPr bwMode="auto">
          <a:xfrm rot="5400000">
            <a:off x="1475657" y="-998984"/>
            <a:ext cx="6192686" cy="9144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it-IT" sz="1600" dirty="0"/>
          </a:p>
        </p:txBody>
      </p:sp>
      <p:sp>
        <p:nvSpPr>
          <p:cNvPr id="7" name="Segnaposto contenuto 2"/>
          <p:cNvSpPr>
            <a:spLocks noGrp="1"/>
          </p:cNvSpPr>
          <p:nvPr>
            <p:ph idx="10" hasCustomPrompt="1"/>
          </p:nvPr>
        </p:nvSpPr>
        <p:spPr>
          <a:xfrm>
            <a:off x="179512" y="2780928"/>
            <a:ext cx="8784976" cy="812824"/>
          </a:xfrm>
          <a:prstGeom prst="rect">
            <a:avLst/>
          </a:prstGeom>
        </p:spPr>
        <p:txBody>
          <a:bodyPr anchor="b"/>
          <a:lstStyle>
            <a:lvl1pPr algn="l">
              <a:defRPr sz="2400" b="1" baseline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stA="45000" endPos="1000" dist="50800" dir="5400000" sy="-100000" algn="bl" rotWithShape="0"/>
                </a:effectLst>
              </a:defRPr>
            </a:lvl1pPr>
          </a:lstStyle>
          <a:p>
            <a:pPr lvl="0"/>
            <a:r>
              <a:rPr lang="it-IT" dirty="0"/>
              <a:t>Titolo del corso</a:t>
            </a:r>
          </a:p>
        </p:txBody>
      </p:sp>
      <p:sp>
        <p:nvSpPr>
          <p:cNvPr id="10" name="Segnaposto contenuto 2"/>
          <p:cNvSpPr>
            <a:spLocks noGrp="1"/>
          </p:cNvSpPr>
          <p:nvPr>
            <p:ph idx="12" hasCustomPrompt="1"/>
          </p:nvPr>
        </p:nvSpPr>
        <p:spPr>
          <a:xfrm>
            <a:off x="179512" y="836712"/>
            <a:ext cx="8784976" cy="1872208"/>
          </a:xfrm>
          <a:prstGeom prst="rect">
            <a:avLst/>
          </a:prstGeom>
        </p:spPr>
        <p:txBody>
          <a:bodyPr anchor="b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</a:lstStyle>
          <a:p>
            <a:pPr lvl="0"/>
            <a:r>
              <a:rPr lang="it-IT" dirty="0"/>
              <a:t>TITOLO DELLA LEZIONE</a:t>
            </a:r>
          </a:p>
        </p:txBody>
      </p:sp>
      <p:sp>
        <p:nvSpPr>
          <p:cNvPr id="13" name="Segnaposto contenuto 2"/>
          <p:cNvSpPr>
            <a:spLocks noGrp="1"/>
          </p:cNvSpPr>
          <p:nvPr>
            <p:ph idx="13" hasCustomPrompt="1"/>
          </p:nvPr>
        </p:nvSpPr>
        <p:spPr>
          <a:xfrm>
            <a:off x="179512" y="3645024"/>
            <a:ext cx="8784975" cy="792088"/>
          </a:xfrm>
          <a:prstGeom prst="rect">
            <a:avLst/>
          </a:prstGeom>
        </p:spPr>
        <p:txBody>
          <a:bodyPr anchor="b"/>
          <a:lstStyle>
            <a:lvl1pPr algn="l">
              <a:defRPr sz="1800" b="0" i="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it-IT" dirty="0"/>
              <a:t>Nome del docente</a:t>
            </a:r>
          </a:p>
        </p:txBody>
      </p:sp>
      <p:pic>
        <p:nvPicPr>
          <p:cNvPr id="4" name="Immagine 3" descr="Immagine che contiene testo, orologio&#10;&#10;Descrizione generata automaticamente">
            <a:extLst>
              <a:ext uri="{FF2B5EF4-FFF2-40B4-BE49-F238E27FC236}">
                <a16:creationId xmlns:a16="http://schemas.microsoft.com/office/drawing/2014/main" id="{F0DD6659-F391-4C43-A399-1E2E0C7401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015" y="4979939"/>
            <a:ext cx="4283968" cy="537293"/>
          </a:xfrm>
          <a:prstGeom prst="rect">
            <a:avLst/>
          </a:prstGeom>
        </p:spPr>
      </p:pic>
      <p:sp>
        <p:nvSpPr>
          <p:cNvPr id="12" name="Rectangle 7">
            <a:extLst>
              <a:ext uri="{FF2B5EF4-FFF2-40B4-BE49-F238E27FC236}">
                <a16:creationId xmlns:a16="http://schemas.microsoft.com/office/drawing/2014/main" id="{8BE69FA2-8EFB-4FAE-BEEE-FFE50C207B6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571539"/>
            <a:ext cx="9163050" cy="49149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id="{8E920751-2091-4270-A903-62A1D8EC08B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6647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17338" y="0"/>
            <a:ext cx="9091166" cy="69269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lang="it-IT" sz="2800" b="1" baseline="0" dirty="0" smtClean="0">
                <a:solidFill>
                  <a:srgbClr val="007DCC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dirty="0"/>
              <a:t>Titolo della slide…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8566" y="764704"/>
            <a:ext cx="9099937" cy="5613126"/>
          </a:xfrm>
          <a:prstGeom prst="rect">
            <a:avLst/>
          </a:prstGeom>
          <a:noFill/>
        </p:spPr>
        <p:txBody>
          <a:bodyPr/>
          <a:lstStyle>
            <a:lvl1pPr algn="l">
              <a:defRPr sz="2400" b="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it-IT" dirty="0"/>
              <a:t>Testo della slide…</a:t>
            </a:r>
          </a:p>
        </p:txBody>
      </p:sp>
      <p:sp>
        <p:nvSpPr>
          <p:cNvPr id="6" name="Segnaposto numero diapositiva 4">
            <a:extLst>
              <a:ext uri="{FF2B5EF4-FFF2-40B4-BE49-F238E27FC236}">
                <a16:creationId xmlns:a16="http://schemas.microsoft.com/office/drawing/2014/main" id="{8D49B935-F523-403E-861C-20388801B557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63221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  <p:sp>
        <p:nvSpPr>
          <p:cNvPr id="14" name="Segnaposto contenuto 2"/>
          <p:cNvSpPr txBox="1">
            <a:spLocks/>
          </p:cNvSpPr>
          <p:nvPr/>
        </p:nvSpPr>
        <p:spPr>
          <a:xfrm>
            <a:off x="3217205" y="6417332"/>
            <a:ext cx="2709590" cy="396044"/>
          </a:xfrm>
          <a:prstGeom prst="rect">
            <a:avLst/>
          </a:prstGeom>
        </p:spPr>
        <p:txBody>
          <a:bodyPr/>
          <a:lstStyle>
            <a:lvl1pPr marL="342900" indent="-342900" algn="r" defTabSz="449263" rtl="0" fontAlgn="base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defRPr sz="20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cs typeface="+mn-cs"/>
              </a:defRPr>
            </a:lvl2pPr>
            <a:lvl3pPr marL="1143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3pPr>
            <a:lvl4pPr marL="1600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4pPr>
            <a:lvl5pPr marL="20574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5pPr>
            <a:lvl6pPr marL="25146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6pPr>
            <a:lvl7pPr marL="29718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7pPr>
            <a:lvl8pPr marL="3429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8pPr>
            <a:lvl9pPr marL="3886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9pPr>
          </a:lstStyle>
          <a:p>
            <a:pPr algn="l" hangingPunct="1"/>
            <a:endParaRPr lang="it-IT" sz="1400" kern="0" dirty="0">
              <a:solidFill>
                <a:schemeClr val="bg1"/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D95BD477-AF9F-41B8-B9CC-595F3B9E15BB}"/>
              </a:ext>
            </a:extLst>
          </p:cNvPr>
          <p:cNvSpPr txBox="1"/>
          <p:nvPr userDrawn="1"/>
        </p:nvSpPr>
        <p:spPr>
          <a:xfrm>
            <a:off x="64442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L’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NTERNAZIONALE</a:t>
            </a:r>
          </a:p>
        </p:txBody>
      </p:sp>
      <p:sp>
        <p:nvSpPr>
          <p:cNvPr id="10" name="Segnaposto numero diapositiva 4">
            <a:extLst>
              <a:ext uri="{FF2B5EF4-FFF2-40B4-BE49-F238E27FC236}">
                <a16:creationId xmlns:a16="http://schemas.microsoft.com/office/drawing/2014/main" id="{0D1B4415-2D7F-423F-B7CE-8D663AEFA5A9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19AF0F4C-E827-4A9A-9BF7-B05885DE357D}"/>
              </a:ext>
            </a:extLst>
          </p:cNvPr>
          <p:cNvSpPr txBox="1"/>
          <p:nvPr userDrawn="1"/>
        </p:nvSpPr>
        <p:spPr>
          <a:xfrm>
            <a:off x="720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UN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9pPr>
    </p:titleStyle>
    <p:bodyStyle>
      <a:lvl1pPr marL="342900" indent="-342900" algn="l" defTabSz="449263" rtl="0" eaLnBrk="1" fontAlgn="base" hangingPunct="1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edomosti.ru/ecology/esg/articles/2024/08/29/1058795-nenuzhnie-veschi-prinosyat-pribi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it-IT" dirty="0"/>
              <a:t>Lingua e linguistica russa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ru-RU" dirty="0"/>
              <a:t>Урок 4. Примите участие в дискуссии (упр.11 стр.54-55).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it-IT" dirty="0"/>
              <a:t>Elena Nediakina</a:t>
            </a:r>
          </a:p>
        </p:txBody>
      </p:sp>
    </p:spTree>
    <p:extLst>
      <p:ext uri="{BB962C8B-B14F-4D97-AF65-F5344CB8AC3E}">
        <p14:creationId xmlns:p14="http://schemas.microsoft.com/office/powerpoint/2010/main" val="680989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C48CFB-5CB7-4105-86D2-DDE7AA575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Готовимся к дискуссии (стр.54).</a:t>
            </a:r>
            <a:endParaRPr lang="it-IT" sz="24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811056-E342-44E7-909C-DF21C2DC6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2000" b="1" dirty="0"/>
          </a:p>
          <a:p>
            <a:r>
              <a:rPr lang="ru-RU" sz="2000" b="1" dirty="0"/>
              <a:t>Как выразить частичное согласие</a:t>
            </a:r>
          </a:p>
          <a:p>
            <a:endParaRPr lang="ru-RU" sz="2000" dirty="0"/>
          </a:p>
          <a:p>
            <a:r>
              <a:rPr lang="ru-RU" sz="2000" dirty="0"/>
              <a:t>В основном я согласен/ согласна с вами, однако …</a:t>
            </a:r>
          </a:p>
          <a:p>
            <a:r>
              <a:rPr lang="ru-RU" sz="2000" dirty="0"/>
              <a:t>С этим нельзя не согласиться, но …</a:t>
            </a:r>
          </a:p>
          <a:p>
            <a:r>
              <a:rPr lang="ru-RU" sz="2000" dirty="0"/>
              <a:t>Согласен/ согласна, но при условии, что …</a:t>
            </a:r>
          </a:p>
          <a:p>
            <a:r>
              <a:rPr lang="ru-RU" sz="2000" dirty="0"/>
              <a:t>Безусловно, но есть один момент.</a:t>
            </a:r>
          </a:p>
          <a:p>
            <a:r>
              <a:rPr lang="ru-RU" sz="2000" dirty="0"/>
              <a:t>Моя позиция по этому вопросу совпадает с вашей лишь частично.</a:t>
            </a:r>
          </a:p>
          <a:p>
            <a:endParaRPr lang="ru-RU" sz="2000" dirty="0"/>
          </a:p>
          <a:p>
            <a:pPr marL="342900" marR="0" lvl="0" indent="-342900" algn="l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Прочитайте вопросы упр.11 на стр.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54-55</a:t>
            </a:r>
            <a:r>
              <a: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и попробуйте на них ответить.</a:t>
            </a:r>
            <a:endParaRPr kumimoji="0" lang="it-IT" sz="2000" b="1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Calibri"/>
              <a:ea typeface="+mn-ea"/>
              <a:cs typeface="Arial Unicode MS"/>
            </a:endParaRPr>
          </a:p>
          <a:p>
            <a:endParaRPr lang="ru-RU" sz="2000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80AF588-ABC2-443E-BFE2-3609BFB788B6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2430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023853-71BE-C234-2207-75CBF26F5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007DCC"/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Посмотрите на фотографию и приведите другие примеры крупногабаритных отходов.</a:t>
            </a:r>
            <a:b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7DCC"/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</a:b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007DCC"/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Прочитайте статью о раздельном сборе мусора в России и расскажите, как это происходит в Италии.</a:t>
            </a:r>
            <a:endParaRPr lang="ru-RU" sz="16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56A1842-6C18-75F9-3EE4-5BCFF1C59EB3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3</a:t>
            </a:fld>
            <a:endParaRPr lang="it-IT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8E58775E-D084-ABDD-F8D1-864A8616A1D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4" r="2594" b="-1"/>
          <a:stretch/>
        </p:blipFill>
        <p:spPr bwMode="auto">
          <a:xfrm>
            <a:off x="111255" y="828647"/>
            <a:ext cx="8894503" cy="5486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6050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A2A5B8-4D40-28DE-4265-DEDA4DAD6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38" y="0"/>
            <a:ext cx="9091166" cy="692696"/>
          </a:xfrm>
        </p:spPr>
        <p:txBody>
          <a:bodyPr/>
          <a:lstStyle/>
          <a:p>
            <a:pPr marL="342900" marR="0" lvl="0" indent="-342900" algn="ctr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</a:t>
            </a:r>
            <a:r>
              <a:rPr kumimoji="0" lang="it-IT" sz="16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Arial Unicode M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https://www.vedomosti.ru/ecology/esg/articles/2024/08/29/1058795-nenuzhnie-veschi-prinosyat-pribil</a:t>
            </a:r>
            <a:br>
              <a:rPr kumimoji="0" lang="it-IT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</a:br>
            <a:endParaRPr lang="ru-RU" sz="1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9D8BD9E-D720-6A50-342F-485DDF03E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1600" b="1" i="0" u="none" strike="noStrike" dirty="0">
                <a:solidFill>
                  <a:srgbClr val="000000"/>
                </a:solidFill>
                <a:effectLst/>
              </a:rPr>
              <a:t>Ненужные вещи приносят прибыль</a:t>
            </a:r>
          </a:p>
          <a:p>
            <a:pPr algn="just"/>
            <a:r>
              <a:rPr lang="ru-RU" sz="1600" b="0" i="1" dirty="0">
                <a:solidFill>
                  <a:srgbClr val="000000"/>
                </a:solidFill>
                <a:effectLst/>
              </a:rPr>
              <a:t>В России активно развивается бизнес по вывозу крупногабаритных отходов</a:t>
            </a:r>
            <a:endParaRPr lang="ru-RU" sz="1600" b="0" i="0" dirty="0">
              <a:solidFill>
                <a:srgbClr val="16A88E"/>
              </a:solidFill>
              <a:effectLst/>
            </a:endParaRPr>
          </a:p>
          <a:p>
            <a:pPr algn="just"/>
            <a:r>
              <a:rPr lang="ru-RU" sz="1600" b="0" i="0" dirty="0">
                <a:solidFill>
                  <a:srgbClr val="000000"/>
                </a:solidFill>
                <a:effectLst/>
              </a:rPr>
              <a:t>Старая одежда, мебель и сломанная бытовая техника – вот что возглавляет список ненужных предметов, от которых избавляются россияне в первую очередь. Помощь в избавлении от этих вещей становится все более популярным бизнесом в нашей стране.</a:t>
            </a:r>
          </a:p>
          <a:p>
            <a:pPr algn="just"/>
            <a:r>
              <a:rPr lang="ru-RU" sz="1600" b="1" i="0" u="none" strike="noStrike" dirty="0">
                <a:solidFill>
                  <a:srgbClr val="000000"/>
                </a:solidFill>
                <a:effectLst/>
              </a:rPr>
              <a:t>Ответственно и удобно</a:t>
            </a:r>
          </a:p>
          <a:p>
            <a:pPr algn="just"/>
            <a:r>
              <a:rPr lang="ru-RU" sz="1600" b="0" i="0" dirty="0">
                <a:solidFill>
                  <a:srgbClr val="000000"/>
                </a:solidFill>
                <a:effectLst/>
              </a:rPr>
              <a:t>За последнее время интерес к экологии и устойчивому развитию у населения значительно вырос, утверждают в Российском экологическом операторе (РЭО). И это наглядно демонстрирует то, как активно в стране развиваются сервисы по сбору вторсырья и ненужного хлама.  С начала реформы отрасли обращения с отходами в 40 регионах, присутствующих во всех федеральных округах, открылось более 80 экоцентров. </a:t>
            </a:r>
          </a:p>
          <a:p>
            <a:pPr algn="just"/>
            <a:r>
              <a:rPr lang="ru-RU" sz="1600" b="0" i="0" dirty="0">
                <a:solidFill>
                  <a:srgbClr val="000000"/>
                </a:solidFill>
                <a:effectLst/>
              </a:rPr>
              <a:t>Люди стали более ответственно относится к утилизации отходов и все больше узнают об экономике замкнутого цикла, о возможностях экологичным и ответственным способом избавится от вещей. Пилотный проект услуг экотакси запущен в шести городах России – в Москве, Санкт-Петербурге, Екатеринбурге, Иркутске, Новосибирске и Владивостоке. Соответствующий раздел появился в приложении «Уберу», с помощью которого можно заказать вывоз на переработку полиэтилентерефталата ПЭТ, алюминия, макулатуры и черных металлов.</a:t>
            </a:r>
          </a:p>
          <a:p>
            <a:pPr algn="just"/>
            <a:r>
              <a:rPr lang="ru-RU" sz="1600" b="0" i="0" dirty="0">
                <a:solidFill>
                  <a:srgbClr val="000000"/>
                </a:solidFill>
                <a:effectLst/>
              </a:rPr>
              <a:t>Поскольку всюду появились раздельные баки для сбора мусора, фандоматы для приема пластиковых и металлических бутылок и банок, боксы для текстиля, эта тема становится все более популярной. </a:t>
            </a:r>
            <a:endParaRPr lang="ru-RU" sz="20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DE0D536-4142-B8CA-05E8-A75B96BC6A69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47845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9A7334-41C1-CC00-3E1D-F193F9593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marR="0" lvl="0" indent="-342900" algn="ctr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tabLst/>
              <a:defRPr/>
            </a:pPr>
            <a:r>
              <a: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Чтобы самому не нести</a:t>
            </a:r>
            <a:b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</a:b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E80C491-8063-5588-0E75-E14B2511D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1600" b="0" i="0" dirty="0">
                <a:solidFill>
                  <a:srgbClr val="000000"/>
                </a:solidFill>
                <a:effectLst/>
              </a:rPr>
              <a:t>В Москве в 2021 г. начал работу сервис «Вывоз ненужных вещей». Сервис предлагает бесплатный вывоз крупногабаритной техники, а также металлических предметов и их частей. За вывоз мебели и изделий из дерева нужно платить.</a:t>
            </a:r>
          </a:p>
          <a:p>
            <a:pPr algn="just"/>
            <a:r>
              <a:rPr lang="ru-RU" sz="1600" b="0" i="0" dirty="0">
                <a:solidFill>
                  <a:srgbClr val="000000"/>
                </a:solidFill>
                <a:effectLst/>
              </a:rPr>
              <a:t>Например, кухонная плита, холодильник, стиральная машина, ванна вывозятся бесплатно. Полностью пришедший в негодность автомобиль тоже. Металлическую дверь заберут без оплаты, а вот за вывоз деревянной, например, жителю Подмосковья придется заплатить 1500 руб. Столько же возьмут, если приедут забирать электронику весом до 150 кг или тумбочку. Вывоз кресла стоит 2 400 руб., дивана – от 3 500 руб. Дороже всего стоит избавиться от пианино – 4 500 руб.</a:t>
            </a:r>
          </a:p>
          <a:p>
            <a:pPr algn="just"/>
            <a:r>
              <a:rPr lang="ru-RU" sz="1600" b="0" i="0" dirty="0">
                <a:solidFill>
                  <a:srgbClr val="000000"/>
                </a:solidFill>
                <a:effectLst/>
              </a:rPr>
              <a:t>Жители столицы за первую половину 2024 г. избавились от 5000 стиральных машин, 4500 холодильников, более 3000 электрических и газовых кухонных плит, а также шести автомобилей. Согласно информации столичных властей, с начала работы сервиса из квартир москвичей было вывезено более 2 т крупногабаритных вещей.</a:t>
            </a:r>
          </a:p>
          <a:p>
            <a:pPr algn="just"/>
            <a:r>
              <a:rPr lang="ru-RU" sz="1600" b="0" i="0" dirty="0">
                <a:solidFill>
                  <a:srgbClr val="000000"/>
                </a:solidFill>
                <a:effectLst/>
              </a:rPr>
              <a:t>Подобные сервисы в России только зарождаются, пока их в стране не больше 10. И обязательное условие в этом бизнесе – иметь партнеров, которые принимают на переработку и утилизацию собранную электронику, мебель и прочее.</a:t>
            </a:r>
          </a:p>
          <a:p>
            <a:pPr marL="342900" marR="0" lvl="0" indent="-34290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Сложность в том, что обычно это разные предприятия: технику утилизируют одни, мебель – другие, металлические ванны и двери – третьи. Поэтому компаниям в этом бизнесе жизненно важно иметь площадки, куда собранное будет отвезено, там отсортировано и переработано или утилизировано.  Просто собрать у населения и потом вывезти вещи на полигон компания не может, поскольку в этой сфере главное – добросовестное ведение бизнеса и следование принципам экологичности.</a:t>
            </a:r>
          </a:p>
          <a:p>
            <a:pPr algn="just"/>
            <a:endParaRPr lang="ru-RU" sz="1600" b="0" i="0" dirty="0">
              <a:solidFill>
                <a:srgbClr val="000000"/>
              </a:solidFill>
              <a:effectLst/>
            </a:endParaRPr>
          </a:p>
          <a:p>
            <a:pPr algn="just"/>
            <a:endParaRPr lang="ru-RU" sz="1600" b="0" i="0" dirty="0">
              <a:solidFill>
                <a:srgbClr val="000000"/>
              </a:solidFill>
              <a:effectLst/>
              <a:latin typeface="Lora" pitchFamily="2" charset="-52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89DC502-F538-59A8-C372-CA536718E947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01399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3E9104-336E-F70E-C811-E1AE3FD7F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marR="0" lvl="0" indent="-342900" algn="ctr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Текстильная проблема</a:t>
            </a:r>
            <a:b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15A188C-CE08-1052-8A66-588B382373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1600" b="0" i="0" dirty="0">
                <a:solidFill>
                  <a:srgbClr val="000000"/>
                </a:solidFill>
                <a:effectLst/>
              </a:rPr>
              <a:t>По данным РЭО, всего в России ежегодно образуется около 50 млн т твердых коммунальных отходов (ТКО). Старая одежда и сломанная бытовая техника – одни из самых распространенных видов вещей, выбрасываемых горожанами.</a:t>
            </a:r>
          </a:p>
          <a:p>
            <a:pPr algn="just"/>
            <a:r>
              <a:rPr lang="ru-RU" sz="1600" b="0" i="0" dirty="0">
                <a:solidFill>
                  <a:srgbClr val="000000"/>
                </a:solidFill>
                <a:effectLst/>
              </a:rPr>
              <a:t>Мировая текстильная промышленность занимает второе место по антропогенному воздействию на окружающую среду, при этом более 90% одежды пока попадает на свалки и полигоны, рассказал глава РЭО. По экспертным оценкам, в России собирается не менее 20 000 т текстиля ежегодно, но это лишь около 1% общего объема отправленного в мусор текстиля. Ежегодно каждый россиянин в среднем образует 16 кг текстильных отходов. В Москве ежедневно выбрасывается 100 т текстиля, 78% которого пригодна для повторного использования или переработки.</a:t>
            </a:r>
          </a:p>
          <a:p>
            <a:pPr algn="just"/>
            <a:r>
              <a:rPr lang="ru-RU" sz="1600" b="0" i="0" dirty="0">
                <a:solidFill>
                  <a:srgbClr val="000000"/>
                </a:solidFill>
                <a:effectLst/>
              </a:rPr>
              <a:t>На российских свалках ежегодно оказывается до 2 млн т одежды, которая может разлагаться до 200 лет, загрязняя окружающую среду и выделяя метан с углекислым газом, прокомментировали ситуацию специалисты компании Ecoplatform, которая в рамках своего проекта «Не просто вещь» развивает сеть боксов для сдачи ненужной одежды на повторное использование и переработку.</a:t>
            </a:r>
          </a:p>
          <a:p>
            <a:pPr algn="just"/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При этом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старую одежду можно не только отправить на благотворительность или превратить, например, в утеплительные материалы. Благодаря химической переработке, можно произвести волокно – сырье для текстильной промышленности.</a:t>
            </a:r>
          </a:p>
          <a:p>
            <a:pPr algn="just"/>
            <a:r>
              <a:rPr lang="ru-RU" sz="1600" b="0" i="0" dirty="0">
                <a:solidFill>
                  <a:srgbClr val="000000"/>
                </a:solidFill>
                <a:effectLst/>
              </a:rPr>
              <a:t>Создавая индустрию переработки текстиля, необходимо вместе с ней создавать эффективную систему сбора таких отходов от граждан. Боксы становятся хорошим решением проблемы: горожане охотно используют такой способ избавиться от ненужной одежды. В июне 2024 г. Ecoplatform подписала соглашение с Wildberries об установке в течение нескольких лет 10 000 боксов в пунктах выдачи по всей стране. </a:t>
            </a:r>
          </a:p>
          <a:p>
            <a:pPr algn="just"/>
            <a:endParaRPr kumimoji="0" lang="ru-RU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Arial Unicode MS"/>
            </a:endParaRPr>
          </a:p>
          <a:p>
            <a:pPr algn="just"/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94E49DA-5328-4E87-7C41-59DEAAD85E6C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01340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581CFA-1635-CB5B-46E6-116B8426E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marR="0" lvl="0" indent="-342900" algn="ctr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Хлам, за который платят</a:t>
            </a:r>
            <a:b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</a:br>
            <a:endParaRPr lang="ru-RU" sz="1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9631773-DFC8-46FB-8C29-ACC7D6CC43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1600" b="0" i="0" dirty="0">
                <a:solidFill>
                  <a:srgbClr val="000000"/>
                </a:solidFill>
                <a:effectLst/>
              </a:rPr>
              <a:t>За крупногабаритную бытовую технику и металлические конструкции экотакси получают плату от компаний-переработчиков. За остальное платит заказчик. На этом и строится экономика таких проектов как «Убери». Так, по словам специалистов компании, утилизация мебели экономически не выгодна переработчикам. На выходе после переработки таких отходов получается очень недорогая продукция – например, пеллеты для розжига. Основной же объем составляющих элементов не перерабатывается. В бытовой технике, напротив, множество фракций, приносящих прибыль при производстве вторичной продукции – это и резина, и стекло, и пластик, и платы с цветными металлами, и металл.</a:t>
            </a:r>
          </a:p>
          <a:p>
            <a:pPr algn="just"/>
            <a:r>
              <a:rPr lang="ru-RU" sz="1600" b="0" i="0" dirty="0">
                <a:solidFill>
                  <a:srgbClr val="000000"/>
                </a:solidFill>
                <a:effectLst/>
              </a:rPr>
              <a:t>Отходы электроники и электротехники – ценное вторсырье, поэтому для него уже налажена система сбора и сортировки. Технику в России преимущественно принимают в сетях магазинов бытовой техники и электроники, в экоцентрах и экопунктах. При этом такие отходы являются сложными для утилизации, поскольку содержат различные материалы. Для многих из них требуется современная высокотехнологичная инфраструктура по утилизации. Сейчас в России работает 354 предприятия по переработке электронных отходов. Глубина переработки электроники на них составляет по нормативам не менее 85%.</a:t>
            </a:r>
          </a:p>
          <a:p>
            <a:pPr algn="just"/>
            <a:r>
              <a:rPr lang="ru-RU" sz="1600" b="0" i="0" dirty="0">
                <a:solidFill>
                  <a:srgbClr val="000000"/>
                </a:solidFill>
                <a:effectLst/>
              </a:rPr>
              <a:t>По мере роста инфраструктуры экономики замкнутого цикла растет и потребность во вторичном сырье. А после вступления в силу законодательства о расширенной ответственности производителей (РОП), вырастет и цена на него. И с этой точки зрения у предприятий по вывозу отходов хорошие перспективы.</a:t>
            </a:r>
          </a:p>
          <a:p>
            <a:pPr algn="just"/>
            <a:r>
              <a:rPr lang="ru-RU" sz="1600" b="1" i="0" dirty="0">
                <a:solidFill>
                  <a:srgbClr val="000000"/>
                </a:solidFill>
                <a:effectLst/>
              </a:rPr>
              <a:t>Составьте русско-итальянский словарь по теме «Раздельный сбор вторсырья и переработка отходов».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EE90990-B3C6-A80B-370A-C7ABBCEA38E1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47484430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_FOR-FAM_FOR-COM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Calibri"/>
        <a:ea typeface=""/>
        <a:cs typeface="Arial Unicode MS"/>
      </a:majorFont>
      <a:minorFont>
        <a:latin typeface="Calibri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Master_FOR-FAM_FOR-COM</Template>
  <TotalTime>516</TotalTime>
  <Words>1186</Words>
  <Application>Microsoft Office PowerPoint</Application>
  <PresentationFormat>Экран (4:3)</PresentationFormat>
  <Paragraphs>47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Lora</vt:lpstr>
      <vt:lpstr>Raleway</vt:lpstr>
      <vt:lpstr>Times New Roman</vt:lpstr>
      <vt:lpstr>Master_FOR-FAM_FOR-COM</vt:lpstr>
      <vt:lpstr>Презентация PowerPoint</vt:lpstr>
      <vt:lpstr>Готовимся к дискуссии (стр.54).</vt:lpstr>
      <vt:lpstr>Посмотрите на фотографию и приведите другие примеры крупногабаритных отходов. Прочитайте статью о раздельном сборе мусора в России и расскажите, как это происходит в Италии.</vt:lpstr>
      <vt:lpstr> https://www.vedomosti.ru/ecology/esg/articles/2024/08/29/1058795-nenuzhnie-veschi-prinosyat-pribil </vt:lpstr>
      <vt:lpstr>Чтобы самому не нести </vt:lpstr>
      <vt:lpstr>Текстильная проблема </vt:lpstr>
      <vt:lpstr>Хлам, за который платят </vt:lpstr>
    </vt:vector>
  </TitlesOfParts>
  <Company>Fondazione FORMIT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Administrator</dc:creator>
  <cp:lastModifiedBy>Elena Nediakina</cp:lastModifiedBy>
  <cp:revision>34</cp:revision>
  <dcterms:created xsi:type="dcterms:W3CDTF">2016-08-01T13:43:10Z</dcterms:created>
  <dcterms:modified xsi:type="dcterms:W3CDTF">2024-10-03T06:33:06Z</dcterms:modified>
</cp:coreProperties>
</file>