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CC"/>
    <a:srgbClr val="0075BD"/>
    <a:srgbClr val="FFA73F"/>
    <a:srgbClr val="D1D6E1"/>
    <a:srgbClr val="EB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5" autoAdjust="0"/>
  </p:normalViewPr>
  <p:slideViewPr>
    <p:cSldViewPr>
      <p:cViewPr>
        <p:scale>
          <a:sx n="56" d="100"/>
          <a:sy n="56" d="100"/>
        </p:scale>
        <p:origin x="-149" y="-13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72D3A-2D70-4B09-ABCD-87ECB67BD378}" type="datetimeFigureOut">
              <a:rPr lang="it-IT" smtClean="0"/>
              <a:t>16/07/2024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4297C-E467-4CAA-A04B-0772215018E3}" type="slidenum">
              <a:rPr lang="it-IT" smtClean="0"/>
              <a:t>‹#›</a:t>
            </a:fld>
            <a:endParaRPr lang="it-IT"/>
          </a:p>
        </p:txBody>
      </p:sp>
    </p:spTree>
    <p:extLst>
      <p:ext uri="{BB962C8B-B14F-4D97-AF65-F5344CB8AC3E}">
        <p14:creationId xmlns:p14="http://schemas.microsoft.com/office/powerpoint/2010/main" val="197471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titolo">
    <p:spTree>
      <p:nvGrpSpPr>
        <p:cNvPr id="1" name=""/>
        <p:cNvGrpSpPr/>
        <p:nvPr/>
      </p:nvGrpSpPr>
      <p:grpSpPr>
        <a:xfrm>
          <a:off x="0" y="0"/>
          <a:ext cx="0" cy="0"/>
          <a:chOff x="0" y="0"/>
          <a:chExt cx="0" cy="0"/>
        </a:xfrm>
      </p:grpSpPr>
      <p:sp>
        <p:nvSpPr>
          <p:cNvPr id="6" name="Rectangle 1"/>
          <p:cNvSpPr>
            <a:spLocks noChangeArrowheads="1"/>
          </p:cNvSpPr>
          <p:nvPr userDrawn="1"/>
        </p:nvSpPr>
        <p:spPr bwMode="auto">
          <a:xfrm rot="5400000">
            <a:off x="1475657" y="-998984"/>
            <a:ext cx="6192686" cy="9144000"/>
          </a:xfrm>
          <a:prstGeom prst="rect">
            <a:avLst/>
          </a:prstGeom>
          <a:solidFill>
            <a:schemeClr val="bg1"/>
          </a:solidFill>
          <a:ln>
            <a:noFill/>
          </a:ln>
          <a:effectLst/>
        </p:spPr>
        <p:txBody>
          <a:bodyPr wrap="none" anchor="ctr"/>
          <a:lstStyle/>
          <a:p>
            <a:endParaRPr lang="it-IT" sz="1600"/>
          </a:p>
        </p:txBody>
      </p:sp>
      <p:sp>
        <p:nvSpPr>
          <p:cNvPr id="7" name="Segnaposto contenuto 2"/>
          <p:cNvSpPr>
            <a:spLocks noGrp="1"/>
          </p:cNvSpPr>
          <p:nvPr>
            <p:ph idx="10" hasCustomPrompt="1"/>
          </p:nvPr>
        </p:nvSpPr>
        <p:spPr>
          <a:xfrm>
            <a:off x="179512" y="2780928"/>
            <a:ext cx="8784976" cy="812824"/>
          </a:xfrm>
          <a:prstGeom prst="rect">
            <a:avLst/>
          </a:prstGeom>
        </p:spPr>
        <p:txBody>
          <a:bodyPr anchor="b"/>
          <a:lstStyle>
            <a:lvl1pPr algn="l">
              <a:defRPr sz="2400" b="1" baseline="0">
                <a:solidFill>
                  <a:schemeClr val="tx1">
                    <a:lumMod val="75000"/>
                    <a:lumOff val="25000"/>
                  </a:schemeClr>
                </a:solidFill>
                <a:effectLst>
                  <a:reflection stA="45000" endPos="1000" dist="50800" dir="5400000" sy="-100000" algn="bl" rotWithShape="0"/>
                </a:effectLst>
              </a:defRPr>
            </a:lvl1pPr>
          </a:lstStyle>
          <a:p>
            <a:pPr lvl="0"/>
            <a:r>
              <a:rPr lang="it-IT" dirty="0"/>
              <a:t>Titolo del corso</a:t>
            </a:r>
          </a:p>
        </p:txBody>
      </p:sp>
      <p:sp>
        <p:nvSpPr>
          <p:cNvPr id="10" name="Segnaposto contenuto 2"/>
          <p:cNvSpPr>
            <a:spLocks noGrp="1"/>
          </p:cNvSpPr>
          <p:nvPr>
            <p:ph idx="12" hasCustomPrompt="1"/>
          </p:nvPr>
        </p:nvSpPr>
        <p:spPr>
          <a:xfrm>
            <a:off x="179512" y="836712"/>
            <a:ext cx="8784976" cy="1872208"/>
          </a:xfrm>
          <a:prstGeom prst="rect">
            <a:avLst/>
          </a:prstGeom>
        </p:spPr>
        <p:txBody>
          <a:bodyPr anchor="b"/>
          <a:lstStyle>
            <a:lvl1pPr algn="l">
              <a:defRPr sz="3600" b="1" baseline="0">
                <a:solidFill>
                  <a:schemeClr val="tx1">
                    <a:lumMod val="75000"/>
                    <a:lumOff val="25000"/>
                  </a:schemeClr>
                </a:solidFill>
                <a:effectLst/>
              </a:defRPr>
            </a:lvl1pPr>
          </a:lstStyle>
          <a:p>
            <a:pPr lvl="0"/>
            <a:r>
              <a:rPr lang="it-IT" dirty="0"/>
              <a:t>TITOLO DELLA LEZIONE</a:t>
            </a:r>
          </a:p>
        </p:txBody>
      </p:sp>
      <p:sp>
        <p:nvSpPr>
          <p:cNvPr id="13" name="Segnaposto contenuto 2"/>
          <p:cNvSpPr>
            <a:spLocks noGrp="1"/>
          </p:cNvSpPr>
          <p:nvPr>
            <p:ph idx="13" hasCustomPrompt="1"/>
          </p:nvPr>
        </p:nvSpPr>
        <p:spPr>
          <a:xfrm>
            <a:off x="179512" y="3645024"/>
            <a:ext cx="8784975" cy="792088"/>
          </a:xfrm>
          <a:prstGeom prst="rect">
            <a:avLst/>
          </a:prstGeom>
        </p:spPr>
        <p:txBody>
          <a:bodyPr anchor="b"/>
          <a:lstStyle>
            <a:lvl1pPr algn="l">
              <a:defRPr sz="1800" b="0" i="1" baseline="0">
                <a:solidFill>
                  <a:schemeClr val="tx1">
                    <a:lumMod val="75000"/>
                    <a:lumOff val="25000"/>
                  </a:schemeClr>
                </a:solidFill>
              </a:defRPr>
            </a:lvl1pPr>
          </a:lstStyle>
          <a:p>
            <a:pPr lvl="0"/>
            <a:r>
              <a:rPr lang="it-IT" dirty="0"/>
              <a:t>Nome del docente</a:t>
            </a:r>
          </a:p>
        </p:txBody>
      </p:sp>
      <p:pic>
        <p:nvPicPr>
          <p:cNvPr id="4" name="Immagine 3" descr="Immagine che contiene testo, orologio&#10;&#10;Descrizione generata automaticamente">
            <a:extLst>
              <a:ext uri="{FF2B5EF4-FFF2-40B4-BE49-F238E27FC236}">
                <a16:creationId xmlns:a16="http://schemas.microsoft.com/office/drawing/2014/main" xmlns="" id="{F0DD6659-F391-4C43-A399-1E2E0C7401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30015" y="4979939"/>
            <a:ext cx="4283968" cy="537293"/>
          </a:xfrm>
          <a:prstGeom prst="rect">
            <a:avLst/>
          </a:prstGeom>
        </p:spPr>
      </p:pic>
      <p:sp>
        <p:nvSpPr>
          <p:cNvPr id="12" name="Rectangle 7">
            <a:extLst>
              <a:ext uri="{FF2B5EF4-FFF2-40B4-BE49-F238E27FC236}">
                <a16:creationId xmlns:a16="http://schemas.microsoft.com/office/drawing/2014/main" xmlns="" id="{8BE69FA2-8EFB-4FAE-BEEE-FFE50C207B62}"/>
              </a:ext>
            </a:extLst>
          </p:cNvPr>
          <p:cNvSpPr>
            <a:spLocks noChangeArrowheads="1"/>
          </p:cNvSpPr>
          <p:nvPr userDrawn="1"/>
        </p:nvSpPr>
        <p:spPr bwMode="auto">
          <a:xfrm>
            <a:off x="0" y="571539"/>
            <a:ext cx="9163050" cy="49149"/>
          </a:xfrm>
          <a:prstGeom prst="rect">
            <a:avLst/>
          </a:prstGeom>
          <a:solidFill>
            <a:srgbClr val="007DCC"/>
          </a:solidFill>
          <a:ln>
            <a:noFill/>
          </a:ln>
          <a:effectLst/>
        </p:spPr>
        <p:txBody>
          <a:bodyPr wrap="none" anchor="ctr"/>
          <a:lstStyle/>
          <a:p>
            <a:endParaRPr lang="it-IT"/>
          </a:p>
        </p:txBody>
      </p:sp>
      <p:sp>
        <p:nvSpPr>
          <p:cNvPr id="14" name="Rectangle 7">
            <a:extLst>
              <a:ext uri="{FF2B5EF4-FFF2-40B4-BE49-F238E27FC236}">
                <a16:creationId xmlns:a16="http://schemas.microsoft.com/office/drawing/2014/main" xmlns="" id="{8E920751-2091-4270-A903-62A1D8EC08B9}"/>
              </a:ext>
            </a:extLst>
          </p:cNvPr>
          <p:cNvSpPr>
            <a:spLocks noChangeArrowheads="1"/>
          </p:cNvSpPr>
          <p:nvPr userDrawn="1"/>
        </p:nvSpPr>
        <p:spPr bwMode="auto">
          <a:xfrm>
            <a:off x="0" y="6478178"/>
            <a:ext cx="9144000" cy="396044"/>
          </a:xfrm>
          <a:prstGeom prst="rect">
            <a:avLst/>
          </a:prstGeom>
          <a:solidFill>
            <a:srgbClr val="007DCC"/>
          </a:solidFill>
          <a:ln>
            <a:noFill/>
          </a:ln>
          <a:effectLst/>
        </p:spPr>
        <p:txBody>
          <a:bodyPr wrap="none" anchor="ctr"/>
          <a:lstStyle/>
          <a:p>
            <a:endParaRPr lang="it-IT" dirty="0"/>
          </a:p>
        </p:txBody>
      </p:sp>
    </p:spTree>
    <p:extLst>
      <p:ext uri="{BB962C8B-B14F-4D97-AF65-F5344CB8AC3E}">
        <p14:creationId xmlns:p14="http://schemas.microsoft.com/office/powerpoint/2010/main" val="386647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338" y="0"/>
            <a:ext cx="9091166" cy="692696"/>
          </a:xfrm>
          <a:prstGeom prst="rect">
            <a:avLst/>
          </a:prstGeom>
        </p:spPr>
        <p:txBody>
          <a:bodyPr>
            <a:noAutofit/>
          </a:bodyPr>
          <a:lstStyle>
            <a:lvl1pPr marL="0" indent="0" algn="l">
              <a:buFont typeface="Arial" panose="020B0604020202020204" pitchFamily="34" charset="0"/>
              <a:buNone/>
              <a:defRPr lang="it-IT" sz="2800" b="1" baseline="0" dirty="0" smtClean="0">
                <a:solidFill>
                  <a:srgbClr val="007DCC"/>
                </a:solidFill>
                <a:latin typeface="+mn-lt"/>
                <a:ea typeface="+mn-ea"/>
                <a:cs typeface="+mn-cs"/>
              </a:defRPr>
            </a:lvl1pPr>
          </a:lstStyle>
          <a:p>
            <a:r>
              <a:rPr lang="it-IT" dirty="0"/>
              <a:t>Titolo della slide…</a:t>
            </a:r>
          </a:p>
        </p:txBody>
      </p:sp>
      <p:sp>
        <p:nvSpPr>
          <p:cNvPr id="3" name="Segnaposto contenuto 2"/>
          <p:cNvSpPr>
            <a:spLocks noGrp="1"/>
          </p:cNvSpPr>
          <p:nvPr>
            <p:ph idx="1" hasCustomPrompt="1"/>
          </p:nvPr>
        </p:nvSpPr>
        <p:spPr>
          <a:xfrm>
            <a:off x="8566" y="764704"/>
            <a:ext cx="9099937" cy="5613126"/>
          </a:xfrm>
          <a:prstGeom prst="rect">
            <a:avLst/>
          </a:prstGeom>
          <a:noFill/>
        </p:spPr>
        <p:txBody>
          <a:bodyPr/>
          <a:lstStyle>
            <a:lvl1pPr algn="l">
              <a:defRPr sz="2400" b="0" baseline="0">
                <a:solidFill>
                  <a:schemeClr val="tx1">
                    <a:lumMod val="85000"/>
                    <a:lumOff val="15000"/>
                  </a:schemeClr>
                </a:solidFill>
              </a:defRPr>
            </a:lvl1pPr>
          </a:lstStyle>
          <a:p>
            <a:pPr lvl="0"/>
            <a:r>
              <a:rPr lang="it-IT" dirty="0"/>
              <a:t>Testo della slide…</a:t>
            </a:r>
          </a:p>
        </p:txBody>
      </p:sp>
      <p:sp>
        <p:nvSpPr>
          <p:cNvPr id="6" name="Segnaposto numero diapositiva 4">
            <a:extLst>
              <a:ext uri="{FF2B5EF4-FFF2-40B4-BE49-F238E27FC236}">
                <a16:creationId xmlns:a16="http://schemas.microsoft.com/office/drawing/2014/main" xmlns="" id="{8D49B935-F523-403E-861C-20388801B557}"/>
              </a:ext>
            </a:extLst>
          </p:cNvPr>
          <p:cNvSpPr>
            <a:spLocks noGrp="1"/>
          </p:cNvSpPr>
          <p:nvPr>
            <p:ph type="sldNum" idx="4"/>
          </p:nvPr>
        </p:nvSpPr>
        <p:spPr>
          <a:xfrm>
            <a:off x="4266220" y="6547245"/>
            <a:ext cx="611560" cy="291530"/>
          </a:xfrm>
          <a:prstGeom prst="rect">
            <a:avLst/>
          </a:prstGeom>
        </p:spPr>
        <p:txBody>
          <a:bodyPr/>
          <a:lstStyle>
            <a:lvl1pPr>
              <a:defRPr sz="1200">
                <a:solidFill>
                  <a:schemeClr val="bg1"/>
                </a:solidFill>
              </a:defRPr>
            </a:lvl1pPr>
          </a:lstStyle>
          <a:p>
            <a:fld id="{4DDF883F-0EF7-44F2-87A7-0F3B82E59020}" type="slidenum">
              <a:rPr lang="it-IT" smtClean="0"/>
              <a:pPr/>
              <a:t>‹#›</a:t>
            </a:fld>
            <a:endParaRPr lang="it-IT" dirty="0"/>
          </a:p>
        </p:txBody>
      </p:sp>
    </p:spTree>
    <p:extLst>
      <p:ext uri="{BB962C8B-B14F-4D97-AF65-F5344CB8AC3E}">
        <p14:creationId xmlns:p14="http://schemas.microsoft.com/office/powerpoint/2010/main" val="33632213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6478178"/>
            <a:ext cx="9144000" cy="396044"/>
          </a:xfrm>
          <a:prstGeom prst="rect">
            <a:avLst/>
          </a:prstGeom>
          <a:solidFill>
            <a:srgbClr val="007DCC"/>
          </a:solidFill>
          <a:ln>
            <a:noFill/>
          </a:ln>
          <a:effectLst/>
        </p:spPr>
        <p:txBody>
          <a:bodyPr wrap="none" anchor="ctr"/>
          <a:lstStyle/>
          <a:p>
            <a:endParaRPr lang="it-IT" dirty="0"/>
          </a:p>
        </p:txBody>
      </p:sp>
      <p:sp>
        <p:nvSpPr>
          <p:cNvPr id="14" name="Segnaposto contenuto 2"/>
          <p:cNvSpPr txBox="1">
            <a:spLocks/>
          </p:cNvSpPr>
          <p:nvPr/>
        </p:nvSpPr>
        <p:spPr>
          <a:xfrm>
            <a:off x="3217205" y="6417332"/>
            <a:ext cx="2709590" cy="396044"/>
          </a:xfrm>
          <a:prstGeom prst="rect">
            <a:avLst/>
          </a:prstGeom>
        </p:spPr>
        <p:txBody>
          <a:bodyPr/>
          <a:lstStyle>
            <a:lvl1pPr marL="342900" indent="-342900" algn="r" defTabSz="449263" rtl="0" fontAlgn="base">
              <a:lnSpc>
                <a:spcPct val="93000"/>
              </a:lnSpc>
              <a:spcBef>
                <a:spcPct val="0"/>
              </a:spcBef>
              <a:spcAft>
                <a:spcPts val="1425"/>
              </a:spcAft>
              <a:buClr>
                <a:srgbClr val="000000"/>
              </a:buClr>
              <a:buSzPct val="100000"/>
              <a:buFont typeface="Times New Roman" pitchFamily="16" charset="0"/>
              <a:defRPr sz="2000" b="1" baseline="0">
                <a:solidFill>
                  <a:schemeClr val="tx1">
                    <a:lumMod val="75000"/>
                    <a:lumOff val="25000"/>
                  </a:schemeClr>
                </a:solidFill>
                <a:latin typeface="+mn-lt"/>
                <a:ea typeface="+mn-ea"/>
                <a:cs typeface="+mn-cs"/>
              </a:defRPr>
            </a:lvl1pPr>
            <a:lvl2pPr marL="742950" indent="-285750" algn="l" defTabSz="449263" rtl="0" fontAlgn="base">
              <a:lnSpc>
                <a:spcPct val="93000"/>
              </a:lnSpc>
              <a:spcBef>
                <a:spcPct val="0"/>
              </a:spcBef>
              <a:spcAft>
                <a:spcPts val="1138"/>
              </a:spcAft>
              <a:buClr>
                <a:srgbClr val="000000"/>
              </a:buClr>
              <a:buSzPct val="100000"/>
              <a:buFont typeface="Times New Roman" pitchFamily="16" charset="0"/>
              <a:defRPr sz="2400">
                <a:solidFill>
                  <a:srgbClr val="000000"/>
                </a:solidFill>
                <a:latin typeface="+mn-lt"/>
                <a:cs typeface="+mn-cs"/>
              </a:defRPr>
            </a:lvl2pPr>
            <a:lvl3pPr marL="1143000" indent="-228600" algn="l" defTabSz="449263" rtl="0" fontAlgn="base">
              <a:lnSpc>
                <a:spcPct val="93000"/>
              </a:lnSpc>
              <a:spcBef>
                <a:spcPct val="0"/>
              </a:spcBef>
              <a:spcAft>
                <a:spcPts val="850"/>
              </a:spcAft>
              <a:buClr>
                <a:srgbClr val="000000"/>
              </a:buClr>
              <a:buSzPct val="100000"/>
              <a:buFont typeface="Times New Roman" pitchFamily="16" charset="0"/>
              <a:defRPr sz="2000">
                <a:solidFill>
                  <a:srgbClr val="000000"/>
                </a:solidFill>
                <a:latin typeface="+mn-lt"/>
                <a:cs typeface="+mn-cs"/>
              </a:defRPr>
            </a:lvl3pPr>
            <a:lvl4pPr marL="1600200" indent="-228600" algn="l" defTabSz="449263" rtl="0" fontAlgn="base">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a:lstStyle>
          <a:p>
            <a:pPr algn="l" hangingPunct="1"/>
            <a:endParaRPr lang="it-IT" sz="1400" kern="0" dirty="0">
              <a:solidFill>
                <a:schemeClr val="bg1"/>
              </a:solidFill>
            </a:endParaRPr>
          </a:p>
        </p:txBody>
      </p:sp>
      <p:sp>
        <p:nvSpPr>
          <p:cNvPr id="2" name="CasellaDiTesto 1">
            <a:extLst>
              <a:ext uri="{FF2B5EF4-FFF2-40B4-BE49-F238E27FC236}">
                <a16:creationId xmlns:a16="http://schemas.microsoft.com/office/drawing/2014/main" xmlns="" id="{D95BD477-AF9F-41B8-B9CC-595F3B9E15BB}"/>
              </a:ext>
            </a:extLst>
          </p:cNvPr>
          <p:cNvSpPr txBox="1"/>
          <p:nvPr userDrawn="1"/>
        </p:nvSpPr>
        <p:spPr>
          <a:xfrm>
            <a:off x="6444208" y="6525344"/>
            <a:ext cx="2627784" cy="307777"/>
          </a:xfrm>
          <a:prstGeom prst="rect">
            <a:avLst/>
          </a:prstGeom>
          <a:noFill/>
        </p:spPr>
        <p:txBody>
          <a:bodyPr wrap="square" rtlCol="0">
            <a:spAutoFit/>
          </a:bodyPr>
          <a:lstStyle/>
          <a:p>
            <a:pPr algn="r"/>
            <a:r>
              <a:rPr lang="it-IT" sz="1400" b="1" dirty="0">
                <a:solidFill>
                  <a:schemeClr val="bg1"/>
                </a:solidFill>
                <a:latin typeface="Raleway" panose="020B0503030101060003" pitchFamily="34" charset="0"/>
              </a:rPr>
              <a:t>L’</a:t>
            </a:r>
            <a:r>
              <a:rPr lang="it-IT" sz="1400" b="1" dirty="0">
                <a:solidFill>
                  <a:srgbClr val="FF0000"/>
                </a:solidFill>
                <a:latin typeface="Raleway" panose="020B0503030101060003" pitchFamily="34" charset="0"/>
              </a:rPr>
              <a:t>I</a:t>
            </a:r>
            <a:r>
              <a:rPr lang="it-IT" sz="1400" b="1" dirty="0">
                <a:solidFill>
                  <a:schemeClr val="bg1"/>
                </a:solidFill>
                <a:latin typeface="Raleway" panose="020B0503030101060003" pitchFamily="34" charset="0"/>
              </a:rPr>
              <a:t>NTERNAZIONALE</a:t>
            </a:r>
          </a:p>
        </p:txBody>
      </p:sp>
      <p:sp>
        <p:nvSpPr>
          <p:cNvPr id="10" name="Segnaposto numero diapositiva 4">
            <a:extLst>
              <a:ext uri="{FF2B5EF4-FFF2-40B4-BE49-F238E27FC236}">
                <a16:creationId xmlns:a16="http://schemas.microsoft.com/office/drawing/2014/main" xmlns="" id="{0D1B4415-2D7F-423F-B7CE-8D663AEFA5A9}"/>
              </a:ext>
            </a:extLst>
          </p:cNvPr>
          <p:cNvSpPr>
            <a:spLocks noGrp="1"/>
          </p:cNvSpPr>
          <p:nvPr>
            <p:ph type="sldNum" idx="4"/>
          </p:nvPr>
        </p:nvSpPr>
        <p:spPr>
          <a:xfrm>
            <a:off x="4266220" y="6547245"/>
            <a:ext cx="611560" cy="291530"/>
          </a:xfrm>
          <a:prstGeom prst="rect">
            <a:avLst/>
          </a:prstGeom>
        </p:spPr>
        <p:txBody>
          <a:bodyPr/>
          <a:lstStyle>
            <a:lvl1pPr>
              <a:defRPr sz="1200">
                <a:solidFill>
                  <a:schemeClr val="bg1"/>
                </a:solidFill>
              </a:defRPr>
            </a:lvl1pPr>
          </a:lstStyle>
          <a:p>
            <a:fld id="{4DDF883F-0EF7-44F2-87A7-0F3B82E59020}" type="slidenum">
              <a:rPr lang="it-IT" smtClean="0"/>
              <a:pPr/>
              <a:t>‹#›</a:t>
            </a:fld>
            <a:endParaRPr lang="it-IT" dirty="0"/>
          </a:p>
        </p:txBody>
      </p:sp>
      <p:sp>
        <p:nvSpPr>
          <p:cNvPr id="6" name="CasellaDiTesto 5">
            <a:extLst>
              <a:ext uri="{FF2B5EF4-FFF2-40B4-BE49-F238E27FC236}">
                <a16:creationId xmlns:a16="http://schemas.microsoft.com/office/drawing/2014/main" xmlns="" id="{19AF0F4C-E827-4A9A-9BF7-B05885DE357D}"/>
              </a:ext>
            </a:extLst>
          </p:cNvPr>
          <p:cNvSpPr txBox="1"/>
          <p:nvPr userDrawn="1"/>
        </p:nvSpPr>
        <p:spPr>
          <a:xfrm>
            <a:off x="72008" y="6525344"/>
            <a:ext cx="2627784" cy="307777"/>
          </a:xfrm>
          <a:prstGeom prst="rect">
            <a:avLst/>
          </a:prstGeom>
          <a:noFill/>
        </p:spPr>
        <p:txBody>
          <a:bodyPr wrap="square" rtlCol="0">
            <a:spAutoFit/>
          </a:bodyPr>
          <a:lstStyle/>
          <a:p>
            <a:pPr algn="l"/>
            <a:r>
              <a:rPr lang="it-IT" sz="1400" b="1" dirty="0">
                <a:solidFill>
                  <a:schemeClr val="bg1"/>
                </a:solidFill>
                <a:latin typeface="Raleway" panose="020B0503030101060003" pitchFamily="34" charset="0"/>
              </a:rPr>
              <a:t>UN</a:t>
            </a:r>
            <a:r>
              <a:rPr lang="it-IT" sz="1400" b="1" dirty="0">
                <a:solidFill>
                  <a:srgbClr val="FF0000"/>
                </a:solidFill>
                <a:latin typeface="Raleway" panose="020B0503030101060003" pitchFamily="34" charset="0"/>
              </a:rPr>
              <a:t>I</a:t>
            </a:r>
            <a:r>
              <a:rPr lang="it-IT" sz="1400" b="1" dirty="0">
                <a:solidFill>
                  <a:schemeClr val="bg1"/>
                </a:solidFill>
                <a:latin typeface="Raleway" panose="020B0503030101060003" pitchFamily="34" charset="0"/>
              </a:rPr>
              <a:t>NT</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mj-lt"/>
          <a:ea typeface="+mj-ea"/>
          <a:cs typeface="+mj-cs"/>
        </a:defRPr>
      </a:lvl1pPr>
      <a:lvl2pPr marL="742950" indent="-28575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2pPr>
      <a:lvl3pPr marL="11430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3pPr>
      <a:lvl4pPr marL="16002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4pPr>
      <a:lvl5pPr marL="20574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5pPr>
      <a:lvl6pPr marL="25146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6pPr>
      <a:lvl7pPr marL="29718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7pPr>
      <a:lvl8pPr marL="34290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8pPr>
      <a:lvl9pPr marL="38862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9pPr>
    </p:titleStyle>
    <p:bodyStyle>
      <a:lvl1pPr marL="342900" indent="-342900" algn="l" defTabSz="449263" rtl="0" eaLnBrk="1" fontAlgn="base" hangingPunct="1">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1" fontAlgn="base" hangingPunct="1">
        <a:lnSpc>
          <a:spcPct val="93000"/>
        </a:lnSpc>
        <a:spcBef>
          <a:spcPct val="0"/>
        </a:spcBef>
        <a:spcAft>
          <a:spcPts val="1138"/>
        </a:spcAft>
        <a:buClr>
          <a:srgbClr val="000000"/>
        </a:buClr>
        <a:buSzPct val="100000"/>
        <a:buFont typeface="Times New Roman" pitchFamily="16" charset="0"/>
        <a:defRPr sz="2400">
          <a:solidFill>
            <a:srgbClr val="000000"/>
          </a:solidFill>
          <a:latin typeface="+mn-lt"/>
          <a:cs typeface="+mn-cs"/>
        </a:defRPr>
      </a:lvl2pPr>
      <a:lvl3pPr marL="1143000" indent="-228600" algn="l" defTabSz="449263" rtl="0" eaLnBrk="1" fontAlgn="base" hangingPunct="1">
        <a:lnSpc>
          <a:spcPct val="93000"/>
        </a:lnSpc>
        <a:spcBef>
          <a:spcPct val="0"/>
        </a:spcBef>
        <a:spcAft>
          <a:spcPts val="850"/>
        </a:spcAft>
        <a:buClr>
          <a:srgbClr val="000000"/>
        </a:buClr>
        <a:buSzPct val="100000"/>
        <a:buFont typeface="Times New Roman" pitchFamily="16" charset="0"/>
        <a:defRPr sz="2000">
          <a:solidFill>
            <a:srgbClr val="000000"/>
          </a:solidFill>
          <a:latin typeface="+mn-lt"/>
          <a:cs typeface="+mn-cs"/>
        </a:defRPr>
      </a:lvl3pPr>
      <a:lvl4pPr marL="1600200" indent="-228600" algn="l" defTabSz="449263" rtl="0" eaLnBrk="1" fontAlgn="base" hangingPunct="1">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ru.wikipedia.org/wiki/%D0%9A%D1%80%D0%B0%D1%81%D0%BD%D0%B0%D1%8F_%D0%BA%D0%BD%D0%B8%D0%B3%D0%B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0"/>
          </p:nvPr>
        </p:nvSpPr>
        <p:spPr/>
        <p:txBody>
          <a:bodyPr/>
          <a:lstStyle/>
          <a:p>
            <a:r>
              <a:rPr lang="it-IT" dirty="0" smtClean="0"/>
              <a:t>Lingua e linguistica russa</a:t>
            </a:r>
            <a:endParaRPr lang="it-IT" dirty="0"/>
          </a:p>
        </p:txBody>
      </p:sp>
      <p:sp>
        <p:nvSpPr>
          <p:cNvPr id="3" name="Segnaposto contenuto 2"/>
          <p:cNvSpPr>
            <a:spLocks noGrp="1"/>
          </p:cNvSpPr>
          <p:nvPr>
            <p:ph idx="12"/>
          </p:nvPr>
        </p:nvSpPr>
        <p:spPr/>
        <p:txBody>
          <a:bodyPr/>
          <a:lstStyle/>
          <a:p>
            <a:r>
              <a:rPr lang="ru-RU" dirty="0" smtClean="0"/>
              <a:t>Урок 4. Письмо (упр.10 стр.54).</a:t>
            </a:r>
            <a:endParaRPr lang="it-IT" dirty="0"/>
          </a:p>
        </p:txBody>
      </p:sp>
      <p:sp>
        <p:nvSpPr>
          <p:cNvPr id="4" name="Segnaposto contenuto 3"/>
          <p:cNvSpPr>
            <a:spLocks noGrp="1"/>
          </p:cNvSpPr>
          <p:nvPr>
            <p:ph idx="13"/>
          </p:nvPr>
        </p:nvSpPr>
        <p:spPr/>
        <p:txBody>
          <a:bodyPr/>
          <a:lstStyle/>
          <a:p>
            <a:r>
              <a:rPr lang="it-IT" dirty="0" smtClean="0"/>
              <a:t>Elena Nediakina</a:t>
            </a:r>
            <a:endParaRPr lang="it-IT" dirty="0"/>
          </a:p>
        </p:txBody>
      </p:sp>
    </p:spTree>
    <p:extLst>
      <p:ext uri="{BB962C8B-B14F-4D97-AF65-F5344CB8AC3E}">
        <p14:creationId xmlns:p14="http://schemas.microsoft.com/office/powerpoint/2010/main" val="680989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2C48CFB-5CB7-4105-86D2-DDE7AA57526A}"/>
              </a:ext>
            </a:extLst>
          </p:cNvPr>
          <p:cNvSpPr>
            <a:spLocks noGrp="1"/>
          </p:cNvSpPr>
          <p:nvPr>
            <p:ph type="title"/>
          </p:nvPr>
        </p:nvSpPr>
        <p:spPr/>
        <p:txBody>
          <a:bodyPr/>
          <a:lstStyle/>
          <a:p>
            <a:r>
              <a:rPr lang="ru-RU" sz="2400" dirty="0" smtClean="0"/>
              <a:t>Упр.10. Стр.54. Ключи.</a:t>
            </a:r>
            <a:endParaRPr lang="it-IT" sz="2400" dirty="0"/>
          </a:p>
        </p:txBody>
      </p:sp>
      <p:sp>
        <p:nvSpPr>
          <p:cNvPr id="3" name="Segnaposto contenuto 2">
            <a:extLst>
              <a:ext uri="{FF2B5EF4-FFF2-40B4-BE49-F238E27FC236}">
                <a16:creationId xmlns:a16="http://schemas.microsoft.com/office/drawing/2014/main" xmlns="" id="{7E811056-E342-44E7-909C-DF21C2DC6964}"/>
              </a:ext>
            </a:extLst>
          </p:cNvPr>
          <p:cNvSpPr>
            <a:spLocks noGrp="1"/>
          </p:cNvSpPr>
          <p:nvPr>
            <p:ph idx="1"/>
          </p:nvPr>
        </p:nvSpPr>
        <p:spPr/>
        <p:txBody>
          <a:bodyPr/>
          <a:lstStyle/>
          <a:p>
            <a:pPr marL="457200" indent="-457200" algn="just">
              <a:buAutoNum type="arabicPeriod"/>
            </a:pPr>
            <a:r>
              <a:rPr lang="ru-RU" sz="2000" b="1" dirty="0" smtClean="0"/>
              <a:t>Используя информацию из текста, дайте научное определение термину «Социальная экология».</a:t>
            </a:r>
          </a:p>
          <a:p>
            <a:pPr marL="0" indent="0" algn="just"/>
            <a:r>
              <a:rPr lang="ru-RU" sz="2000" dirty="0" smtClean="0"/>
              <a:t>Социальная экология – это наука, исследующая связь между обществом и природой, а также проблемы охраны окружающей среды.</a:t>
            </a:r>
          </a:p>
          <a:p>
            <a:pPr marL="0" indent="0" algn="just"/>
            <a:endParaRPr lang="ru-RU" sz="2000" dirty="0"/>
          </a:p>
          <a:p>
            <a:pPr marL="0" indent="0" algn="just"/>
            <a:r>
              <a:rPr lang="ru-RU" sz="2000" b="1" dirty="0" smtClean="0"/>
              <a:t>2. </a:t>
            </a:r>
            <a:r>
              <a:rPr lang="ru-RU" sz="2000" b="1" dirty="0" smtClean="0"/>
              <a:t>Запишите важнейшие экологические проблемы человечества в современном мире.</a:t>
            </a:r>
          </a:p>
          <a:p>
            <a:pPr marL="0" indent="0" algn="just"/>
            <a:r>
              <a:rPr lang="ru-RU" sz="2000" dirty="0" smtClean="0"/>
              <a:t>Важнейшими глобальными экологическими проблемами учёные называют следующие проблемы:</a:t>
            </a:r>
          </a:p>
          <a:p>
            <a:pPr marL="457200" indent="-457200" algn="just">
              <a:buAutoNum type="arabicParenR"/>
            </a:pPr>
            <a:r>
              <a:rPr lang="ru-RU" sz="2000" dirty="0" smtClean="0"/>
              <a:t>Глобальное потепление климата,</a:t>
            </a:r>
          </a:p>
          <a:p>
            <a:pPr marL="457200" indent="-457200" algn="just">
              <a:buAutoNum type="arabicParenR"/>
            </a:pPr>
            <a:r>
              <a:rPr lang="ru-RU" sz="2000" dirty="0" smtClean="0"/>
              <a:t>Стремительный и неконтролируемый прирост населения,</a:t>
            </a:r>
          </a:p>
          <a:p>
            <a:pPr marL="457200" indent="-457200" algn="just">
              <a:buAutoNum type="arabicParenR"/>
            </a:pPr>
            <a:r>
              <a:rPr lang="ru-RU" sz="2000" dirty="0" smtClean="0"/>
              <a:t>Истощение сырьевых и энергетических источников,</a:t>
            </a:r>
          </a:p>
          <a:p>
            <a:pPr marL="457200" indent="-457200" algn="just">
              <a:buAutoNum type="arabicParenR"/>
            </a:pPr>
            <a:r>
              <a:rPr lang="ru-RU" sz="2000" dirty="0" smtClean="0"/>
              <a:t>Развитие технологических систем, загрязняющих природу.</a:t>
            </a:r>
            <a:endParaRPr lang="ru-RU" sz="2000" dirty="0"/>
          </a:p>
          <a:p>
            <a:endParaRPr lang="it-IT" sz="2000" dirty="0"/>
          </a:p>
        </p:txBody>
      </p:sp>
      <p:sp>
        <p:nvSpPr>
          <p:cNvPr id="5" name="Segnaposto numero diapositiva 4">
            <a:extLst>
              <a:ext uri="{FF2B5EF4-FFF2-40B4-BE49-F238E27FC236}">
                <a16:creationId xmlns:a16="http://schemas.microsoft.com/office/drawing/2014/main" xmlns="" id="{780AF588-ABC2-443E-BFE2-3609BFB788B6}"/>
              </a:ext>
            </a:extLst>
          </p:cNvPr>
          <p:cNvSpPr>
            <a:spLocks noGrp="1"/>
          </p:cNvSpPr>
          <p:nvPr>
            <p:ph type="sldNum" idx="4"/>
          </p:nvPr>
        </p:nvSpPr>
        <p:spPr/>
        <p:txBody>
          <a:bodyPr/>
          <a:lstStyle/>
          <a:p>
            <a:fld id="{4DDF883F-0EF7-44F2-87A7-0F3B82E59020}" type="slidenum">
              <a:rPr lang="it-IT" smtClean="0"/>
              <a:pPr/>
              <a:t>2</a:t>
            </a:fld>
            <a:endParaRPr lang="it-IT" dirty="0"/>
          </a:p>
        </p:txBody>
      </p:sp>
    </p:spTree>
    <p:extLst>
      <p:ext uri="{BB962C8B-B14F-4D97-AF65-F5344CB8AC3E}">
        <p14:creationId xmlns:p14="http://schemas.microsoft.com/office/powerpoint/2010/main" val="3982430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Упр.10. Стр.54. </a:t>
            </a:r>
            <a:r>
              <a:rPr lang="ru-RU" sz="2400" dirty="0" smtClean="0"/>
              <a:t>Ключи (продолжение).</a:t>
            </a:r>
            <a:endParaRPr lang="ru-RU" sz="2400" dirty="0"/>
          </a:p>
        </p:txBody>
      </p:sp>
      <p:sp>
        <p:nvSpPr>
          <p:cNvPr id="3" name="Объект 2"/>
          <p:cNvSpPr>
            <a:spLocks noGrp="1"/>
          </p:cNvSpPr>
          <p:nvPr>
            <p:ph idx="1"/>
          </p:nvPr>
        </p:nvSpPr>
        <p:spPr/>
        <p:txBody>
          <a:bodyPr/>
          <a:lstStyle/>
          <a:p>
            <a:pPr algn="just"/>
            <a:r>
              <a:rPr lang="ru-RU" sz="2000" b="1" dirty="0" smtClean="0"/>
              <a:t>3. Напишите список источников загрязнения окружающей среды в российских городах.</a:t>
            </a:r>
          </a:p>
          <a:p>
            <a:pPr algn="just"/>
            <a:r>
              <a:rPr lang="ru-RU" sz="2000" dirty="0" smtClean="0"/>
              <a:t>Источниками загрязнения окружающей среды в российских городах являются, во-первых, автотранспорт (количество автомобилей растёт, используется устаревший транспорт), во-вторых, промышленные зоны, в которых находятся предприятия со старым техническим оборудованием, в-третьих, места переработки мусорных отходов.</a:t>
            </a:r>
          </a:p>
          <a:p>
            <a:pPr algn="just"/>
            <a:endParaRPr lang="ru-RU" sz="2000" dirty="0"/>
          </a:p>
        </p:txBody>
      </p:sp>
      <p:sp>
        <p:nvSpPr>
          <p:cNvPr id="4" name="Номер слайда 3"/>
          <p:cNvSpPr>
            <a:spLocks noGrp="1"/>
          </p:cNvSpPr>
          <p:nvPr>
            <p:ph type="sldNum" idx="4"/>
          </p:nvPr>
        </p:nvSpPr>
        <p:spPr/>
        <p:txBody>
          <a:bodyPr/>
          <a:lstStyle/>
          <a:p>
            <a:fld id="{4DDF883F-0EF7-44F2-87A7-0F3B82E59020}" type="slidenum">
              <a:rPr lang="it-IT" smtClean="0"/>
              <a:pPr/>
              <a:t>3</a:t>
            </a:fld>
            <a:endParaRPr lang="it-IT" dirty="0"/>
          </a:p>
        </p:txBody>
      </p:sp>
    </p:spTree>
    <p:extLst>
      <p:ext uri="{BB962C8B-B14F-4D97-AF65-F5344CB8AC3E}">
        <p14:creationId xmlns:p14="http://schemas.microsoft.com/office/powerpoint/2010/main" val="2735681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Упр.10. Стр.54. Ключи (продолжение).</a:t>
            </a:r>
          </a:p>
        </p:txBody>
      </p:sp>
      <p:sp>
        <p:nvSpPr>
          <p:cNvPr id="3" name="Объект 2"/>
          <p:cNvSpPr>
            <a:spLocks noGrp="1"/>
          </p:cNvSpPr>
          <p:nvPr>
            <p:ph idx="1"/>
          </p:nvPr>
        </p:nvSpPr>
        <p:spPr>
          <a:xfrm>
            <a:off x="23591" y="692696"/>
            <a:ext cx="9099937" cy="5829150"/>
          </a:xfrm>
        </p:spPr>
        <p:txBody>
          <a:bodyPr/>
          <a:lstStyle/>
          <a:p>
            <a:pPr algn="just"/>
            <a:r>
              <a:rPr lang="ru-RU" sz="2000" b="1" dirty="0" smtClean="0"/>
              <a:t>4. Составьте и запишите план статьи «Социальная экология».</a:t>
            </a:r>
          </a:p>
          <a:p>
            <a:pPr algn="ctr"/>
            <a:r>
              <a:rPr lang="ru-RU" sz="2000" b="1" dirty="0" smtClean="0"/>
              <a:t>План статьи «Социальная экология».</a:t>
            </a:r>
          </a:p>
          <a:p>
            <a:pPr marL="514350" indent="-514350" algn="just">
              <a:buAutoNum type="romanUcPeriod"/>
            </a:pPr>
            <a:r>
              <a:rPr lang="ru-RU" sz="2000" dirty="0" smtClean="0"/>
              <a:t>Введение</a:t>
            </a:r>
            <a:r>
              <a:rPr lang="ru-RU" sz="2000" dirty="0"/>
              <a:t>. </a:t>
            </a:r>
            <a:r>
              <a:rPr lang="it-IT" sz="2000" dirty="0"/>
              <a:t>C</a:t>
            </a:r>
            <a:r>
              <a:rPr lang="ru-RU" sz="2000" dirty="0"/>
              <a:t>оциальная экология</a:t>
            </a:r>
            <a:r>
              <a:rPr lang="it-IT" sz="2000" dirty="0"/>
              <a:t>.</a:t>
            </a:r>
          </a:p>
          <a:p>
            <a:pPr marL="514350" indent="-514350" algn="just">
              <a:buAutoNum type="romanUcPeriod"/>
            </a:pPr>
            <a:r>
              <a:rPr lang="ru-RU" sz="2000" dirty="0"/>
              <a:t>Основная часть. Экологические проблемы в современном обществе.</a:t>
            </a:r>
          </a:p>
          <a:p>
            <a:pPr marL="0" indent="0" algn="just"/>
            <a:r>
              <a:rPr lang="ru-RU" sz="2000" dirty="0"/>
              <a:t>	1. Глобальный характер важнейших экологических проблем</a:t>
            </a:r>
            <a:r>
              <a:rPr lang="ru-RU" sz="2000" dirty="0" smtClean="0"/>
              <a:t>.</a:t>
            </a:r>
          </a:p>
          <a:p>
            <a:pPr marL="0" indent="0" algn="just"/>
            <a:r>
              <a:rPr lang="ru-RU" sz="2000" dirty="0"/>
              <a:t>	</a:t>
            </a:r>
            <a:r>
              <a:rPr lang="ru-RU" sz="2000" dirty="0" smtClean="0"/>
              <a:t>2. Экологическая ситуация в России:</a:t>
            </a:r>
            <a:endParaRPr lang="ru-RU" sz="2000" dirty="0"/>
          </a:p>
          <a:p>
            <a:pPr marL="0" indent="0" algn="just"/>
            <a:r>
              <a:rPr lang="ru-RU" sz="2000" dirty="0"/>
              <a:t>		</a:t>
            </a:r>
            <a:r>
              <a:rPr lang="ru-RU" sz="2000" dirty="0" smtClean="0"/>
              <a:t>а) источники </a:t>
            </a:r>
            <a:r>
              <a:rPr lang="ru-RU" sz="2000" dirty="0"/>
              <a:t>загрязнения окружающей </a:t>
            </a:r>
            <a:r>
              <a:rPr lang="ru-RU" sz="2000" dirty="0" smtClean="0"/>
              <a:t>среды в России,</a:t>
            </a:r>
            <a:endParaRPr lang="ru-RU" sz="2000" dirty="0"/>
          </a:p>
          <a:p>
            <a:pPr marL="0" indent="0" algn="just"/>
            <a:r>
              <a:rPr lang="ru-RU" sz="2000" dirty="0"/>
              <a:t>		</a:t>
            </a:r>
            <a:r>
              <a:rPr lang="ru-RU" sz="2000" dirty="0" smtClean="0"/>
              <a:t>б) решение экологических проблем в Москве,</a:t>
            </a:r>
          </a:p>
          <a:p>
            <a:pPr marL="0" indent="0" algn="just"/>
            <a:r>
              <a:rPr lang="ru-RU" sz="2000" dirty="0"/>
              <a:t>	</a:t>
            </a:r>
            <a:r>
              <a:rPr lang="ru-RU" sz="2000" dirty="0" smtClean="0"/>
              <a:t>	в) популяризация экологических знаний.</a:t>
            </a:r>
          </a:p>
          <a:p>
            <a:pPr marL="0" indent="0" algn="just"/>
            <a:r>
              <a:rPr lang="it-IT" sz="2000" dirty="0" smtClean="0"/>
              <a:t>III. </a:t>
            </a:r>
            <a:r>
              <a:rPr lang="ru-RU" sz="2000" dirty="0" smtClean="0"/>
              <a:t>Заключение. Общественно-политические движения, выступающие в защиту окружающей среды. </a:t>
            </a:r>
          </a:p>
          <a:p>
            <a:pPr marL="0" indent="0" algn="just"/>
            <a:endParaRPr lang="ru-RU" sz="2000" dirty="0"/>
          </a:p>
          <a:p>
            <a:pPr marL="0" indent="0" algn="just"/>
            <a:r>
              <a:rPr lang="ru-RU" sz="2000" b="1" dirty="0" smtClean="0"/>
              <a:t>Прочитайте дополнительные материалы.</a:t>
            </a:r>
            <a:endParaRPr lang="ru-RU" sz="2000" b="1" dirty="0"/>
          </a:p>
        </p:txBody>
      </p:sp>
      <p:sp>
        <p:nvSpPr>
          <p:cNvPr id="4" name="Номер слайда 3"/>
          <p:cNvSpPr>
            <a:spLocks noGrp="1"/>
          </p:cNvSpPr>
          <p:nvPr>
            <p:ph type="sldNum" idx="4"/>
          </p:nvPr>
        </p:nvSpPr>
        <p:spPr/>
        <p:txBody>
          <a:bodyPr/>
          <a:lstStyle/>
          <a:p>
            <a:fld id="{4DDF883F-0EF7-44F2-87A7-0F3B82E59020}" type="slidenum">
              <a:rPr lang="it-IT" smtClean="0"/>
              <a:pPr/>
              <a:t>4</a:t>
            </a:fld>
            <a:endParaRPr lang="it-IT" dirty="0"/>
          </a:p>
        </p:txBody>
      </p:sp>
    </p:spTree>
    <p:extLst>
      <p:ext uri="{BB962C8B-B14F-4D97-AF65-F5344CB8AC3E}">
        <p14:creationId xmlns:p14="http://schemas.microsoft.com/office/powerpoint/2010/main" val="1979722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t>Красная книга Международного союза охраны природы</a:t>
            </a:r>
            <a:br>
              <a:rPr lang="ru-RU" sz="2400" dirty="0" smtClean="0"/>
            </a:br>
            <a:r>
              <a:rPr lang="ru-RU" sz="2400" dirty="0" smtClean="0"/>
              <a:t>(из материалов Википедии).</a:t>
            </a:r>
            <a:endParaRPr lang="ru-RU" sz="2400" dirty="0"/>
          </a:p>
        </p:txBody>
      </p:sp>
      <p:sp>
        <p:nvSpPr>
          <p:cNvPr id="3" name="Объект 2"/>
          <p:cNvSpPr>
            <a:spLocks noGrp="1"/>
          </p:cNvSpPr>
          <p:nvPr>
            <p:ph idx="1"/>
          </p:nvPr>
        </p:nvSpPr>
        <p:spPr/>
        <p:txBody>
          <a:bodyPr/>
          <a:lstStyle/>
          <a:p>
            <a:r>
              <a:rPr lang="it-IT" sz="2000" dirty="0">
                <a:hlinkClick r:id="rId2"/>
              </a:rPr>
              <a:t>https://ru.wikipedia.org/wiki/%D0%9A%D1%80%D0%B0%D1%81%D0%BD%D0%B0%D1%8F_%</a:t>
            </a:r>
            <a:r>
              <a:rPr lang="it-IT" sz="2000" dirty="0" smtClean="0">
                <a:hlinkClick r:id="rId2"/>
              </a:rPr>
              <a:t>D0%BA%D0%BD%D0%B8%D0%B3%D0%B0</a:t>
            </a:r>
            <a:endParaRPr lang="ru-RU" sz="2000" dirty="0" smtClean="0"/>
          </a:p>
          <a:p>
            <a:pPr algn="just"/>
            <a:r>
              <a:rPr lang="ru-RU" sz="2000" dirty="0" smtClean="0"/>
              <a:t>Международный </a:t>
            </a:r>
            <a:r>
              <a:rPr lang="ru-RU" sz="2000" dirty="0"/>
              <a:t>союз охраны природы (МСОП) в 1948 году объединил и возглавил работы по охране живой природы государственных, научных и общественных организаций в большинстве стран мира. В 1949 году в числе первых его решений было создание постоянной Комиссии по редким видам (англ. Species Survival Commission). Её задачами было изучение состояния редких видов растений и животных, находящихся под угрозой исчезновения, проведение разработки и подготовки проектов международных и межнациональных конвенций и договоров, составление кадастров подобных видов и выработка соответствующих рекомендаций по их дальнейшей охране</a:t>
            </a:r>
            <a:r>
              <a:rPr lang="ru-RU" sz="2000" dirty="0" smtClean="0"/>
              <a:t>.</a:t>
            </a:r>
            <a:endParaRPr lang="ru-RU" sz="2000" dirty="0"/>
          </a:p>
        </p:txBody>
      </p:sp>
      <p:sp>
        <p:nvSpPr>
          <p:cNvPr id="4" name="Номер слайда 3"/>
          <p:cNvSpPr>
            <a:spLocks noGrp="1"/>
          </p:cNvSpPr>
          <p:nvPr>
            <p:ph type="sldNum" idx="4"/>
          </p:nvPr>
        </p:nvSpPr>
        <p:spPr/>
        <p:txBody>
          <a:bodyPr/>
          <a:lstStyle/>
          <a:p>
            <a:fld id="{4DDF883F-0EF7-44F2-87A7-0F3B82E59020}" type="slidenum">
              <a:rPr lang="it-IT" smtClean="0"/>
              <a:pPr/>
              <a:t>5</a:t>
            </a:fld>
            <a:endParaRPr lang="it-IT" dirty="0"/>
          </a:p>
        </p:txBody>
      </p:sp>
    </p:spTree>
    <p:extLst>
      <p:ext uri="{BB962C8B-B14F-4D97-AF65-F5344CB8AC3E}">
        <p14:creationId xmlns:p14="http://schemas.microsoft.com/office/powerpoint/2010/main" val="2068377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Красная книга Международного союза охраны природы</a:t>
            </a:r>
            <a:br>
              <a:rPr lang="ru-RU" sz="2400" dirty="0"/>
            </a:br>
            <a:r>
              <a:rPr lang="ru-RU" sz="2400" dirty="0"/>
              <a:t>(из материалов Википедии</a:t>
            </a:r>
            <a:r>
              <a:rPr lang="ru-RU" sz="2400" dirty="0" smtClean="0"/>
              <a:t>). Продолжение.</a:t>
            </a:r>
            <a:endParaRPr lang="ru-RU" sz="2400" dirty="0"/>
          </a:p>
        </p:txBody>
      </p:sp>
      <p:sp>
        <p:nvSpPr>
          <p:cNvPr id="3" name="Объект 2"/>
          <p:cNvSpPr>
            <a:spLocks noGrp="1"/>
          </p:cNvSpPr>
          <p:nvPr>
            <p:ph idx="1"/>
          </p:nvPr>
        </p:nvSpPr>
        <p:spPr/>
        <p:txBody>
          <a:bodyPr/>
          <a:lstStyle/>
          <a:p>
            <a:pPr algn="just"/>
            <a:r>
              <a:rPr lang="ru-RU" sz="2000" dirty="0"/>
              <a:t>Основной целью Комиссии было создание всемирного аннотированного списка (кадастра) животных, которым по тем или иным причинам угрожает вымирание. Председатель Комиссии Питер Скотт предложил назвать данный список Красной книгой (англ. Red Data Book) для того, чтобы придать ему ёмкое значение, так как красный цвет символизирует собой также среди прочего и опасность. Красную книгу МСОП часто называют Международной красной книгой. Н</a:t>
            </a:r>
            <a:r>
              <a:rPr lang="ru-RU" sz="2000" dirty="0" smtClean="0"/>
              <a:t>азвание «Красная книга» используется </a:t>
            </a:r>
            <a:r>
              <a:rPr lang="ru-RU" sz="2000" dirty="0"/>
              <a:t>в отечественной научно-популярной </a:t>
            </a:r>
            <a:r>
              <a:rPr lang="ru-RU" sz="2000" dirty="0" smtClean="0"/>
              <a:t>литературе.</a:t>
            </a:r>
            <a:endParaRPr lang="ru-RU" sz="2000" dirty="0"/>
          </a:p>
          <a:p>
            <a:pPr algn="just"/>
            <a:r>
              <a:rPr lang="ru-RU" sz="2000" dirty="0" smtClean="0"/>
              <a:t>Первое </a:t>
            </a:r>
            <a:r>
              <a:rPr lang="ru-RU" sz="2000" dirty="0"/>
              <a:t>издание Красной книги МСОП вышло в свет в 1963 году. Это было «пилотное» издание с небольшим тиражом. В два его тома вошли сведения о 211 видах и подвидах млекопитающих и 312 видах и подвидах птиц. Красная книга рассылалась по списку видным государственным деятелям и учёным. По мере накопления новой информации, как и планировалось, адресатам высылались дополнительные листы для замены устаревших.</a:t>
            </a:r>
          </a:p>
          <a:p>
            <a:endParaRPr lang="ru-RU" sz="2000" dirty="0"/>
          </a:p>
        </p:txBody>
      </p:sp>
      <p:sp>
        <p:nvSpPr>
          <p:cNvPr id="4" name="Номер слайда 3"/>
          <p:cNvSpPr>
            <a:spLocks noGrp="1"/>
          </p:cNvSpPr>
          <p:nvPr>
            <p:ph type="sldNum" idx="4"/>
          </p:nvPr>
        </p:nvSpPr>
        <p:spPr/>
        <p:txBody>
          <a:bodyPr/>
          <a:lstStyle/>
          <a:p>
            <a:fld id="{4DDF883F-0EF7-44F2-87A7-0F3B82E59020}" type="slidenum">
              <a:rPr lang="it-IT" smtClean="0"/>
              <a:pPr/>
              <a:t>6</a:t>
            </a:fld>
            <a:endParaRPr lang="it-IT" dirty="0"/>
          </a:p>
        </p:txBody>
      </p:sp>
    </p:spTree>
    <p:extLst>
      <p:ext uri="{BB962C8B-B14F-4D97-AF65-F5344CB8AC3E}">
        <p14:creationId xmlns:p14="http://schemas.microsoft.com/office/powerpoint/2010/main" val="3843636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FOR-FAM_FOR-COM">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alibri"/>
        <a:ea typeface=""/>
        <a:cs typeface="Arial Unicode MS"/>
      </a:majorFont>
      <a:minorFont>
        <a:latin typeface="Calibri"/>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it-IT"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it-IT" sz="1800" b="0" i="0" u="none" strike="noStrike" cap="none" normalizeH="0" baseline="0" smtClean="0">
            <a:ln>
              <a:noFill/>
            </a:ln>
            <a:effectLst/>
            <a:latin typeface="Arial" charset="0"/>
            <a:cs typeface="Arial Unicode MS"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Master_FOR-FAM_FOR-COM</Template>
  <TotalTime>415</TotalTime>
  <Words>464</Words>
  <Application>Microsoft Office PowerPoint</Application>
  <PresentationFormat>Экран (4:3)</PresentationFormat>
  <Paragraphs>40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Master_FOR-FAM_FOR-COM</vt:lpstr>
      <vt:lpstr>Презентация PowerPoint</vt:lpstr>
      <vt:lpstr>Упр.10. Стр.54. Ключи.</vt:lpstr>
      <vt:lpstr>Упр.10. Стр.54. Ключи (продолжение).</vt:lpstr>
      <vt:lpstr>Упр.10. Стр.54. Ключи (продолжение).</vt:lpstr>
      <vt:lpstr>Красная книга Международного союза охраны природы (из материалов Википедии).</vt:lpstr>
      <vt:lpstr>Красная книга Международного союза охраны природы (из материалов Википедии). Продолжение.</vt:lpstr>
    </vt:vector>
  </TitlesOfParts>
  <Company>Fondazione FORMIT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Administrator</dc:creator>
  <cp:lastModifiedBy>Elena Nediakina</cp:lastModifiedBy>
  <cp:revision>39</cp:revision>
  <dcterms:created xsi:type="dcterms:W3CDTF">2016-08-01T13:43:10Z</dcterms:created>
  <dcterms:modified xsi:type="dcterms:W3CDTF">2024-07-16T10:13:41Z</dcterms:modified>
</cp:coreProperties>
</file>