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05/03/2025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4. Лексические упражнения.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Упр.9. Стр.53-54.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Используйте активную конструкцию вместо пассивной конструкции.</a:t>
            </a:r>
          </a:p>
          <a:p>
            <a:pPr marL="0" indent="0"/>
            <a:r>
              <a:rPr lang="ru-RU" sz="1800" dirty="0"/>
              <a:t>1. </a:t>
            </a:r>
            <a:r>
              <a:rPr lang="ru-RU" sz="1800" b="1" dirty="0"/>
              <a:t>Конфликт</a:t>
            </a:r>
            <a:r>
              <a:rPr lang="ru-RU" sz="1800" dirty="0"/>
              <a:t> между природой и обществом </a:t>
            </a:r>
            <a:r>
              <a:rPr lang="ru-RU" sz="1800" b="1" dirty="0"/>
              <a:t>вызвал</a:t>
            </a:r>
            <a:r>
              <a:rPr lang="ru-RU" sz="1800" dirty="0"/>
              <a:t> необратимые изменения … .</a:t>
            </a:r>
          </a:p>
          <a:p>
            <a:pPr marL="0" indent="0"/>
            <a:r>
              <a:rPr lang="ru-RU" sz="1800" dirty="0"/>
              <a:t>2. </a:t>
            </a:r>
            <a:r>
              <a:rPr lang="ru-RU" sz="1800" b="1" dirty="0"/>
              <a:t>Учёные-экологи изучают </a:t>
            </a:r>
            <a:r>
              <a:rPr lang="ru-RU" sz="1800" dirty="0"/>
              <a:t>отношения между обществом и окружающей средой.</a:t>
            </a:r>
          </a:p>
          <a:p>
            <a:pPr marL="0" indent="0"/>
            <a:r>
              <a:rPr lang="ru-RU" sz="1800" dirty="0"/>
              <a:t>3. </a:t>
            </a:r>
            <a:r>
              <a:rPr lang="ru-RU" sz="1800" b="1" dirty="0"/>
              <a:t>Нерациональное использование природы человеком нарушает</a:t>
            </a:r>
            <a:r>
              <a:rPr lang="ru-RU" sz="1800" dirty="0"/>
              <a:t> естественные процессы в природе.</a:t>
            </a:r>
          </a:p>
          <a:p>
            <a:pPr marL="0" indent="0"/>
            <a:r>
              <a:rPr lang="ru-RU" sz="1800" dirty="0"/>
              <a:t>4. </a:t>
            </a:r>
            <a:r>
              <a:rPr lang="ru-RU" sz="1800" b="1" dirty="0"/>
              <a:t>Люди нарушили</a:t>
            </a:r>
            <a:r>
              <a:rPr lang="ru-RU" sz="1800" dirty="0"/>
              <a:t> гармонию природы и современного общества.</a:t>
            </a:r>
          </a:p>
          <a:p>
            <a:pPr marL="0" indent="0"/>
            <a:r>
              <a:rPr lang="ru-RU" sz="1800" dirty="0"/>
              <a:t>5. </a:t>
            </a:r>
            <a:r>
              <a:rPr lang="ru-RU" sz="1800" b="1" dirty="0"/>
              <a:t>Учёные-экологи называют</a:t>
            </a:r>
            <a:r>
              <a:rPr lang="ru-RU" sz="1800" dirty="0"/>
              <a:t> следующие важнейшие глобальные проблемы: потепление климата, … .</a:t>
            </a:r>
          </a:p>
          <a:p>
            <a:pPr marL="0" indent="0"/>
            <a:r>
              <a:rPr lang="ru-RU" sz="1800" dirty="0"/>
              <a:t>6. </a:t>
            </a:r>
            <a:r>
              <a:rPr lang="ru-RU" sz="1800" b="1" dirty="0"/>
              <a:t>Учёные-экологи провели </a:t>
            </a:r>
            <a:r>
              <a:rPr lang="ru-RU" sz="1800" dirty="0"/>
              <a:t>экологический рейтинг … .</a:t>
            </a:r>
          </a:p>
          <a:p>
            <a:pPr marL="0" indent="0"/>
            <a:r>
              <a:rPr lang="ru-RU" sz="1800" dirty="0"/>
              <a:t>7. Во многих европейских странах </a:t>
            </a:r>
            <a:r>
              <a:rPr lang="ru-RU" sz="1800" b="1" dirty="0"/>
              <a:t>городские власти запретили </a:t>
            </a:r>
            <a:r>
              <a:rPr lang="ru-RU" sz="1800" dirty="0"/>
              <a:t>проезд в центр города … .</a:t>
            </a:r>
          </a:p>
          <a:p>
            <a:pPr marL="0" indent="0"/>
            <a:r>
              <a:rPr lang="ru-RU" sz="1800" dirty="0"/>
              <a:t>8. В Красной книге </a:t>
            </a:r>
            <a:r>
              <a:rPr lang="ru-RU" sz="1800" b="1" dirty="0"/>
              <a:t>учёные собрали </a:t>
            </a:r>
            <a:r>
              <a:rPr lang="ru-RU" sz="1800" dirty="0"/>
              <a:t>информацию о редких видах животных … .</a:t>
            </a:r>
          </a:p>
          <a:p>
            <a:pPr marL="0" indent="0"/>
            <a:r>
              <a:rPr lang="ru-RU" sz="1800" dirty="0"/>
              <a:t>9. В российских школах </a:t>
            </a:r>
            <a:r>
              <a:rPr lang="ru-RU" sz="1800" b="1" dirty="0"/>
              <a:t>педагоги ввели </a:t>
            </a:r>
            <a:r>
              <a:rPr lang="ru-RU" sz="1800" dirty="0"/>
              <a:t>специальный курс по изучению … .</a:t>
            </a:r>
          </a:p>
          <a:p>
            <a:pPr marL="0" indent="0"/>
            <a:r>
              <a:rPr lang="ru-RU" sz="1800"/>
              <a:t>10. </a:t>
            </a:r>
            <a:r>
              <a:rPr lang="ru-RU" sz="1800" b="1"/>
              <a:t>Президент</a:t>
            </a:r>
            <a:r>
              <a:rPr lang="ru-RU" sz="1800"/>
              <a:t> </a:t>
            </a:r>
            <a:r>
              <a:rPr lang="ru-RU" sz="1800" dirty="0"/>
              <a:t>после массовых демонстраций </a:t>
            </a:r>
            <a:r>
              <a:rPr lang="ru-RU" sz="1800" b="1" dirty="0"/>
              <a:t>отменил</a:t>
            </a:r>
            <a:r>
              <a:rPr lang="ru-RU" sz="1800" dirty="0"/>
              <a:t> решение о строительстве …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392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Упр.2. Стр.51. 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Выделите общую часть в словах:</a:t>
            </a:r>
          </a:p>
          <a:p>
            <a:endParaRPr lang="ru-RU" dirty="0"/>
          </a:p>
          <a:p>
            <a:r>
              <a:rPr lang="ru-RU" dirty="0"/>
              <a:t>эколог- </a:t>
            </a:r>
          </a:p>
          <a:p>
            <a:endParaRPr lang="ru-RU" dirty="0"/>
          </a:p>
          <a:p>
            <a:r>
              <a:rPr lang="ru-RU" dirty="0"/>
              <a:t>-гряз-</a:t>
            </a:r>
          </a:p>
          <a:p>
            <a:endParaRPr lang="ru-RU" dirty="0"/>
          </a:p>
          <a:p>
            <a:r>
              <a:rPr lang="ru-RU" dirty="0"/>
              <a:t>-чист-</a:t>
            </a:r>
          </a:p>
          <a:p>
            <a:endParaRPr lang="ru-RU" dirty="0"/>
          </a:p>
          <a:p>
            <a:r>
              <a:rPr lang="ru-RU" dirty="0"/>
              <a:t>вред-</a:t>
            </a:r>
          </a:p>
          <a:p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Упр.3. Стр.51.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 каких слов образованы сложные слова?</a:t>
            </a:r>
          </a:p>
          <a:p>
            <a:endParaRPr lang="ru-RU" dirty="0"/>
          </a:p>
          <a:p>
            <a:r>
              <a:rPr lang="ru-RU" dirty="0"/>
              <a:t>Равный + вес</a:t>
            </a:r>
          </a:p>
          <a:p>
            <a:r>
              <a:rPr lang="ru-RU" dirty="0"/>
              <a:t>Авто + транспорт</a:t>
            </a:r>
          </a:p>
          <a:p>
            <a:r>
              <a:rPr lang="ru-RU" dirty="0"/>
              <a:t>Высокий + эффективный</a:t>
            </a:r>
          </a:p>
          <a:p>
            <a:r>
              <a:rPr lang="ru-RU" dirty="0"/>
              <a:t>Цель + направленно</a:t>
            </a:r>
          </a:p>
          <a:p>
            <a:r>
              <a:rPr lang="ru-RU" dirty="0"/>
              <a:t>Между + народный</a:t>
            </a:r>
          </a:p>
          <a:p>
            <a:r>
              <a:rPr lang="ru-RU" dirty="0"/>
              <a:t>Радио + активный</a:t>
            </a:r>
          </a:p>
          <a:p>
            <a:r>
              <a:rPr lang="ru-RU" dirty="0"/>
              <a:t>Нефть + провод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678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Упр.4. Стр.51.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Суффикс -к-.</a:t>
            </a:r>
          </a:p>
          <a:p>
            <a:endParaRPr lang="ru-RU" dirty="0"/>
          </a:p>
          <a:p>
            <a:r>
              <a:rPr lang="ru-RU" dirty="0"/>
              <a:t>Сущ. «переработка» образовано от глагола «переработать».</a:t>
            </a:r>
          </a:p>
          <a:p>
            <a:r>
              <a:rPr lang="ru-RU" dirty="0"/>
              <a:t>Сущ. «очистка» образовано от глагола «очистить».</a:t>
            </a:r>
          </a:p>
          <a:p>
            <a:endParaRPr lang="ru-RU" dirty="0"/>
          </a:p>
          <a:p>
            <a:r>
              <a:rPr lang="ru-RU" dirty="0"/>
              <a:t>Обработка, переделка, постройка, посадка, покупка, записка,</a:t>
            </a:r>
          </a:p>
          <a:p>
            <a:r>
              <a:rPr lang="ru-RU" dirty="0"/>
              <a:t>выставка, остановка, указка.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993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Упр.5. Стр.51.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800" b="1" dirty="0"/>
              <a:t>Пронумеруйте слова в первой колонке.</a:t>
            </a:r>
          </a:p>
          <a:p>
            <a:endParaRPr lang="ru-RU" sz="1800" dirty="0"/>
          </a:p>
          <a:p>
            <a:pPr>
              <a:buAutoNum type="arabicParenR"/>
            </a:pPr>
            <a:r>
              <a:rPr lang="ru-RU" sz="1800" dirty="0"/>
              <a:t>Окружающая среда</a:t>
            </a:r>
          </a:p>
          <a:p>
            <a:pPr>
              <a:buAutoNum type="arabicParenR"/>
            </a:pPr>
            <a:r>
              <a:rPr lang="ru-RU" sz="1800" dirty="0"/>
              <a:t>Воздействие на природу</a:t>
            </a:r>
          </a:p>
          <a:p>
            <a:pPr>
              <a:buAutoNum type="arabicParenR"/>
            </a:pPr>
            <a:r>
              <a:rPr lang="ru-RU" sz="1800" dirty="0"/>
              <a:t>Равновесие</a:t>
            </a:r>
          </a:p>
          <a:p>
            <a:pPr>
              <a:buAutoNum type="arabicParenR"/>
            </a:pPr>
            <a:r>
              <a:rPr lang="ru-RU" sz="1800" dirty="0"/>
              <a:t>Исследовать</a:t>
            </a:r>
          </a:p>
          <a:p>
            <a:pPr>
              <a:buAutoNum type="arabicParenR"/>
            </a:pPr>
            <a:r>
              <a:rPr lang="ru-RU" sz="1800" dirty="0"/>
              <a:t>Охрана окружающей среды</a:t>
            </a:r>
          </a:p>
          <a:p>
            <a:pPr>
              <a:buAutoNum type="arabicParenR"/>
            </a:pPr>
            <a:r>
              <a:rPr lang="ru-RU" sz="1800" dirty="0"/>
              <a:t>Масштаб</a:t>
            </a:r>
          </a:p>
          <a:p>
            <a:pPr>
              <a:buAutoNum type="arabicParenR"/>
            </a:pPr>
            <a:r>
              <a:rPr lang="ru-RU" sz="1800" dirty="0"/>
              <a:t>Опасность</a:t>
            </a:r>
          </a:p>
          <a:p>
            <a:pPr>
              <a:buAutoNum type="arabicParenR"/>
            </a:pPr>
            <a:r>
              <a:rPr lang="ru-RU" sz="1800" dirty="0"/>
              <a:t>Глобальный характер</a:t>
            </a:r>
          </a:p>
          <a:p>
            <a:pPr>
              <a:buAutoNum type="arabicParenR"/>
            </a:pPr>
            <a:r>
              <a:rPr lang="ru-RU" sz="1800" dirty="0"/>
              <a:t>Неблагоприятная ситуация</a:t>
            </a:r>
          </a:p>
          <a:p>
            <a:pPr>
              <a:buAutoNum type="arabicParenR"/>
            </a:pPr>
            <a:r>
              <a:rPr lang="ru-RU" sz="1800" dirty="0"/>
              <a:t>Ситуация</a:t>
            </a:r>
          </a:p>
          <a:p>
            <a:pPr marL="0" indent="0"/>
            <a:endParaRPr lang="ru-RU" sz="1800" dirty="0"/>
          </a:p>
          <a:p>
            <a:pPr marL="0" indent="0"/>
            <a:r>
              <a:rPr lang="ru-RU" sz="1800" b="1" dirty="0"/>
              <a:t>Найдите синоним во второй колонке и поставьте рядом с ним соответствующий номер.</a:t>
            </a:r>
          </a:p>
          <a:p>
            <a:pPr marL="0" indent="0"/>
            <a:r>
              <a:rPr lang="ru-RU" sz="1800" dirty="0"/>
              <a:t>3) Гармония</a:t>
            </a:r>
          </a:p>
          <a:p>
            <a:pPr marL="0" indent="0"/>
            <a:r>
              <a:rPr lang="ru-RU" sz="1800" dirty="0"/>
              <a:t>1) Природа</a:t>
            </a:r>
          </a:p>
          <a:p>
            <a:pPr marL="0" indent="0"/>
            <a:r>
              <a:rPr lang="ru-RU" sz="1800" dirty="0"/>
              <a:t>6) Размер</a:t>
            </a:r>
          </a:p>
          <a:p>
            <a:pPr marL="0" indent="0"/>
            <a:r>
              <a:rPr lang="ru-RU" sz="1800" dirty="0"/>
              <a:t>2) Влияние на природу</a:t>
            </a:r>
          </a:p>
          <a:p>
            <a:pPr marL="0" indent="0"/>
            <a:r>
              <a:rPr lang="ru-RU" sz="1800" dirty="0"/>
              <a:t>5) Защита окружающей среды</a:t>
            </a:r>
          </a:p>
          <a:p>
            <a:pPr marL="0" indent="0"/>
            <a:r>
              <a:rPr lang="ru-RU" sz="1800" dirty="0"/>
              <a:t>7) Угроза</a:t>
            </a:r>
          </a:p>
          <a:p>
            <a:pPr marL="0" indent="0"/>
            <a:r>
              <a:rPr lang="ru-RU" sz="1800" dirty="0"/>
              <a:t>4) Изучать</a:t>
            </a:r>
          </a:p>
          <a:p>
            <a:pPr marL="0" indent="0"/>
            <a:r>
              <a:rPr lang="ru-RU" sz="1800" dirty="0"/>
              <a:t>9) Плохая ситуация</a:t>
            </a:r>
          </a:p>
          <a:p>
            <a:pPr marL="0" indent="0"/>
            <a:r>
              <a:rPr lang="ru-RU" sz="1800" dirty="0"/>
              <a:t>10) Обстановка</a:t>
            </a:r>
          </a:p>
          <a:p>
            <a:pPr marL="0" indent="0"/>
            <a:r>
              <a:rPr lang="ru-RU" sz="1800" dirty="0"/>
              <a:t>8) Всемирный характер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40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Упр.6. Стр.51-52. Подберите антонимы (см. «Материал для справок»).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000" dirty="0"/>
              <a:t>Создание равновесия – нарушение равновесия </a:t>
            </a:r>
          </a:p>
          <a:p>
            <a:r>
              <a:rPr lang="ru-RU" sz="2000" dirty="0"/>
              <a:t>Естественная наука – общественная наука</a:t>
            </a:r>
          </a:p>
          <a:p>
            <a:r>
              <a:rPr lang="ru-RU" sz="2000" dirty="0"/>
              <a:t>Рациональное использование – нерациональное использование</a:t>
            </a:r>
          </a:p>
          <a:p>
            <a:r>
              <a:rPr lang="ru-RU" sz="2000" dirty="0"/>
              <a:t>Дисгармония – гармония</a:t>
            </a:r>
          </a:p>
          <a:p>
            <a:r>
              <a:rPr lang="ru-RU" sz="2000" dirty="0"/>
              <a:t>Медленный прирост населения – быстрый прирост населения</a:t>
            </a:r>
          </a:p>
          <a:p>
            <a:r>
              <a:rPr lang="ru-RU" sz="2000" dirty="0"/>
              <a:t>Чистые технологии – грязные технологии</a:t>
            </a:r>
          </a:p>
          <a:p>
            <a:r>
              <a:rPr lang="ru-RU" sz="2000" dirty="0"/>
              <a:t>Вывоз промышленных отходов – ввоз промышленных отходов</a:t>
            </a:r>
          </a:p>
          <a:p>
            <a:r>
              <a:rPr lang="ru-RU" sz="2000" dirty="0"/>
              <a:t>Улучшаться – ухудшаться</a:t>
            </a:r>
          </a:p>
          <a:p>
            <a:r>
              <a:rPr lang="ru-RU" sz="2000" dirty="0"/>
              <a:t>Новая модель автомобиля – старая модель автомобиля</a:t>
            </a:r>
          </a:p>
          <a:p>
            <a:r>
              <a:rPr lang="ru-RU" sz="2000" dirty="0"/>
              <a:t>Современный транспорт – устаревший транспорт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9484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Обратите внимание! Стр.52. Упр.7. Стр.52.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/>
              <a:t>окружающий, окружной</a:t>
            </a:r>
          </a:p>
          <a:p>
            <a:pPr marL="457200" indent="-457200">
              <a:buAutoNum type="arabicPeriod"/>
            </a:pPr>
            <a:r>
              <a:rPr lang="ru-RU" sz="2000" dirty="0"/>
              <a:t>окружающую</a:t>
            </a:r>
          </a:p>
          <a:p>
            <a:pPr marL="457200" indent="-457200">
              <a:buAutoNum type="arabicPeriod"/>
            </a:pPr>
            <a:r>
              <a:rPr lang="ru-RU" sz="2000" dirty="0"/>
              <a:t>окружную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i="1" dirty="0"/>
              <a:t>энергетический, энергичный</a:t>
            </a:r>
          </a:p>
          <a:p>
            <a:pPr marL="0" indent="0"/>
            <a:r>
              <a:rPr lang="ru-RU" sz="2000" dirty="0"/>
              <a:t>3. энергетическими</a:t>
            </a:r>
          </a:p>
          <a:p>
            <a:pPr marL="0" indent="0"/>
            <a:r>
              <a:rPr lang="ru-RU" sz="2000" dirty="0"/>
              <a:t>4. энергичный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i="1" dirty="0"/>
              <a:t>очистной, очищенный</a:t>
            </a:r>
          </a:p>
          <a:p>
            <a:pPr marL="0" indent="0"/>
            <a:r>
              <a:rPr lang="ru-RU" sz="2000" dirty="0"/>
              <a:t>5. очищенной</a:t>
            </a:r>
          </a:p>
          <a:p>
            <a:pPr marL="0" indent="0"/>
            <a:r>
              <a:rPr lang="ru-RU" sz="2000" dirty="0"/>
              <a:t>6. очистные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138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Упр.8. Стр.52-53.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Проблемы</a:t>
            </a:r>
            <a:r>
              <a:rPr lang="ru-RU" sz="2000" dirty="0"/>
              <a:t> </a:t>
            </a:r>
            <a:r>
              <a:rPr lang="ru-RU" sz="2000" i="1" dirty="0"/>
              <a:t>чьи? </a:t>
            </a:r>
            <a:r>
              <a:rPr lang="ru-RU" sz="2000" dirty="0"/>
              <a:t>(Р.п.) людей, граждан, населения, общества, природы, окружающей среды.</a:t>
            </a:r>
          </a:p>
          <a:p>
            <a:r>
              <a:rPr lang="ru-RU" sz="2000" b="1" dirty="0"/>
              <a:t>Воздействовать, воздействие</a:t>
            </a:r>
            <a:r>
              <a:rPr lang="ru-RU" sz="2000" dirty="0"/>
              <a:t> </a:t>
            </a:r>
            <a:r>
              <a:rPr lang="ru-RU" sz="2000" i="1" dirty="0"/>
              <a:t>на кого? на что? </a:t>
            </a:r>
            <a:r>
              <a:rPr lang="ru-RU" sz="2000" dirty="0"/>
              <a:t>(на + В.п.) на людей, на граждан, на население, на общество, на общественное мнение, на правительство, на природу, на окружающую среду.</a:t>
            </a:r>
          </a:p>
          <a:p>
            <a:r>
              <a:rPr lang="ru-RU" sz="2000" b="1" dirty="0"/>
              <a:t>Исследовать, изучать </a:t>
            </a:r>
            <a:r>
              <a:rPr lang="ru-RU" sz="2000" i="1" dirty="0"/>
              <a:t>что?</a:t>
            </a:r>
            <a:r>
              <a:rPr lang="ru-RU" sz="2000" dirty="0"/>
              <a:t> (В.п.) связи, отношения, процессы, явления, общественную реакцию, точку зрения, мнение, окружающую среду.</a:t>
            </a:r>
          </a:p>
          <a:p>
            <a:r>
              <a:rPr lang="ru-RU" sz="2000" b="1" dirty="0"/>
              <a:t>Нарушать, нарушить </a:t>
            </a:r>
            <a:r>
              <a:rPr lang="ru-RU" sz="2000" i="1" dirty="0"/>
              <a:t>что?</a:t>
            </a:r>
            <a:r>
              <a:rPr lang="ru-RU" sz="2000" dirty="0"/>
              <a:t> (В.п.) естественные процессы, окружающую среду, гармонию, соотношение, баланс, договор, соглашение.</a:t>
            </a:r>
          </a:p>
          <a:p>
            <a:r>
              <a:rPr lang="ru-RU" sz="2000" b="1" dirty="0"/>
              <a:t>Изменения</a:t>
            </a:r>
            <a:r>
              <a:rPr lang="ru-RU" sz="2000" dirty="0"/>
              <a:t> </a:t>
            </a:r>
            <a:r>
              <a:rPr lang="ru-RU" sz="2000" i="1" dirty="0"/>
              <a:t>в ком? в чём? </a:t>
            </a:r>
            <a:r>
              <a:rPr lang="ru-RU" sz="2000" dirty="0"/>
              <a:t>(в + П.п.) в человеке, в обществе, в семье, в отношениях, в стране, в государстве, в регионе, в окружающей среде.</a:t>
            </a:r>
          </a:p>
          <a:p>
            <a:r>
              <a:rPr lang="ru-RU" sz="2000" b="1" dirty="0"/>
              <a:t>Заботиться</a:t>
            </a:r>
            <a:r>
              <a:rPr lang="ru-RU" sz="2000" dirty="0"/>
              <a:t> </a:t>
            </a:r>
            <a:r>
              <a:rPr lang="ru-RU" sz="2000" i="1" dirty="0"/>
              <a:t>о ком? о чём? </a:t>
            </a:r>
            <a:r>
              <a:rPr lang="ru-RU" sz="2000" dirty="0"/>
              <a:t>(о + П.п.) о человеке, о детях, о родителях, о людях, о населении, о семье, о природе, об окружающей среде.</a:t>
            </a:r>
          </a:p>
          <a:p>
            <a:r>
              <a:rPr lang="ru-RU" sz="2000" b="1" dirty="0"/>
              <a:t>Бороться </a:t>
            </a:r>
            <a:r>
              <a:rPr lang="ru-RU" sz="2000" i="1" dirty="0"/>
              <a:t>за что?</a:t>
            </a:r>
            <a:r>
              <a:rPr lang="ru-RU" sz="2000" dirty="0"/>
              <a:t> (за + В.п.) за экономическое влияние, за ведущее место, за положение в мире, за идеалы, за убеждения.</a:t>
            </a:r>
          </a:p>
          <a:p>
            <a:endParaRPr lang="ru-RU" sz="20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2120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Упр.8. Стр.52-53.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Сталкиваться, столкнуться </a:t>
            </a:r>
            <a:r>
              <a:rPr lang="ru-RU" sz="2000" i="1" dirty="0"/>
              <a:t>с чем? </a:t>
            </a:r>
            <a:r>
              <a:rPr lang="ru-RU" sz="2000" dirty="0"/>
              <a:t>(с + Т.п.) с экологическими проблемами, с трудностями, с неразрешимой проблемой, с непониманием, с противодействием, с сопротивлением.</a:t>
            </a:r>
          </a:p>
          <a:p>
            <a:r>
              <a:rPr lang="ru-RU" sz="2000" b="1" dirty="0"/>
              <a:t>Рейтинг</a:t>
            </a:r>
            <a:r>
              <a:rPr lang="ru-RU" sz="2000" dirty="0"/>
              <a:t> </a:t>
            </a:r>
            <a:r>
              <a:rPr lang="ru-RU" sz="2000" i="1" dirty="0"/>
              <a:t>кого? чего? </a:t>
            </a:r>
            <a:r>
              <a:rPr lang="ru-RU" sz="2000" dirty="0"/>
              <a:t>(Р.п.) государственных деятелей, популярных личностей, лидеров, городов, государств, стран, компаний, фирм, производителей.</a:t>
            </a:r>
          </a:p>
          <a:p>
            <a:r>
              <a:rPr lang="ru-RU" sz="2000" b="1" dirty="0"/>
              <a:t>Уровень</a:t>
            </a:r>
            <a:r>
              <a:rPr lang="ru-RU" sz="2000" dirty="0"/>
              <a:t> </a:t>
            </a:r>
            <a:r>
              <a:rPr lang="ru-RU" sz="2000" i="1" dirty="0"/>
              <a:t>чего?</a:t>
            </a:r>
            <a:r>
              <a:rPr lang="ru-RU" sz="2000" dirty="0"/>
              <a:t> (Р.п.) жизни, доходов, заработной платы, обслуживания, потребления, развития, инвестиций, загрязнения.</a:t>
            </a:r>
          </a:p>
          <a:p>
            <a:r>
              <a:rPr lang="ru-RU" sz="2000" b="1" dirty="0"/>
              <a:t>Причина</a:t>
            </a:r>
            <a:r>
              <a:rPr lang="ru-RU" sz="2000" dirty="0"/>
              <a:t> </a:t>
            </a:r>
            <a:r>
              <a:rPr lang="ru-RU" sz="2000" i="1" dirty="0"/>
              <a:t>чего?</a:t>
            </a:r>
            <a:r>
              <a:rPr lang="ru-RU" sz="2000" dirty="0"/>
              <a:t> (Р.п.) неблагоприятной экологической обстановки, падения производства, роста экономики, повышения благосостояния, ухудшения ситуации, улучшения жизни, изменения климата.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911454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322</TotalTime>
  <Words>833</Words>
  <Application>Microsoft Office PowerPoint</Application>
  <PresentationFormat>Экран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Упр.2. Стр.51. Ключи.</vt:lpstr>
      <vt:lpstr>Упр.3. Стр.51. Ключи.</vt:lpstr>
      <vt:lpstr>Упр.4. Стр.51. Ключи.</vt:lpstr>
      <vt:lpstr>Упр.5. Стр.51. Ключи.</vt:lpstr>
      <vt:lpstr>Упр.6. Стр.51-52. Подберите антонимы (см. «Материал для справок»). Ключи.</vt:lpstr>
      <vt:lpstr>Обратите внимание! Стр.52. Упр.7. Стр.52. Ключи.</vt:lpstr>
      <vt:lpstr>Упр.8. Стр.52-53. Ключи.</vt:lpstr>
      <vt:lpstr>Упр.8. Стр.52-53. Ключи (продолжение).</vt:lpstr>
      <vt:lpstr>Упр.9. Стр.53-54. Ключи.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29</cp:revision>
  <dcterms:created xsi:type="dcterms:W3CDTF">2016-08-01T13:43:10Z</dcterms:created>
  <dcterms:modified xsi:type="dcterms:W3CDTF">2025-03-05T06:54:16Z</dcterms:modified>
</cp:coreProperties>
</file>