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05/03/2025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4. Грамматика. 1. Активные и пассивные конструкции. Образование </a:t>
            </a:r>
            <a:r>
              <a:rPr lang="ru-RU"/>
              <a:t>пассивных конструкций</a:t>
            </a:r>
            <a:r>
              <a:rPr lang="ru-RU" dirty="0"/>
              <a:t>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Упр.6. Стр.61.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6" y="620688"/>
            <a:ext cx="9099937" cy="5757142"/>
          </a:xfrm>
        </p:spPr>
        <p:txBody>
          <a:bodyPr/>
          <a:lstStyle/>
          <a:p>
            <a:r>
              <a:rPr lang="ru-RU" sz="2000" dirty="0"/>
              <a:t>Употребите активную конструкцию вместо пассивной.</a:t>
            </a:r>
          </a:p>
          <a:p>
            <a:pPr marL="457200" indent="-457200">
              <a:buAutoNum type="arabicParenR"/>
            </a:pPr>
            <a:r>
              <a:rPr lang="ru-RU" sz="2000" dirty="0"/>
              <a:t>На заводе запланировали … . (неопр.-личное предложение)</a:t>
            </a:r>
          </a:p>
          <a:p>
            <a:pPr marL="457200" indent="-457200">
              <a:buAutoNum type="arabicParenR"/>
            </a:pPr>
            <a:r>
              <a:rPr lang="ru-RU" sz="2000" dirty="0"/>
              <a:t>Предприятие закупило … . </a:t>
            </a:r>
          </a:p>
          <a:p>
            <a:pPr marL="457200" indent="-457200">
              <a:buAutoNum type="arabicParenR"/>
            </a:pPr>
            <a:r>
              <a:rPr lang="ru-RU" sz="2000" dirty="0"/>
              <a:t>Эксперты рекомендуют … .</a:t>
            </a:r>
          </a:p>
          <a:p>
            <a:pPr marL="457200" indent="-457200">
              <a:buFont typeface="Times New Roman" pitchFamily="16" charset="0"/>
              <a:buAutoNum type="arabicParenR"/>
            </a:pPr>
            <a:r>
              <a:rPr lang="ru-RU" sz="2000" dirty="0"/>
              <a:t>В учебную программы … включили … . (неопр.-личное предложение)</a:t>
            </a:r>
          </a:p>
          <a:p>
            <a:pPr marL="457200" indent="-457200">
              <a:buAutoNum type="arabicParenR"/>
            </a:pPr>
            <a:r>
              <a:rPr lang="ru-RU" sz="2000" dirty="0"/>
              <a:t>Острота экологических проблем вызвала появление общественного движения «зелёных».</a:t>
            </a:r>
          </a:p>
          <a:p>
            <a:pPr marL="457200" indent="-457200">
              <a:buAutoNum type="arabicParenR"/>
            </a:pPr>
            <a:r>
              <a:rPr lang="ru-RU" sz="2000" dirty="0"/>
              <a:t>Работа промышленных предприятий … ухудшает окружающую среду.</a:t>
            </a:r>
          </a:p>
          <a:p>
            <a:pPr marL="457200" indent="-457200">
              <a:buAutoNum type="arabicParenR"/>
            </a:pPr>
            <a:r>
              <a:rPr lang="ru-RU" sz="2000" dirty="0"/>
              <a:t>Правительство Москвы планирует … .</a:t>
            </a:r>
          </a:p>
          <a:p>
            <a:pPr marL="457200" indent="-457200">
              <a:buFont typeface="Times New Roman" pitchFamily="16" charset="0"/>
              <a:buAutoNum type="arabicParenR"/>
            </a:pPr>
            <a:r>
              <a:rPr lang="ru-RU" sz="2000" dirty="0"/>
              <a:t>Благодаря протестам «зелёных» новый нефтепровод строят на безопасном расстоянии от озера Байкал. (неопр.-личное предложение)</a:t>
            </a:r>
          </a:p>
          <a:p>
            <a:pPr marL="457200" indent="-457200">
              <a:buAutoNum type="arabicParenR"/>
            </a:pPr>
            <a:r>
              <a:rPr lang="ru-RU" sz="2000" b="1" dirty="0"/>
              <a:t>Красная книга содержит сведения о редких животных и растениях.</a:t>
            </a:r>
          </a:p>
          <a:p>
            <a:pPr marL="457200" indent="-457200">
              <a:buAutoNum type="arabicParenR"/>
            </a:pPr>
            <a:r>
              <a:rPr lang="ru-RU" sz="2000" dirty="0"/>
              <a:t>Люди нарушили гармонию между современным обществом и природой.</a:t>
            </a:r>
          </a:p>
          <a:p>
            <a:pPr marL="457200" indent="-457200">
              <a:buAutoNum type="arabicParenR"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026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Активные конструкции (стр.55).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Активные конструкции употребляются, когда говорящего интересует субъект, который совершает действие, и это действие направлено на прямой объект.</a:t>
            </a:r>
          </a:p>
          <a:p>
            <a:pPr algn="ctr"/>
            <a:r>
              <a:rPr lang="ru-RU" sz="2000" u="sng" dirty="0"/>
              <a:t>Схема активной конструкции</a:t>
            </a:r>
          </a:p>
          <a:p>
            <a:pPr algn="ctr"/>
            <a:r>
              <a:rPr lang="ru-RU" sz="2000" b="1" dirty="0"/>
              <a:t>Субъект (И.п.) + переходный глагол + прямой объект (В.п.)</a:t>
            </a:r>
          </a:p>
          <a:p>
            <a:pPr algn="ctr"/>
            <a:r>
              <a:rPr lang="ru-RU" sz="2000" b="1" dirty="0"/>
              <a:t>Студент			изучает 				историю.</a:t>
            </a:r>
          </a:p>
          <a:p>
            <a:pPr algn="ctr"/>
            <a:r>
              <a:rPr lang="ru-RU" sz="2000" dirty="0"/>
              <a:t>		(субъект)			(предикат) 		(прямой объект)</a:t>
            </a:r>
          </a:p>
          <a:p>
            <a:pPr algn="ctr"/>
            <a:r>
              <a:rPr lang="ru-RU" sz="2000" dirty="0"/>
              <a:t>	Кто? (И.п.)							Что? (В.п.)</a:t>
            </a:r>
          </a:p>
          <a:p>
            <a:r>
              <a:rPr lang="ru-RU" sz="2000" dirty="0"/>
              <a:t>Примеры: Режиссёр создаёт фильм.</a:t>
            </a:r>
          </a:p>
          <a:p>
            <a:r>
              <a:rPr lang="ru-RU" sz="2000" dirty="0"/>
              <a:t>			     Бизнесмен организует фирму.</a:t>
            </a:r>
          </a:p>
          <a:p>
            <a:r>
              <a:rPr lang="ru-RU" sz="2000" dirty="0"/>
              <a:t>			     Художник нарисовал картину.</a:t>
            </a:r>
          </a:p>
          <a:p>
            <a:r>
              <a:rPr lang="ru-RU" sz="2000" dirty="0"/>
              <a:t>			     Студентка сдала экзамен.</a:t>
            </a:r>
          </a:p>
          <a:p>
            <a:r>
              <a:rPr lang="ru-RU" sz="2000" dirty="0"/>
              <a:t>В разговорной речи русские чаще употребляют активные конструкции.</a:t>
            </a:r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Пассивные конструкции (стр.55-56).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Пассивные конструкции употребляются, когда говорящего интересует объект, на который переходит действие.</a:t>
            </a:r>
          </a:p>
          <a:p>
            <a:pPr algn="ctr"/>
            <a:r>
              <a:rPr lang="ru-RU" sz="2000" u="sng" dirty="0"/>
              <a:t>Схема пассивной конструкции</a:t>
            </a:r>
          </a:p>
          <a:p>
            <a:pPr algn="ctr"/>
            <a:r>
              <a:rPr lang="ru-RU" sz="2000" b="1" dirty="0"/>
              <a:t>Грамм. субъект (И.п.)	 + глагол с </a:t>
            </a:r>
            <a:r>
              <a:rPr lang="ru-RU" sz="2000" b="1" i="1" dirty="0"/>
              <a:t>–ся </a:t>
            </a:r>
            <a:r>
              <a:rPr lang="ru-RU" sz="2000" b="1" dirty="0"/>
              <a:t>(НСВ) 		+ косвенный объект (Т.п.)</a:t>
            </a:r>
          </a:p>
          <a:p>
            <a:pPr algn="ctr"/>
            <a:r>
              <a:rPr lang="ru-RU" sz="2000" b="1" dirty="0"/>
              <a:t> + крат. пассивное причастие (СВ)</a:t>
            </a:r>
          </a:p>
          <a:p>
            <a:pPr algn="ctr"/>
            <a:r>
              <a:rPr lang="ru-RU" sz="2000" b="1" dirty="0"/>
              <a:t>История 				изучается 				студентом.</a:t>
            </a:r>
          </a:p>
          <a:p>
            <a:pPr algn="ctr"/>
            <a:r>
              <a:rPr lang="ru-RU" sz="2000" b="1" dirty="0"/>
              <a:t>История 				изучена 				студентом.</a:t>
            </a:r>
            <a:endParaRPr lang="ru-RU" sz="2000" dirty="0"/>
          </a:p>
          <a:p>
            <a:pPr algn="just"/>
            <a:r>
              <a:rPr lang="ru-RU" sz="2000" dirty="0"/>
              <a:t>Примеры: Фильм создаётся режиссёром.</a:t>
            </a:r>
          </a:p>
          <a:p>
            <a:pPr algn="just"/>
            <a:r>
              <a:rPr lang="ru-RU" sz="2000" dirty="0"/>
              <a:t>			     Фирма организуется бизнесменом.</a:t>
            </a:r>
          </a:p>
          <a:p>
            <a:pPr algn="just"/>
            <a:r>
              <a:rPr lang="ru-RU" sz="2000" dirty="0"/>
              <a:t>			     Картина нарисована художником.</a:t>
            </a:r>
          </a:p>
          <a:p>
            <a:pPr algn="just"/>
            <a:r>
              <a:rPr lang="ru-RU" sz="2000" dirty="0"/>
              <a:t>			     Экзамен сдан студенткой.</a:t>
            </a:r>
          </a:p>
          <a:p>
            <a:pPr algn="just"/>
            <a:r>
              <a:rPr lang="ru-RU" sz="2000" dirty="0"/>
              <a:t>Пассивные конструкции обычно употребляются в книжной речи.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946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Образование пассивных конструкций с глаголами НСВ (стр.56).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sz="2000" dirty="0"/>
              <a:t>Используются только переходные глаголы НСВ (например: </a:t>
            </a:r>
            <a:r>
              <a:rPr lang="ru-RU" sz="2000" i="1" dirty="0"/>
              <a:t>читать, писать, изучать</a:t>
            </a:r>
            <a:r>
              <a:rPr lang="ru-RU" sz="2000" dirty="0"/>
              <a:t> и др.).</a:t>
            </a:r>
          </a:p>
          <a:p>
            <a:pPr marL="457200" indent="-457200">
              <a:buAutoNum type="arabicParenR"/>
            </a:pPr>
            <a:r>
              <a:rPr lang="ru-RU" sz="2000" dirty="0"/>
              <a:t>В пассивных конструкциях глаголы НСВ образуются с помощью частицы </a:t>
            </a:r>
            <a:r>
              <a:rPr lang="ru-RU" sz="2000" i="1" dirty="0"/>
              <a:t>–ся</a:t>
            </a:r>
            <a:r>
              <a:rPr lang="ru-RU" sz="2000" dirty="0"/>
              <a:t>.</a:t>
            </a:r>
          </a:p>
          <a:p>
            <a:pPr marL="457200" indent="-457200">
              <a:buAutoNum type="arabicParenR"/>
            </a:pPr>
            <a:r>
              <a:rPr lang="ru-RU" sz="2000" dirty="0"/>
              <a:t>В пассивных конструкциях глаголы НСВ имеют три времени – настоящее, прошедшее и будущее.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u="sng" dirty="0"/>
              <a:t>Активная конструкция</a:t>
            </a:r>
            <a:r>
              <a:rPr lang="ru-RU" sz="2000" dirty="0"/>
              <a:t>						</a:t>
            </a:r>
            <a:r>
              <a:rPr lang="ru-RU" sz="2000" u="sng" dirty="0"/>
              <a:t>Пассивная конструкция</a:t>
            </a:r>
          </a:p>
          <a:p>
            <a:pPr marL="0" indent="0"/>
            <a:r>
              <a:rPr lang="ru-RU" sz="2000" dirty="0"/>
              <a:t>Студент изучает историю.				История </a:t>
            </a:r>
            <a:r>
              <a:rPr lang="ru-RU" sz="2000" b="1" dirty="0"/>
              <a:t>изучается</a:t>
            </a:r>
            <a:r>
              <a:rPr lang="ru-RU" sz="2000" dirty="0"/>
              <a:t> студентом.</a:t>
            </a:r>
          </a:p>
          <a:p>
            <a:pPr marL="0" indent="0"/>
            <a:r>
              <a:rPr lang="ru-RU" sz="2000" dirty="0"/>
              <a:t>Студент изучал историю.					История </a:t>
            </a:r>
            <a:r>
              <a:rPr lang="ru-RU" sz="2000" b="1" dirty="0"/>
              <a:t>изучалась</a:t>
            </a:r>
            <a:r>
              <a:rPr lang="ru-RU" sz="2000" dirty="0"/>
              <a:t> студентом.</a:t>
            </a:r>
          </a:p>
          <a:p>
            <a:pPr marL="0" indent="0"/>
            <a:r>
              <a:rPr lang="ru-RU" sz="2000" dirty="0"/>
              <a:t>Студент будет изучать историю.			История </a:t>
            </a:r>
            <a:r>
              <a:rPr lang="ru-RU" sz="2000" b="1" dirty="0"/>
              <a:t>будет изучаться </a:t>
            </a:r>
            <a:r>
              <a:rPr lang="ru-RU" sz="2000" dirty="0"/>
              <a:t>студентом.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dirty="0"/>
              <a:t>Упр.4 (стр.60).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662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Упр.4. Стр.60.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Употребите нужный по смыслу глагол в правильной форме.</a:t>
            </a:r>
          </a:p>
          <a:p>
            <a:pPr marL="0" indent="0"/>
            <a:r>
              <a:rPr lang="ru-RU" sz="2000" dirty="0"/>
              <a:t>1) Изменяет</a:t>
            </a:r>
          </a:p>
          <a:p>
            <a:pPr marL="0" indent="0"/>
            <a:r>
              <a:rPr lang="ru-RU" sz="2000" dirty="0"/>
              <a:t>     изменяется</a:t>
            </a:r>
          </a:p>
          <a:p>
            <a:pPr marL="0" indent="0"/>
            <a:r>
              <a:rPr lang="ru-RU" sz="2000" dirty="0"/>
              <a:t>2) Изучается</a:t>
            </a:r>
          </a:p>
          <a:p>
            <a:pPr marL="0" indent="0"/>
            <a:r>
              <a:rPr lang="ru-RU" sz="2000" dirty="0"/>
              <a:t>     изучают</a:t>
            </a:r>
          </a:p>
          <a:p>
            <a:pPr marL="0" indent="0"/>
            <a:r>
              <a:rPr lang="ru-RU" sz="2000" dirty="0"/>
              <a:t>3) Решается</a:t>
            </a:r>
          </a:p>
          <a:p>
            <a:pPr marL="0" indent="0"/>
            <a:r>
              <a:rPr lang="ru-RU" sz="2000" dirty="0"/>
              <a:t>     решает</a:t>
            </a:r>
          </a:p>
          <a:p>
            <a:pPr marL="0" indent="0"/>
            <a:r>
              <a:rPr lang="ru-RU" sz="2000" dirty="0"/>
              <a:t>4) Строят</a:t>
            </a:r>
          </a:p>
          <a:p>
            <a:pPr marL="0" indent="0"/>
            <a:r>
              <a:rPr lang="ru-RU" sz="2000" dirty="0"/>
              <a:t>     строятся</a:t>
            </a:r>
          </a:p>
          <a:p>
            <a:pPr marL="0" indent="0"/>
            <a:r>
              <a:rPr lang="ru-RU" sz="2000" dirty="0"/>
              <a:t>5) Планируется</a:t>
            </a:r>
          </a:p>
          <a:p>
            <a:pPr marL="0" indent="0"/>
            <a:r>
              <a:rPr lang="ru-RU" sz="2000" dirty="0"/>
              <a:t>     планируют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25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Упр.4. Стр.60.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6) Рекомендуют</a:t>
            </a:r>
          </a:p>
          <a:p>
            <a:r>
              <a:rPr lang="ru-RU" sz="2000" dirty="0"/>
              <a:t>     рекомендуется</a:t>
            </a:r>
          </a:p>
          <a:p>
            <a:r>
              <a:rPr lang="ru-RU" sz="2000" dirty="0"/>
              <a:t>7) Решаются</a:t>
            </a:r>
          </a:p>
          <a:p>
            <a:r>
              <a:rPr lang="ru-RU" sz="2000" dirty="0"/>
              <a:t>     решают</a:t>
            </a:r>
          </a:p>
          <a:p>
            <a:r>
              <a:rPr lang="ru-RU" sz="2000" dirty="0"/>
              <a:t>8) Проявляется</a:t>
            </a:r>
          </a:p>
          <a:p>
            <a:r>
              <a:rPr lang="ru-RU" sz="2000" dirty="0"/>
              <a:t>     проявляют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546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Образование пассивных конструкций с глаголами СВ (стр.56-57).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sz="2000" dirty="0"/>
              <a:t>Пассивные конструкции с глаголами СВ образуются с помощью краткого пассивного (=страдательного) причастия и глагола быть в прошедшем или будущем времени. </a:t>
            </a:r>
          </a:p>
          <a:p>
            <a:pPr marL="457200" indent="-457200">
              <a:buAutoNum type="arabicParenR"/>
            </a:pPr>
            <a:r>
              <a:rPr lang="ru-RU" sz="2000" dirty="0"/>
              <a:t>Пассивные конструкции с глаголами СВ указывают на результат действия:</a:t>
            </a:r>
          </a:p>
          <a:p>
            <a:pPr marL="0" indent="0"/>
            <a:r>
              <a:rPr lang="ru-RU" sz="2000" dirty="0"/>
              <a:t>	а) которое было в прошлом;</a:t>
            </a:r>
          </a:p>
          <a:p>
            <a:pPr marL="0" indent="0"/>
            <a:r>
              <a:rPr lang="ru-RU" sz="2000" dirty="0"/>
              <a:t>	б) которое было в прошлом, но его результат сохраняется в момент речи;</a:t>
            </a:r>
          </a:p>
          <a:p>
            <a:pPr marL="0" indent="0"/>
            <a:r>
              <a:rPr lang="ru-RU" sz="2000" dirty="0"/>
              <a:t>	в) которое совершится в будущем.</a:t>
            </a:r>
          </a:p>
          <a:p>
            <a:pPr marL="0" indent="0"/>
            <a:endParaRPr lang="ru-RU" sz="2000" u="sng" dirty="0"/>
          </a:p>
          <a:p>
            <a:pPr marL="0" indent="0"/>
            <a:r>
              <a:rPr lang="ru-RU" sz="2000" u="sng" dirty="0"/>
              <a:t>Активная конструкция</a:t>
            </a:r>
            <a:r>
              <a:rPr lang="ru-RU" sz="2000" dirty="0"/>
              <a:t>					</a:t>
            </a:r>
            <a:r>
              <a:rPr lang="ru-RU" sz="2000" u="sng" dirty="0"/>
              <a:t>Пассивная конструкция</a:t>
            </a:r>
          </a:p>
          <a:p>
            <a:pPr marL="0" indent="0"/>
            <a:r>
              <a:rPr lang="ru-RU" sz="2000" dirty="0"/>
              <a:t>Студент изучил историю.				История </a:t>
            </a:r>
            <a:r>
              <a:rPr lang="ru-RU" sz="2000" b="1" dirty="0"/>
              <a:t>была изучена </a:t>
            </a:r>
            <a:r>
              <a:rPr lang="ru-RU" sz="2000" dirty="0"/>
              <a:t>студентом.</a:t>
            </a:r>
          </a:p>
          <a:p>
            <a:pPr marL="0" indent="0"/>
            <a:r>
              <a:rPr lang="ru-RU" sz="2000" dirty="0"/>
              <a:t>										История </a:t>
            </a:r>
            <a:r>
              <a:rPr lang="ru-RU" sz="2000" b="1" dirty="0"/>
              <a:t>изучена</a:t>
            </a:r>
            <a:r>
              <a:rPr lang="ru-RU" sz="2000" dirty="0"/>
              <a:t> студентом.</a:t>
            </a:r>
          </a:p>
          <a:p>
            <a:pPr marL="0" indent="0"/>
            <a:r>
              <a:rPr lang="ru-RU" sz="2000" dirty="0"/>
              <a:t>Студент изучит историю.					История </a:t>
            </a:r>
            <a:r>
              <a:rPr lang="ru-RU" sz="2000" b="1" dirty="0"/>
              <a:t>будет изучена </a:t>
            </a:r>
            <a:r>
              <a:rPr lang="ru-RU" sz="2000" dirty="0"/>
              <a:t>студентом.</a:t>
            </a:r>
          </a:p>
          <a:p>
            <a:pPr marL="0" indent="0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011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Запомните (стр.57).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8" y="404664"/>
            <a:ext cx="9099937" cy="5904656"/>
          </a:xfrm>
        </p:spPr>
        <p:txBody>
          <a:bodyPr/>
          <a:lstStyle/>
          <a:p>
            <a:endParaRPr lang="ru-RU" sz="2000" dirty="0"/>
          </a:p>
          <a:p>
            <a:r>
              <a:rPr lang="ru-RU" sz="2000" dirty="0"/>
              <a:t>Употребление дополнения в Т.п. часто факультативно, особенно в книжной речи.</a:t>
            </a:r>
          </a:p>
          <a:p>
            <a:endParaRPr lang="ru-RU" sz="2000" dirty="0"/>
          </a:p>
          <a:p>
            <a:r>
              <a:rPr lang="ru-RU" sz="2000" dirty="0"/>
              <a:t>Сравните: В научном институте </a:t>
            </a:r>
            <a:r>
              <a:rPr lang="ru-RU" sz="2000" b="1" dirty="0"/>
              <a:t>учёные исследуют проблемы </a:t>
            </a:r>
            <a:r>
              <a:rPr lang="ru-RU" sz="2000" dirty="0"/>
              <a:t>экологии.</a:t>
            </a:r>
          </a:p>
          <a:p>
            <a:r>
              <a:rPr lang="ru-RU" sz="2000" dirty="0"/>
              <a:t>			    В научном институте </a:t>
            </a:r>
            <a:r>
              <a:rPr lang="ru-RU" sz="2000" b="1" dirty="0"/>
              <a:t>учёными исследуются проблемы </a:t>
            </a:r>
            <a:r>
              <a:rPr lang="ru-RU" sz="2000" dirty="0"/>
              <a:t>экологии.</a:t>
            </a:r>
          </a:p>
          <a:p>
            <a:r>
              <a:rPr lang="ru-RU" sz="2000" dirty="0"/>
              <a:t>			    В научном институте </a:t>
            </a:r>
            <a:r>
              <a:rPr lang="ru-RU" sz="2000" b="1" dirty="0"/>
              <a:t>исследуются проблемы </a:t>
            </a:r>
            <a:r>
              <a:rPr lang="ru-RU" sz="2000" dirty="0"/>
              <a:t>экологии.</a:t>
            </a:r>
          </a:p>
          <a:p>
            <a:endParaRPr lang="ru-RU" sz="2000" dirty="0"/>
          </a:p>
          <a:p>
            <a:r>
              <a:rPr lang="ru-RU" sz="2000" dirty="0"/>
              <a:t>			    </a:t>
            </a:r>
            <a:r>
              <a:rPr lang="ru-RU" sz="2000" b="1" dirty="0"/>
              <a:t>Журналист напечатал</a:t>
            </a:r>
            <a:r>
              <a:rPr lang="ru-RU" sz="2000" dirty="0"/>
              <a:t> </a:t>
            </a:r>
            <a:r>
              <a:rPr lang="ru-RU" sz="2000" i="1" dirty="0"/>
              <a:t>в газете </a:t>
            </a:r>
            <a:r>
              <a:rPr lang="ru-RU" sz="2000" b="1" dirty="0"/>
              <a:t>статью</a:t>
            </a:r>
            <a:r>
              <a:rPr lang="ru-RU" sz="2000" dirty="0"/>
              <a:t> об экологии.</a:t>
            </a:r>
          </a:p>
          <a:p>
            <a:r>
              <a:rPr lang="ru-RU" sz="2000" dirty="0"/>
              <a:t>			    </a:t>
            </a:r>
            <a:r>
              <a:rPr lang="ru-RU" sz="2000" i="1" dirty="0"/>
              <a:t>В газете </a:t>
            </a:r>
            <a:r>
              <a:rPr lang="ru-RU" sz="2000" b="1" dirty="0"/>
              <a:t>была напечатана статья </a:t>
            </a:r>
            <a:r>
              <a:rPr lang="ru-RU" sz="2000" dirty="0"/>
              <a:t>об экологии.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15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При трансформации пассивных конструкций без дополнения в Т.п. (=без агента) в активную конструкцию субъект не будет выражен, т.е. активная конструкция будет неопределённо-личным предложением.</a:t>
            </a:r>
          </a:p>
          <a:p>
            <a:r>
              <a:rPr lang="ru-RU" sz="2000" dirty="0"/>
              <a:t>В научном институте </a:t>
            </a:r>
            <a:r>
              <a:rPr lang="ru-RU" sz="2000" b="1" dirty="0"/>
              <a:t>учёными</a:t>
            </a:r>
            <a:r>
              <a:rPr lang="ru-RU" sz="2000" dirty="0"/>
              <a:t> </a:t>
            </a:r>
            <a:r>
              <a:rPr lang="ru-RU" sz="2000" b="1" dirty="0"/>
              <a:t>исследуются проблемы </a:t>
            </a:r>
            <a:r>
              <a:rPr lang="ru-RU" sz="2000" dirty="0"/>
              <a:t>экологии. (Т.п. + пассив)</a:t>
            </a:r>
          </a:p>
          <a:p>
            <a:r>
              <a:rPr lang="ru-RU" sz="2000" dirty="0"/>
              <a:t>В научном институте </a:t>
            </a:r>
            <a:r>
              <a:rPr lang="ru-RU" sz="2000" b="1" dirty="0"/>
              <a:t>исследуются проблемы </a:t>
            </a:r>
            <a:r>
              <a:rPr lang="ru-RU" sz="2000" dirty="0"/>
              <a:t>экологии. (пассив без Т.п.)</a:t>
            </a:r>
          </a:p>
          <a:p>
            <a:r>
              <a:rPr lang="ru-RU" sz="2000" dirty="0"/>
              <a:t>В научном институте </a:t>
            </a:r>
            <a:r>
              <a:rPr lang="ru-RU" sz="2000" b="1" dirty="0"/>
              <a:t>исследуют проблемы </a:t>
            </a:r>
            <a:r>
              <a:rPr lang="ru-RU" sz="2000" dirty="0"/>
              <a:t>экологии. (актив, неопр.-личное)</a:t>
            </a:r>
          </a:p>
          <a:p>
            <a:r>
              <a:rPr lang="ru-RU" sz="2000" dirty="0"/>
              <a:t>			 </a:t>
            </a:r>
          </a:p>
          <a:p>
            <a:r>
              <a:rPr lang="ru-RU" sz="2000" dirty="0"/>
              <a:t>В некоторых случаях обстоятельство места (в + П.п.) может стать грамм.субъектом (И.п.):</a:t>
            </a:r>
          </a:p>
          <a:p>
            <a:r>
              <a:rPr lang="ru-RU" sz="2000" dirty="0"/>
              <a:t>			 </a:t>
            </a:r>
            <a:r>
              <a:rPr lang="ru-RU" sz="2000" b="1" dirty="0"/>
              <a:t>Научный институт исследует </a:t>
            </a:r>
            <a:r>
              <a:rPr lang="ru-RU" sz="2000" dirty="0"/>
              <a:t>проблемы. (актив)</a:t>
            </a:r>
          </a:p>
          <a:p>
            <a:endParaRPr lang="ru-RU" sz="2000" dirty="0"/>
          </a:p>
          <a:p>
            <a:r>
              <a:rPr lang="ru-RU" sz="2000" dirty="0"/>
              <a:t>Упр.6 (стр.61).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719736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527</TotalTime>
  <Words>913</Words>
  <Application>Microsoft Office PowerPoint</Application>
  <PresentationFormat>Экран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Активные конструкции (стр.55).</vt:lpstr>
      <vt:lpstr>Пассивные конструкции (стр.55-56).</vt:lpstr>
      <vt:lpstr>Образование пассивных конструкций с глаголами НСВ (стр.56).</vt:lpstr>
      <vt:lpstr>Упр.4. Стр.60. Ключи.</vt:lpstr>
      <vt:lpstr>Упр.4. Стр.60. Ключи (продолжение).</vt:lpstr>
      <vt:lpstr>Образование пассивных конструкций с глаголами СВ (стр.56-57).</vt:lpstr>
      <vt:lpstr>Запомните (стр.57).</vt:lpstr>
      <vt:lpstr>Обратите внимание!</vt:lpstr>
      <vt:lpstr>Упр.6. Стр.61. Ключи.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48</cp:revision>
  <dcterms:created xsi:type="dcterms:W3CDTF">2016-08-01T13:43:10Z</dcterms:created>
  <dcterms:modified xsi:type="dcterms:W3CDTF">2025-03-05T07:13:56Z</dcterms:modified>
</cp:coreProperties>
</file>