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rstonline.info/ru/cervelli-in-fuga-ecco-quali-paesi-offrono-le-migliori-opportunita-per-i-giovani-expa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u.euronews.com/2021/04/15/south-ital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3. Примите участие в дискуссии (упр.11 стр.40).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Готовимся к дискуссии (стр.39).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Как выразить полное согласие</a:t>
            </a:r>
          </a:p>
          <a:p>
            <a:endParaRPr lang="ru-RU" sz="2000" dirty="0"/>
          </a:p>
          <a:p>
            <a:r>
              <a:rPr lang="ru-RU" sz="2000" dirty="0"/>
              <a:t>Я согласен с вами.</a:t>
            </a:r>
          </a:p>
          <a:p>
            <a:r>
              <a:rPr lang="ru-RU" sz="2000" dirty="0"/>
              <a:t>У меня такое же мнение.</a:t>
            </a:r>
          </a:p>
          <a:p>
            <a:r>
              <a:rPr lang="ru-RU" sz="2000" dirty="0"/>
              <a:t>Вы правы, я тоже так думаю.</a:t>
            </a:r>
          </a:p>
          <a:p>
            <a:r>
              <a:rPr lang="ru-RU" sz="2000" dirty="0"/>
              <a:t>Я поддерживаю вашу точку зрения.</a:t>
            </a:r>
          </a:p>
          <a:p>
            <a:r>
              <a:rPr lang="ru-RU" sz="2000" dirty="0"/>
              <a:t>Я разделяю эту точку зрения.</a:t>
            </a:r>
          </a:p>
          <a:p>
            <a:r>
              <a:rPr lang="ru-RU" sz="2000" dirty="0"/>
              <a:t>Я хотел бы присоединиться к мнению коллеги о …</a:t>
            </a:r>
          </a:p>
          <a:p>
            <a:r>
              <a:rPr lang="ru-RU" sz="2000" dirty="0"/>
              <a:t>Хочу поддержать мнение коллеги.</a:t>
            </a:r>
          </a:p>
          <a:p>
            <a:r>
              <a:rPr lang="ru-RU" sz="2000" dirty="0"/>
              <a:t>Моя позиция по этому вопросу (полностью) совпадает с вашей.</a:t>
            </a:r>
          </a:p>
          <a:p>
            <a:endParaRPr lang="ru-RU" sz="2000" dirty="0"/>
          </a:p>
          <a:p>
            <a:r>
              <a:rPr lang="ru-RU" sz="2000" b="1" dirty="0"/>
              <a:t>Прочитайте вопросы упр.11 на стр.40 и попробуйте на них ответить.</a:t>
            </a:r>
            <a:endParaRPr lang="it-IT" sz="2000" b="1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802339-9FB3-1258-D5AA-930E1E500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Дополнительные материалы к вопросам (упр.11 стр.40).</a:t>
            </a:r>
            <a:r>
              <a:rPr lang="ru-RU" sz="1600" dirty="0"/>
              <a:t> Международное высшее образование / №96 / Мобильность и интернационализация.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AC4A8C-0647-1005-D435-C683C7D0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1800" b="1" dirty="0"/>
              <a:t>Италия: утечка мозгов или циркуляция умов? </a:t>
            </a:r>
          </a:p>
          <a:p>
            <a:pPr algn="just"/>
            <a:r>
              <a:rPr lang="ru-RU" sz="1600" b="1" dirty="0"/>
              <a:t>Шанталь Сен-Бланка </a:t>
            </a:r>
          </a:p>
          <a:p>
            <a:pPr algn="just"/>
            <a:r>
              <a:rPr lang="ru-RU" sz="1600" i="1" dirty="0"/>
              <a:t>Шанталь Сен-Бланка — в прошлом доцент социологии Падуанского университета, Италия. E-mail: chantal.saint-blancat@unipd.it. </a:t>
            </a:r>
          </a:p>
          <a:p>
            <a:pPr algn="just"/>
            <a:r>
              <a:rPr lang="ru-RU" sz="1600" dirty="0"/>
              <a:t>Для ученых мобильность всегда представлялась целесообразной, поскольку наука не знает границ. В последние годы по мере информационной глобализации международная мобильность ученых набрала обороты. Хрестоматийный пример тому — современная Европа. Политика ЕС последнего десятилетия была во многом направлена на развитие и поддержку научной и образовательной мобильности, что стало возможным благодаря стипендиальной программе Мари Кюри и программе исследовательских грантов Европейского совета по научным исследованиям. Впрочем, циркуляция мозгов подразумевает суровую конкуренцию, и существует риск концентрации «светлых умов» в таких странах, как Германия или Великобритания, уделяющих много внимания и ресурсов поддержке науки, в ущерб другим государствам, например Греции, Испании или Италии. В условиях свободного рынка труда в ЕС запросто может сложиться ситуация, когда мозги просто перетекают из одних стран в другие. В этой связи особенно интересен случай Италии. Последние данные показывают, что ученые уезжают из Италии, мало кто из них возвращается на родину, и к тому же, в отличие от других стран, Италия не может рассчитывать на приток иностранных ученых, которые бы заменили собой уехавших.</a:t>
            </a:r>
          </a:p>
          <a:p>
            <a:pPr algn="just"/>
            <a:r>
              <a:rPr lang="ru-RU" sz="1600" dirty="0"/>
              <a:t>Исследование, проведенное в сентябре 2013-го — июле 2015 года при финансовой поддержке Падуанского университета, проливает свет на различные аспекты такого многогранного феномена, как научная мобильность, и дает примеры, иллюстрирующие существующие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C548AE3-A0DE-CFBB-CBF8-2F5614840C29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5188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CE3EF6-CF64-57BA-CCFC-0EB0CD31C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Италия: утечка мозгов или циркуляция умов? </a:t>
            </a:r>
            <a:r>
              <a:rPr lang="ru-RU" sz="2400" dirty="0"/>
              <a:t>Часть 2.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C75133-F8D3-3D83-371D-56744DAC9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       теоретические данные об утечке мозгов и циркуляции умов. </a:t>
            </a:r>
            <a:r>
              <a:rPr lang="ru-RU" sz="1600" dirty="0"/>
              <a:t>В основе этого исследования — 83 интервью с итальянскими учеными (математиками, инженерами и физиками), работающими в Европе, и результаты проводившегося позже онлайн-опроса, разосланного 2420 итальянским ученым (из которых откликнулось 528 человек). Данное исследование было нацелено на выявление причин, почему итальянские ученые уезжают за границу и, как правило, не возвращаются, а также на изучение их личного и профессионального опыта. Выборка уравновешена по полу, научной дисциплине и профессиональному статусу. </a:t>
            </a:r>
          </a:p>
          <a:p>
            <a:pPr algn="just"/>
            <a:r>
              <a:rPr lang="ru-RU" sz="1600" b="1" dirty="0"/>
              <a:t>Респонденты вспоминают свой карьерный путь </a:t>
            </a:r>
          </a:p>
          <a:p>
            <a:pPr algn="just"/>
            <a:r>
              <a:rPr lang="ru-RU" sz="1600" dirty="0"/>
              <a:t>Причины, по которым ученые уезжают из Италии, не зависят от пола или научной дисциплины. Большинство респондентов говорили, что никогда не планировали уехать навсегда, они просто воспользовались возможностью поработать за границей и набраться опыта, многие из них не видели для себя карьерных перспектив в Италии. Большинство респондентов уехало из Италии в молодом возрасте (в среднем — в 30 лет), в начале карьерного пути. Анализ показывает, что отъезд зачастую оказывается результатом случайных обстоятельств и что он связан с готовностью рисковать или даже с некоторой наивностью. За рубежом итальянские ученые находят именно то, чего хотели и не могли получить на родине: они переезжают в страны, где ценят науку; в общества, где наличие степени PhD действительно что-то значит и помогает построить успешную карьеру, получить более высокую зарплату и международное признание. По большому счету, ученые жаждут признания. Безусловно, их достижения и ощущение самореализации играют определяющую роль в том, почему они остаются за рубежом и не возвращаются на родину. Почти все респонденты говорили, что важно признание</a:t>
            </a:r>
            <a:r>
              <a:rPr lang="ru-RU" sz="1200" dirty="0"/>
              <a:t> </a:t>
            </a:r>
            <a:r>
              <a:rPr lang="ru-RU" sz="1600" dirty="0"/>
              <a:t>их профессиональной компетентности, которое они получают в других европейских странах, и высокая степень автономии при разработке собственных проектов.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867081-74FD-50C4-90DE-FA4943AE0075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834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280F4-EAF9-E5C0-4BB3-A06F54D7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Италия: утечка мозгов или циркуляция умов? </a:t>
            </a:r>
            <a:r>
              <a:rPr lang="ru-RU" sz="2400" dirty="0"/>
              <a:t>Часть 3</a:t>
            </a:r>
            <a:r>
              <a:rPr lang="ru-RU" sz="2400" b="1" dirty="0"/>
              <a:t>.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9FEEA7-1819-F5D5-325B-666869ECA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Как подчеркнул один респондент, «одно дело — просто найти какую-нибудь работенку, другое — устроиться туда, где тебя ценят за твои исследовательские качества или за высокий профессионализм». </a:t>
            </a:r>
          </a:p>
          <a:p>
            <a:pPr algn="just"/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Когда респондентов просили дать определение понятию «утечка мозгов», то 90% отметили, что не считают себя частью этого явления. Они предпочитают говорить об «асимметричном обмене талантами», тем самым подчеркивая, что Италии не удалось превратить утечку мозгов в циркуляцию умов, как это случилось в Германии. Респонденты также описывали потенциальные стратегии того, как Италия могла бы превратить</a:t>
            </a:r>
            <a:r>
              <a:rPr lang="ru-RU" sz="1600" dirty="0"/>
              <a:t> потерю в ресурс. </a:t>
            </a:r>
          </a:p>
          <a:p>
            <a:pPr algn="just"/>
            <a:r>
              <a:rPr lang="ru-RU" sz="1600" dirty="0"/>
              <a:t>Все ученые, с которыми было проведено интервью, признают, что Италия дала им первоклассное образование. Половина респондентов считает, что для улучшения итальянской системы высшего образования стоило бы разработать программу по привлечению в страну иностранных ученых. По мнению респондентов, логика циркуляции умов создает возможности для сотрудничества. В этом смысле наилучшим решением было бы даже не пытаться вернуть итальянских ученых на родину, а привлекать итальянских ученых</a:t>
            </a:r>
            <a:r>
              <a:rPr lang="ru-RU" sz="1200" dirty="0"/>
              <a:t> </a:t>
            </a:r>
            <a:r>
              <a:rPr lang="ru-RU" sz="1600" dirty="0"/>
              <a:t>из-за рубежа в качестве медиаторов. </a:t>
            </a:r>
          </a:p>
          <a:p>
            <a:pPr algn="just"/>
            <a:r>
              <a:rPr lang="ru-RU" sz="1600" dirty="0"/>
              <a:t> Одним из самых важных результатов исследования стал тот факт, что, хотя ученые-эмигранты готовы стать для Италии ресурсом, они не считают, что Италия видит в них ресурс. Один из респондентов в связи с этим сказал: «Мы, живущие за границей,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 Unicode MS"/>
              </a:rPr>
              <a:t>обладаем уникальной ценностью… потому что мы своего рода антенна, которая может улавливать все, что происходит за пределами Италии… Нужно предпринять один простой первый шаг и создать сеть контактов. И что касается меня, я готов отблагодарить мою страну за то, что она мне дала… Но пока мне не удалось найти способ, как это можно сделать».</a:t>
            </a:r>
            <a:endParaRPr lang="ru-RU" sz="1600" dirty="0"/>
          </a:p>
          <a:p>
            <a:pPr algn="just"/>
            <a:endParaRPr lang="ru-RU" sz="16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F2A394F-76E9-FD40-8D13-1C0F5DF52B4C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969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72EA64-4F08-2715-5283-CCE3C48C1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marR="0" lvl="0" indent="-342900" defTabSz="449263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800"/>
              </a:spcAft>
              <a:tabLst/>
              <a:defRPr/>
            </a:pPr>
            <a:r>
              <a:rPr kumimoji="0" lang="ru-RU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Утечка мозгов: вот какие страны предлагают лучшие возможности для молодых эмигрантов. </a:t>
            </a:r>
            <a:r>
              <a:rPr kumimoji="0" lang="ru-RU" sz="1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27 мая 2022, </a:t>
            </a:r>
            <a:r>
              <a:rPr lang="ru-RU" sz="1800" b="0" kern="100" dirty="0">
                <a:solidFill>
                  <a:srgbClr val="000000"/>
                </a:solidFill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Габриэлла Бруски</a:t>
            </a:r>
            <a:b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FFFF7E-1594-189F-3C19-AD2230AB2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it-IT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firstonline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info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it-IT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/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cervelli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in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fuga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ecco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quali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paesi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offrono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le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migliori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opportunita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per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giovani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-</a:t>
            </a:r>
            <a:r>
              <a:rPr lang="it-IT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expat</a:t>
            </a: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/</a:t>
            </a:r>
            <a:endParaRPr lang="ru-RU" sz="1600" u="sng" kern="100" dirty="0">
              <a:solidFill>
                <a:srgbClr val="467886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i="1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За границей проживает 5 миллионов итальянцев по данным</a:t>
            </a:r>
            <a:r>
              <a:rPr lang="it-IT" sz="1600" i="1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Aire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Arial Unicode MS"/>
              </a:rPr>
              <a:t>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Arial Unicode MS"/>
              </a:rPr>
              <a:t>(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Arial Unicode MS"/>
              </a:rPr>
              <a:t>Aire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ea typeface="+mn-ea"/>
                <a:cs typeface="Arial Unicode MS"/>
              </a:rPr>
              <a:t> - агентство, в котором регистрируются итальянцы, постоянно проживающие за границей)</a:t>
            </a:r>
            <a:r>
              <a:rPr lang="ru-RU" sz="1600" i="1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ru-RU" sz="1600" i="1" kern="100" dirty="0" err="1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Blacktower</a:t>
            </a:r>
            <a:r>
              <a:rPr lang="ru-RU" sz="1600" i="1" kern="1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Group подготовила рейтинг лучших и худших стран для жизни. Италия в числе последних.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Имея на выбор 193 страны мира, с самым разнообразным образом жизни и культурой, найти идеальное место для переезда может быть непросто.</a:t>
            </a:r>
            <a:endParaRPr lang="ru-RU" sz="16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Группа финансового управления </a:t>
            </a:r>
            <a:r>
              <a:rPr lang="ru-RU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Блэктауэр</a:t>
            </a: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разработала рейтинг лучших и худших стран для экспатов, используя такие данные, как мировой рейтинг счастья, среднемесячная чистая заработная плата, стоимость жизни, цена на недвижимость по отношению к доходу, качество медицинского обслуживания, глобальный уровень мира.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Страна номер один для экспатов – </a:t>
            </a:r>
            <a:r>
              <a:rPr lang="ru-RU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Швейцария </a:t>
            </a: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– с высокой среднемесячной зарплатой, что делает её отличным вариантом для тех, кто ищет новую страну для проживания.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Северные страны</a:t>
            </a: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- Дания, Исландия, Норвегия и Финляндия - входят в первую десятку, несмотря на то, что экспатам приходится иметь дело с холодной погодой.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kumimoji="0" lang="ru-RU" sz="1600" b="1" i="0" u="none" strike="noStrike" kern="1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Англия 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занимает 18-е место, даже если она оказывается одной из любимых стран </a:t>
            </a:r>
            <a:r>
              <a:rPr lang="ru-RU" sz="1600" kern="100" dirty="0">
                <a:solidFill>
                  <a:srgbClr val="000000">
                    <a:lumMod val="85000"/>
                    <a:lumOff val="15000"/>
                  </a:srgbClr>
                </a:solidFill>
                <a:ea typeface="Aptos" panose="020B0004020202020204" pitchFamily="34" charset="0"/>
                <a:cs typeface="Times New Roman" panose="02020603050405020304" pitchFamily="18" charset="0"/>
              </a:rPr>
              <a:t>для итальянцев (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почти полмиллиона итальянских экспатов по данным Айре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Arial Unicode MS"/>
              </a:rPr>
              <a:t> </a:t>
            </a:r>
            <a:r>
              <a:rPr kumimoji="0" lang="ru-RU" sz="1600" b="0" i="0" u="none" strike="noStrike" kern="1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ea typeface="Aptos" panose="020B0004020202020204" pitchFamily="34" charset="0"/>
                <a:cs typeface="Times New Roman" panose="02020603050405020304" pitchFamily="18" charset="0"/>
              </a:rPr>
              <a:t>живут в Великобритании).</a:t>
            </a:r>
            <a:endParaRPr lang="ru-RU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E65E8C8-3291-47FA-CCC8-5DDCA8812E9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5880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21FE6-EE90-0DF8-5869-4E22D4EC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8" y="0"/>
            <a:ext cx="9091166" cy="692696"/>
          </a:xfrm>
        </p:spPr>
        <p:txBody>
          <a:bodyPr>
            <a:normAutofit/>
          </a:bodyPr>
          <a:lstStyle/>
          <a:p>
            <a:pPr marL="342900" marR="0" lvl="0" indent="-342900" algn="ctr" defTabSz="449263" rtl="0" eaLnBrk="1" fontAlgn="base" latinLnBrk="0" hangingPunct="1">
              <a:spcBef>
                <a:spcPct val="0"/>
              </a:spcBef>
              <a:spcAft>
                <a:spcPts val="800"/>
              </a:spcAft>
              <a:tabLst/>
              <a:defRPr/>
            </a:pPr>
            <a:r>
              <a:rPr kumimoji="0" lang="ru-RU" sz="2000" b="1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Италия находится в конце списка вместе с Португалией и Испанией.</a:t>
            </a:r>
            <a:br>
              <a:rPr kumimoji="0" lang="ru-RU" sz="2000" b="0" i="0" u="none" strike="noStrike" kern="100" cap="none" spc="0" normalizeH="0" baseline="0" noProof="0" dirty="0">
                <a:ln>
                  <a:noFill/>
                </a:ln>
                <a:effectLst/>
                <a:uLnTx/>
                <a:uFillTx/>
              </a:rPr>
            </a:br>
            <a:endParaRPr lang="ru-RU" sz="2000" dirty="0"/>
          </a:p>
        </p:txBody>
      </p:sp>
      <p:pic>
        <p:nvPicPr>
          <p:cNvPr id="5" name="Объект 4" descr="Лучшие страны для поездки жить">
            <a:extLst>
              <a:ext uri="{FF2B5EF4-FFF2-40B4-BE49-F238E27FC236}">
                <a16:creationId xmlns:a16="http://schemas.microsoft.com/office/drawing/2014/main" id="{BB856E0C-8AD4-31F8-A77D-C28CCFB12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04258" y="764704"/>
            <a:ext cx="5908553" cy="56131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0F4A396-2100-F593-17C9-97F641933940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DDF883F-0EF7-44F2-87A7-0F3B82E59020}" type="slidenum">
              <a:rPr lang="it-IT" smtClean="0"/>
              <a:pPr>
                <a:spcAft>
                  <a:spcPts val="600"/>
                </a:spcAft>
              </a:pPr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9772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27706-73DE-5082-C68F-673408F4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2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Утечка мозгов на юг Италии. Видео.</a:t>
            </a:r>
            <a:br>
              <a:rPr lang="ru-RU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74392A-6845-C441-5CA4-DCB996BB2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https://ru.euronews.com/2021/04/15/south-italy</a:t>
            </a:r>
            <a:endParaRPr lang="ru-RU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Репортаж Джорджи </a:t>
            </a:r>
            <a:r>
              <a:rPr lang="ru-RU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Орланди</a:t>
            </a:r>
            <a:endParaRPr lang="ru-RU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Опубликовано 15/04/2021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Работа без стресса и более дешёвая стоимость жизни - вот некоторые из преимуществ, которые открыли многие итальянцы, решившие вернуться во время пандемии в свои родные места и работать оттуда во время пандемии.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Чрезвычайная ситуация в области здравоохранения делает юг Италии более привлекательным местом не только для итальянцев. Ассоциация South </a:t>
            </a:r>
            <a:r>
              <a:rPr lang="ru-RU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Working</a:t>
            </a: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консультирующая компании и местные органы власти, создала сеть южных городов, оснащённых быстрым подключением к Интернету и площадками для совместной работы для вернувшихся профессионалов.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ru-RU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600" b="1" dirty="0"/>
              <a:t>Попробуйте ещё раз ответить на вопросы из упр.11 стр.40, используя полученную информацию.</a:t>
            </a:r>
          </a:p>
          <a:p>
            <a:r>
              <a:rPr lang="ru-RU" sz="1600" b="1" dirty="0"/>
              <a:t>Для ответа на вопрос 4 (упр.11 стр.40) самостоятельно НАЙДИТЕ информацию в итальянском Интернете.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C098E81-A462-4DC9-9CA8-9ED2F00552A2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0300890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544</TotalTime>
  <Words>1413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Open Sans</vt:lpstr>
      <vt:lpstr>Raleway</vt:lpstr>
      <vt:lpstr>Times New Roman</vt:lpstr>
      <vt:lpstr>Master_FOR-FAM_FOR-COM</vt:lpstr>
      <vt:lpstr>Презентация PowerPoint</vt:lpstr>
      <vt:lpstr>Готовимся к дискуссии (стр.39).</vt:lpstr>
      <vt:lpstr>Дополнительные материалы к вопросам (упр.11 стр.40). Международное высшее образование / №96 / Мобильность и интернационализация.</vt:lpstr>
      <vt:lpstr>Италия: утечка мозгов или циркуляция умов? Часть 2.</vt:lpstr>
      <vt:lpstr>Италия: утечка мозгов или циркуляция умов? Часть 3.</vt:lpstr>
      <vt:lpstr>Утечка мозгов: вот какие страны предлагают лучшие возможности для молодых эмигрантов. 27 мая 2022, Габриэлла Бруски </vt:lpstr>
      <vt:lpstr>Италия находится в конце списка вместе с Португалией и Испанией. </vt:lpstr>
      <vt:lpstr>Утечка мозгов на юг Италии. Видео. 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36</cp:revision>
  <dcterms:created xsi:type="dcterms:W3CDTF">2016-08-01T13:43:10Z</dcterms:created>
  <dcterms:modified xsi:type="dcterms:W3CDTF">2024-11-12T21:52:01Z</dcterms:modified>
</cp:coreProperties>
</file>