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CC"/>
    <a:srgbClr val="0075BD"/>
    <a:srgbClr val="FFA73F"/>
    <a:srgbClr val="D1D6E1"/>
    <a:srgbClr val="EBE5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 autoAdjust="0"/>
  </p:normalViewPr>
  <p:slideViewPr>
    <p:cSldViewPr>
      <p:cViewPr varScale="1">
        <p:scale>
          <a:sx n="52" d="100"/>
          <a:sy n="52" d="100"/>
        </p:scale>
        <p:origin x="-905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72D3A-2D70-4B09-ABCD-87ECB67BD378}" type="datetimeFigureOut">
              <a:rPr lang="it-IT" smtClean="0"/>
              <a:t>10/07/2024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4297C-E467-4CAA-A04B-0772215018E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17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 userDrawn="1"/>
        </p:nvSpPr>
        <p:spPr bwMode="auto">
          <a:xfrm rot="5400000">
            <a:off x="1475657" y="-998984"/>
            <a:ext cx="6192686" cy="914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it-IT" sz="1600"/>
          </a:p>
        </p:txBody>
      </p:sp>
      <p:sp>
        <p:nvSpPr>
          <p:cNvPr id="7" name="Segnaposto contenuto 2"/>
          <p:cNvSpPr>
            <a:spLocks noGrp="1"/>
          </p:cNvSpPr>
          <p:nvPr>
            <p:ph idx="10" hasCustomPrompt="1"/>
          </p:nvPr>
        </p:nvSpPr>
        <p:spPr>
          <a:xfrm>
            <a:off x="179512" y="2780928"/>
            <a:ext cx="8784976" cy="812824"/>
          </a:xfrm>
          <a:prstGeom prst="rect">
            <a:avLst/>
          </a:prstGeom>
        </p:spPr>
        <p:txBody>
          <a:bodyPr anchor="b"/>
          <a:lstStyle>
            <a:lvl1pPr algn="l"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stA="45000" endPos="1000" dist="50800" dir="5400000" sy="-100000" algn="bl" rotWithShape="0"/>
                </a:effectLst>
              </a:defRPr>
            </a:lvl1pPr>
          </a:lstStyle>
          <a:p>
            <a:pPr lvl="0"/>
            <a:r>
              <a:rPr lang="it-IT" dirty="0"/>
              <a:t>Titolo del corso</a:t>
            </a:r>
          </a:p>
        </p:txBody>
      </p:sp>
      <p:sp>
        <p:nvSpPr>
          <p:cNvPr id="10" name="Segnaposto contenuto 2"/>
          <p:cNvSpPr>
            <a:spLocks noGrp="1"/>
          </p:cNvSpPr>
          <p:nvPr>
            <p:ph idx="12" hasCustomPrompt="1"/>
          </p:nvPr>
        </p:nvSpPr>
        <p:spPr>
          <a:xfrm>
            <a:off x="179512" y="836712"/>
            <a:ext cx="8784976" cy="1872208"/>
          </a:xfrm>
          <a:prstGeom prst="rect">
            <a:avLst/>
          </a:prstGeom>
        </p:spPr>
        <p:txBody>
          <a:bodyPr anchor="b"/>
          <a:lstStyle>
            <a:lvl1pPr algn="l"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effectLst/>
              </a:defRPr>
            </a:lvl1pPr>
          </a:lstStyle>
          <a:p>
            <a:pPr lvl="0"/>
            <a:r>
              <a:rPr lang="it-IT" dirty="0"/>
              <a:t>TITOLO DELLA LEZIONE</a:t>
            </a:r>
          </a:p>
        </p:txBody>
      </p:sp>
      <p:sp>
        <p:nvSpPr>
          <p:cNvPr id="13" name="Segnaposto contenuto 2"/>
          <p:cNvSpPr>
            <a:spLocks noGrp="1"/>
          </p:cNvSpPr>
          <p:nvPr>
            <p:ph idx="13" hasCustomPrompt="1"/>
          </p:nvPr>
        </p:nvSpPr>
        <p:spPr>
          <a:xfrm>
            <a:off x="179512" y="3645024"/>
            <a:ext cx="8784975" cy="792088"/>
          </a:xfrm>
          <a:prstGeom prst="rect">
            <a:avLst/>
          </a:prstGeom>
        </p:spPr>
        <p:txBody>
          <a:bodyPr anchor="b"/>
          <a:lstStyle>
            <a:lvl1pPr algn="l">
              <a:defRPr sz="1800" b="0" i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Nome del docente</a:t>
            </a:r>
          </a:p>
        </p:txBody>
      </p:sp>
      <p:pic>
        <p:nvPicPr>
          <p:cNvPr id="4" name="Immagine 3" descr="Immagine che contiene testo, orologio&#10;&#10;Descrizione generata automaticamente">
            <a:extLst>
              <a:ext uri="{FF2B5EF4-FFF2-40B4-BE49-F238E27FC236}">
                <a16:creationId xmlns:a16="http://schemas.microsoft.com/office/drawing/2014/main" xmlns="" id="{F0DD6659-F391-4C43-A399-1E2E0C7401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015" y="4979939"/>
            <a:ext cx="4283968" cy="537293"/>
          </a:xfrm>
          <a:prstGeom prst="rect">
            <a:avLst/>
          </a:prstGeom>
        </p:spPr>
      </p:pic>
      <p:sp>
        <p:nvSpPr>
          <p:cNvPr id="12" name="Rectangle 7">
            <a:extLst>
              <a:ext uri="{FF2B5EF4-FFF2-40B4-BE49-F238E27FC236}">
                <a16:creationId xmlns:a16="http://schemas.microsoft.com/office/drawing/2014/main" xmlns="" id="{8BE69FA2-8EFB-4FAE-BEEE-FFE50C207B6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71539"/>
            <a:ext cx="9163050" cy="49149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/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8E920751-2091-4270-A903-62A1D8EC0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478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7338" y="0"/>
            <a:ext cx="9091166" cy="69269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it-IT" sz="2800" b="1" baseline="0" dirty="0" smtClean="0">
                <a:solidFill>
                  <a:srgbClr val="007DCC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dirty="0"/>
              <a:t>Titolo della slide…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 hasCustomPrompt="1"/>
          </p:nvPr>
        </p:nvSpPr>
        <p:spPr>
          <a:xfrm>
            <a:off x="8566" y="764704"/>
            <a:ext cx="9099937" cy="5613126"/>
          </a:xfrm>
          <a:prstGeom prst="rect">
            <a:avLst/>
          </a:prstGeom>
          <a:noFill/>
        </p:spPr>
        <p:txBody>
          <a:bodyPr/>
          <a:lstStyle>
            <a:lvl1pPr algn="l">
              <a:defRPr sz="2400" b="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it-IT" dirty="0"/>
              <a:t>Testo della slide…</a:t>
            </a:r>
          </a:p>
        </p:txBody>
      </p:sp>
      <p:sp>
        <p:nvSpPr>
          <p:cNvPr id="6" name="Segnaposto numero diapositiva 4">
            <a:extLst>
              <a:ext uri="{FF2B5EF4-FFF2-40B4-BE49-F238E27FC236}">
                <a16:creationId xmlns:a16="http://schemas.microsoft.com/office/drawing/2014/main" xmlns="" id="{8D49B935-F523-403E-861C-20388801B557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322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478178"/>
            <a:ext cx="9144000" cy="396044"/>
          </a:xfrm>
          <a:prstGeom prst="rect">
            <a:avLst/>
          </a:prstGeom>
          <a:solidFill>
            <a:srgbClr val="007DCC"/>
          </a:solidFill>
          <a:ln>
            <a:noFill/>
          </a:ln>
          <a:effectLst/>
        </p:spPr>
        <p:txBody>
          <a:bodyPr wrap="none" anchor="ctr"/>
          <a:lstStyle/>
          <a:p>
            <a:endParaRPr lang="it-IT" dirty="0"/>
          </a:p>
        </p:txBody>
      </p:sp>
      <p:sp>
        <p:nvSpPr>
          <p:cNvPr id="14" name="Segnaposto contenuto 2"/>
          <p:cNvSpPr txBox="1">
            <a:spLocks/>
          </p:cNvSpPr>
          <p:nvPr/>
        </p:nvSpPr>
        <p:spPr>
          <a:xfrm>
            <a:off x="3217205" y="6417332"/>
            <a:ext cx="2709590" cy="396044"/>
          </a:xfrm>
          <a:prstGeom prst="rect">
            <a:avLst/>
          </a:prstGeom>
        </p:spPr>
        <p:txBody>
          <a:bodyPr/>
          <a:lstStyle>
            <a:lvl1pPr marL="342900" indent="-342900" algn="r" defTabSz="449263" rtl="0" fontAlgn="base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6" charset="0"/>
              <a:defRPr sz="20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1138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49263" rtl="0" fontAlgn="base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algn="l" hangingPunct="1"/>
            <a:endParaRPr lang="it-IT" sz="1400" kern="0" dirty="0">
              <a:solidFill>
                <a:schemeClr val="bg1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D95BD477-AF9F-41B8-B9CC-595F3B9E15BB}"/>
              </a:ext>
            </a:extLst>
          </p:cNvPr>
          <p:cNvSpPr txBox="1"/>
          <p:nvPr userDrawn="1"/>
        </p:nvSpPr>
        <p:spPr>
          <a:xfrm>
            <a:off x="64442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L’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NTERNAZIONALE</a:t>
            </a:r>
          </a:p>
        </p:txBody>
      </p:sp>
      <p:sp>
        <p:nvSpPr>
          <p:cNvPr id="10" name="Segnaposto numero diapositiva 4">
            <a:extLst>
              <a:ext uri="{FF2B5EF4-FFF2-40B4-BE49-F238E27FC236}">
                <a16:creationId xmlns:a16="http://schemas.microsoft.com/office/drawing/2014/main" xmlns="" id="{0D1B4415-2D7F-423F-B7CE-8D663AEFA5A9}"/>
              </a:ext>
            </a:extLst>
          </p:cNvPr>
          <p:cNvSpPr>
            <a:spLocks noGrp="1"/>
          </p:cNvSpPr>
          <p:nvPr>
            <p:ph type="sldNum" idx="4"/>
          </p:nvPr>
        </p:nvSpPr>
        <p:spPr>
          <a:xfrm>
            <a:off x="4266220" y="6547245"/>
            <a:ext cx="611560" cy="29153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DDF883F-0EF7-44F2-87A7-0F3B82E59020}" type="slidenum">
              <a:rPr lang="it-IT" smtClean="0"/>
              <a:pPr/>
              <a:t>‹#›</a:t>
            </a:fld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19AF0F4C-E827-4A9A-9BF7-B05885DE357D}"/>
              </a:ext>
            </a:extLst>
          </p:cNvPr>
          <p:cNvSpPr txBox="1"/>
          <p:nvPr userDrawn="1"/>
        </p:nvSpPr>
        <p:spPr>
          <a:xfrm>
            <a:off x="72008" y="6525344"/>
            <a:ext cx="262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UN</a:t>
            </a:r>
            <a:r>
              <a:rPr lang="it-IT" sz="1400" b="1" dirty="0">
                <a:solidFill>
                  <a:srgbClr val="FF0000"/>
                </a:solidFill>
                <a:latin typeface="Raleway" panose="020B0503030101060003" pitchFamily="34" charset="0"/>
              </a:rPr>
              <a:t>I</a:t>
            </a:r>
            <a:r>
              <a:rPr lang="it-IT" sz="1400" b="1" dirty="0">
                <a:solidFill>
                  <a:schemeClr val="bg1"/>
                </a:solidFill>
                <a:latin typeface="Raleway" panose="020B0503030101060003" pitchFamily="34" charset="0"/>
              </a:rPr>
              <a:t>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49263" rtl="0" eaLnBrk="1" fontAlgn="base" hangingPunct="1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1" fontAlgn="base" hangingPunct="1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it-IT" smtClean="0"/>
              <a:t>Lingua e linguistica russa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endParaRPr lang="it-IT" smtClean="0"/>
          </a:p>
          <a:p>
            <a:endParaRPr lang="it-IT" smtClean="0"/>
          </a:p>
          <a:p>
            <a:r>
              <a:rPr lang="ru-RU" dirty="0" smtClean="0"/>
              <a:t>Урок </a:t>
            </a:r>
            <a:r>
              <a:rPr lang="it-IT" smtClean="0"/>
              <a:t>3</a:t>
            </a:r>
            <a:r>
              <a:rPr lang="ru-RU" dirty="0" smtClean="0"/>
              <a:t>. Лексические упражнения.</a:t>
            </a:r>
            <a:endParaRPr lang="it-IT" smtClean="0"/>
          </a:p>
          <a:p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it-IT" smtClean="0"/>
              <a:t>Elena Nediakina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09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Упр.9. Стр.38.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Используйте безличные конструкции вместо синонимичных конструкций с субъектом.</a:t>
            </a:r>
          </a:p>
          <a:p>
            <a:pPr>
              <a:buAutoNum type="arabicParenR"/>
            </a:pPr>
            <a:r>
              <a:rPr lang="ru-RU" sz="1800" i="1" dirty="0" smtClean="0"/>
              <a:t>Квалифицированным </a:t>
            </a:r>
            <a:r>
              <a:rPr lang="ru-RU" sz="1800" i="1" dirty="0" smtClean="0"/>
              <a:t>специалистам необходимо </a:t>
            </a:r>
            <a:r>
              <a:rPr lang="ru-RU" sz="1800" dirty="0" smtClean="0"/>
              <a:t>иметь хорошие условия … .</a:t>
            </a:r>
          </a:p>
          <a:p>
            <a:pPr>
              <a:buAutoNum type="arabicParenR"/>
            </a:pPr>
            <a:r>
              <a:rPr lang="ru-RU" sz="1800" i="1" dirty="0" smtClean="0"/>
              <a:t>Молодым учёным хочется </a:t>
            </a:r>
            <a:r>
              <a:rPr lang="ru-RU" sz="1800" dirty="0" smtClean="0"/>
              <a:t>сделать научную карьеру … .</a:t>
            </a:r>
          </a:p>
          <a:p>
            <a:pPr>
              <a:buAutoNum type="arabicParenR"/>
            </a:pPr>
            <a:r>
              <a:rPr lang="ru-RU" sz="1800" i="1" dirty="0" smtClean="0"/>
              <a:t>Развитым странам хочется </a:t>
            </a:r>
            <a:r>
              <a:rPr lang="ru-RU" sz="1800" dirty="0" smtClean="0"/>
              <a:t>приглашать иностранных специалистов … .</a:t>
            </a:r>
          </a:p>
          <a:p>
            <a:pPr>
              <a:buAutoNum type="arabicParenR"/>
            </a:pPr>
            <a:r>
              <a:rPr lang="ru-RU" sz="1800" i="1" dirty="0" smtClean="0"/>
              <a:t>Правительству страны необходимо </a:t>
            </a:r>
            <a:r>
              <a:rPr lang="ru-RU" sz="1800" dirty="0" smtClean="0"/>
              <a:t>принять меры для улучшения условий … .</a:t>
            </a:r>
          </a:p>
          <a:p>
            <a:pPr>
              <a:buAutoNum type="arabicParenR"/>
            </a:pPr>
            <a:r>
              <a:rPr lang="ru-RU" sz="1800" i="1" dirty="0" smtClean="0"/>
              <a:t>Российским учёным нужно </a:t>
            </a:r>
            <a:r>
              <a:rPr lang="ru-RU" sz="1800" dirty="0" smtClean="0"/>
              <a:t>иметь возможность … .</a:t>
            </a:r>
          </a:p>
          <a:p>
            <a:pPr>
              <a:buAutoNum type="arabicParenR"/>
            </a:pPr>
            <a:r>
              <a:rPr lang="ru-RU" sz="1800" i="1" dirty="0" smtClean="0"/>
              <a:t>Многим учёным хочется </a:t>
            </a:r>
            <a:r>
              <a:rPr lang="ru-RU" sz="1800" dirty="0" smtClean="0"/>
              <a:t>уйти из науки в бизнес … .</a:t>
            </a:r>
          </a:p>
          <a:p>
            <a:pPr>
              <a:buAutoNum type="arabicParenR"/>
            </a:pPr>
            <a:r>
              <a:rPr lang="ru-RU" sz="1800" i="1" dirty="0" smtClean="0"/>
              <a:t>Государству необходимо </a:t>
            </a:r>
            <a:r>
              <a:rPr lang="ru-RU" sz="1800" dirty="0" smtClean="0"/>
              <a:t>принять меры для сохранения научного потенциала … .</a:t>
            </a:r>
          </a:p>
          <a:p>
            <a:pPr>
              <a:buAutoNum type="arabicParenR"/>
            </a:pPr>
            <a:r>
              <a:rPr lang="ru-RU" sz="1800" i="1" dirty="0" smtClean="0"/>
              <a:t>Молодым учёным хочется </a:t>
            </a:r>
            <a:r>
              <a:rPr lang="ru-RU" sz="1800" dirty="0" smtClean="0"/>
              <a:t>в полной мере реализовать … .</a:t>
            </a:r>
          </a:p>
          <a:p>
            <a:pPr>
              <a:buAutoNum type="arabicParenR"/>
            </a:pPr>
            <a:r>
              <a:rPr lang="ru-RU" sz="1800" i="1" dirty="0" smtClean="0"/>
              <a:t>Талантливым учёным необходимо</a:t>
            </a:r>
            <a:r>
              <a:rPr lang="ru-RU" sz="1800" dirty="0" smtClean="0"/>
              <a:t> получать высокую зарплату … .</a:t>
            </a:r>
          </a:p>
          <a:p>
            <a:pPr>
              <a:buAutoNum type="arabicParenR"/>
            </a:pPr>
            <a:r>
              <a:rPr lang="ru-RU" sz="1800" dirty="0"/>
              <a:t> </a:t>
            </a:r>
            <a:r>
              <a:rPr lang="ru-RU" sz="1800" dirty="0" smtClean="0"/>
              <a:t>Уехать </a:t>
            </a:r>
            <a:r>
              <a:rPr lang="ru-RU" sz="1800" dirty="0" smtClean="0"/>
              <a:t>работать за границу </a:t>
            </a:r>
            <a:r>
              <a:rPr lang="ru-RU" sz="1800" i="1" dirty="0" smtClean="0"/>
              <a:t>хочется тому</a:t>
            </a:r>
            <a:r>
              <a:rPr lang="ru-RU" sz="1800" dirty="0" smtClean="0"/>
              <a:t>, кто … .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10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734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2C48CFB-5CB7-4105-86D2-DDE7AA575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Упр.2. </a:t>
            </a:r>
            <a:r>
              <a:rPr lang="ru-RU" sz="2400" dirty="0" smtClean="0"/>
              <a:t>Стр.</a:t>
            </a:r>
            <a:r>
              <a:rPr lang="it-IT" sz="2400" dirty="0" smtClean="0"/>
              <a:t>36</a:t>
            </a:r>
            <a:r>
              <a:rPr lang="ru-RU" sz="2400" dirty="0" smtClean="0"/>
              <a:t>. </a:t>
            </a:r>
            <a:r>
              <a:rPr lang="ru-RU" sz="2400" dirty="0"/>
              <a:t>Ключи.</a:t>
            </a:r>
            <a:endParaRPr lang="it-IT" sz="2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E811056-E342-44E7-909C-DF21C2DC6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Выделите общую часть в словах:</a:t>
            </a:r>
          </a:p>
          <a:p>
            <a:endParaRPr lang="it-IT" dirty="0" smtClean="0"/>
          </a:p>
          <a:p>
            <a:pPr marL="0" indent="0"/>
            <a:r>
              <a:rPr lang="ru-RU" dirty="0" smtClean="0"/>
              <a:t>-ук- / -уч–</a:t>
            </a:r>
          </a:p>
          <a:p>
            <a:pPr marL="0" indent="0"/>
            <a:endParaRPr lang="ru-RU" dirty="0"/>
          </a:p>
          <a:p>
            <a:pPr marL="0" indent="0"/>
            <a:r>
              <a:rPr lang="ru-RU" dirty="0" smtClean="0"/>
              <a:t>-исследова – </a:t>
            </a:r>
          </a:p>
          <a:p>
            <a:pPr marL="0" indent="0"/>
            <a:endParaRPr lang="ru-RU" dirty="0"/>
          </a:p>
          <a:p>
            <a:pPr marL="0" indent="0"/>
            <a:r>
              <a:rPr lang="ru-RU" dirty="0" smtClean="0"/>
              <a:t>твор– </a:t>
            </a:r>
          </a:p>
          <a:p>
            <a:pPr marL="0" indent="0"/>
            <a:endParaRPr lang="ru-RU" dirty="0" smtClean="0"/>
          </a:p>
          <a:p>
            <a:pPr marL="0" indent="0"/>
            <a:r>
              <a:rPr lang="ru-RU" dirty="0"/>
              <a:t>с</a:t>
            </a:r>
            <a:r>
              <a:rPr lang="ru-RU" dirty="0" smtClean="0"/>
              <a:t>тудент- / студенч</a:t>
            </a:r>
            <a:r>
              <a:rPr lang="ru-RU" dirty="0"/>
              <a:t>-</a:t>
            </a:r>
          </a:p>
          <a:p>
            <a:pPr marL="0" indent="0"/>
            <a:endParaRPr lang="ru-RU" sz="2000" dirty="0" smtClean="0"/>
          </a:p>
          <a:p>
            <a:pPr>
              <a:buFontTx/>
              <a:buChar char="-"/>
            </a:pPr>
            <a:endParaRPr lang="ru-RU" sz="2000" dirty="0" smtClean="0"/>
          </a:p>
          <a:p>
            <a:endParaRPr lang="ru-RU" sz="2000" dirty="0"/>
          </a:p>
          <a:p>
            <a:endParaRPr lang="it-IT" sz="200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780AF588-ABC2-443E-BFE2-3609BFB788B6}"/>
              </a:ext>
            </a:extLst>
          </p:cNvPr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82430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Упр.3. </a:t>
            </a:r>
            <a:r>
              <a:rPr lang="ru-RU" dirty="0" smtClean="0"/>
              <a:t>Стр.36. </a:t>
            </a:r>
            <a:r>
              <a:rPr lang="ru-RU" dirty="0"/>
              <a:t>Ключи.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От каких слов образованы сложные слова?</a:t>
            </a:r>
          </a:p>
          <a:p>
            <a:endParaRPr lang="ru-RU" dirty="0" smtClean="0"/>
          </a:p>
          <a:p>
            <a:r>
              <a:rPr lang="ru-RU" dirty="0" smtClean="0"/>
              <a:t>Высокий + квалифицированный</a:t>
            </a:r>
          </a:p>
          <a:p>
            <a:r>
              <a:rPr lang="ru-RU" dirty="0" smtClean="0"/>
              <a:t>Наука + ёмкий</a:t>
            </a:r>
          </a:p>
          <a:p>
            <a:r>
              <a:rPr lang="ru-RU" dirty="0" smtClean="0"/>
              <a:t>Конкурент + способность</a:t>
            </a:r>
          </a:p>
          <a:p>
            <a:r>
              <a:rPr lang="ru-RU" dirty="0" smtClean="0"/>
              <a:t>Высокий + развитый</a:t>
            </a:r>
          </a:p>
          <a:p>
            <a:r>
              <a:rPr lang="ru-RU" dirty="0" smtClean="0"/>
              <a:t>Много + численный</a:t>
            </a:r>
          </a:p>
          <a:p>
            <a:r>
              <a:rPr lang="ru-RU" dirty="0" smtClean="0"/>
              <a:t>Благо + приятный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295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Упр.4. Стр.36-37.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Приставка «не-».</a:t>
            </a:r>
          </a:p>
          <a:p>
            <a:endParaRPr lang="ru-RU" dirty="0"/>
          </a:p>
          <a:p>
            <a:r>
              <a:rPr lang="ru-RU" dirty="0" smtClean="0"/>
              <a:t>Общее значение слов с этой приставкой: отрицание чего-либо.</a:t>
            </a:r>
          </a:p>
          <a:p>
            <a:endParaRPr lang="ru-RU" dirty="0"/>
          </a:p>
          <a:p>
            <a:r>
              <a:rPr lang="ru-RU" dirty="0" smtClean="0"/>
              <a:t>Незнание, непонимание, неудача, несчастье, нелюбовь, неучастие, невезение, непрактичность, нетерпимость.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2596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Упр.5. Стр.37.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ru-RU" sz="1800" b="1" dirty="0"/>
              <a:t>Пронумеруйте слова в первой колонке.</a:t>
            </a:r>
          </a:p>
          <a:p>
            <a:endParaRPr lang="ru-RU" sz="1800" dirty="0" smtClean="0"/>
          </a:p>
          <a:p>
            <a:pPr>
              <a:buAutoNum type="arabicParenR"/>
            </a:pPr>
            <a:r>
              <a:rPr lang="ru-RU" sz="1800" dirty="0"/>
              <a:t>э</a:t>
            </a:r>
            <a:r>
              <a:rPr lang="ru-RU" sz="1800" dirty="0" smtClean="0"/>
              <a:t>миграция</a:t>
            </a:r>
          </a:p>
          <a:p>
            <a:pPr>
              <a:buAutoNum type="arabicParenR"/>
            </a:pPr>
            <a:r>
              <a:rPr lang="ru-RU" sz="1800" dirty="0"/>
              <a:t>в</a:t>
            </a:r>
            <a:r>
              <a:rPr lang="ru-RU" sz="1800" dirty="0" smtClean="0"/>
              <a:t>ысококвалифицированный специалист</a:t>
            </a:r>
          </a:p>
          <a:p>
            <a:pPr>
              <a:buAutoNum type="arabicParenR"/>
            </a:pPr>
            <a:r>
              <a:rPr lang="ru-RU" sz="1800" dirty="0"/>
              <a:t>ф</a:t>
            </a:r>
            <a:r>
              <a:rPr lang="ru-RU" sz="1800" dirty="0" smtClean="0"/>
              <a:t>инансирование</a:t>
            </a:r>
          </a:p>
          <a:p>
            <a:pPr>
              <a:buAutoNum type="arabicParenR"/>
            </a:pPr>
            <a:r>
              <a:rPr lang="ru-RU" sz="1800" dirty="0"/>
              <a:t>и</a:t>
            </a:r>
            <a:r>
              <a:rPr lang="ru-RU" sz="1800" dirty="0" smtClean="0"/>
              <a:t>нтеллектуальная эмиграция</a:t>
            </a:r>
          </a:p>
          <a:p>
            <a:pPr>
              <a:buAutoNum type="arabicParenR"/>
            </a:pPr>
            <a:r>
              <a:rPr lang="ru-RU" sz="1800" dirty="0"/>
              <a:t>н</a:t>
            </a:r>
            <a:r>
              <a:rPr lang="ru-RU" sz="1800" dirty="0" smtClean="0"/>
              <a:t>егативные последствия</a:t>
            </a:r>
          </a:p>
          <a:p>
            <a:pPr>
              <a:buAutoNum type="arabicParenR"/>
            </a:pPr>
            <a:r>
              <a:rPr lang="ru-RU" sz="1800" dirty="0"/>
              <a:t>п</a:t>
            </a:r>
            <a:r>
              <a:rPr lang="ru-RU" sz="1800" dirty="0" smtClean="0"/>
              <a:t>озитивный результат</a:t>
            </a:r>
          </a:p>
          <a:p>
            <a:pPr>
              <a:buAutoNum type="arabicParenR"/>
            </a:pPr>
            <a:r>
              <a:rPr lang="ru-RU" sz="1800" dirty="0"/>
              <a:t>м</a:t>
            </a:r>
            <a:r>
              <a:rPr lang="ru-RU" sz="1800" dirty="0" smtClean="0"/>
              <a:t>олодое поколение</a:t>
            </a:r>
          </a:p>
          <a:p>
            <a:pPr>
              <a:buAutoNum type="arabicParenR"/>
            </a:pPr>
            <a:r>
              <a:rPr lang="ru-RU" sz="1800" dirty="0"/>
              <a:t>б</a:t>
            </a:r>
            <a:r>
              <a:rPr lang="ru-RU" sz="1800" dirty="0" smtClean="0"/>
              <a:t>ольшинство</a:t>
            </a:r>
          </a:p>
          <a:p>
            <a:pPr>
              <a:buAutoNum type="arabicParenR"/>
            </a:pPr>
            <a:r>
              <a:rPr lang="ru-RU" sz="1800" dirty="0"/>
              <a:t>е</a:t>
            </a:r>
            <a:r>
              <a:rPr lang="ru-RU" sz="1800" dirty="0" smtClean="0"/>
              <a:t>жегодно</a:t>
            </a:r>
          </a:p>
          <a:p>
            <a:pPr>
              <a:buAutoNum type="arabicParenR"/>
            </a:pPr>
            <a:r>
              <a:rPr lang="ru-RU" sz="1800" dirty="0" smtClean="0"/>
              <a:t>ущерб</a:t>
            </a:r>
          </a:p>
          <a:p>
            <a:endParaRPr lang="ru-RU" sz="1800" dirty="0" smtClean="0"/>
          </a:p>
          <a:p>
            <a:pPr marL="0" indent="0"/>
            <a:r>
              <a:rPr lang="ru-RU" sz="1800" b="1" dirty="0" smtClean="0"/>
              <a:t>Найдите синоним во второй колонке и поставьте рядом с ним соответствующий номер.</a:t>
            </a:r>
          </a:p>
          <a:p>
            <a:r>
              <a:rPr lang="ru-RU" sz="1800" dirty="0" smtClean="0"/>
              <a:t>10</a:t>
            </a:r>
            <a:r>
              <a:rPr lang="ru-RU" sz="1800" dirty="0" smtClean="0"/>
              <a:t>) убыток</a:t>
            </a:r>
          </a:p>
          <a:p>
            <a:r>
              <a:rPr lang="ru-RU" sz="1800" dirty="0" smtClean="0"/>
              <a:t>3) выделение финансов, денег</a:t>
            </a:r>
          </a:p>
          <a:p>
            <a:r>
              <a:rPr lang="ru-RU" sz="1800" dirty="0" smtClean="0"/>
              <a:t>2) специалист высокой квалификации</a:t>
            </a:r>
          </a:p>
          <a:p>
            <a:r>
              <a:rPr lang="ru-RU" sz="1800" dirty="0" smtClean="0"/>
              <a:t>8) большая часть</a:t>
            </a:r>
          </a:p>
          <a:p>
            <a:r>
              <a:rPr lang="ru-RU" sz="1800" dirty="0" smtClean="0"/>
              <a:t>6) положительный результат</a:t>
            </a:r>
          </a:p>
          <a:p>
            <a:r>
              <a:rPr lang="ru-RU" sz="1800" dirty="0" smtClean="0"/>
              <a:t>7) молодёжь</a:t>
            </a:r>
          </a:p>
          <a:p>
            <a:r>
              <a:rPr lang="ru-RU" sz="1800" dirty="0" smtClean="0"/>
              <a:t>9) каждый год</a:t>
            </a:r>
          </a:p>
          <a:p>
            <a:r>
              <a:rPr lang="ru-RU" sz="1800" dirty="0" smtClean="0"/>
              <a:t>1) выезд, отъезд из страны</a:t>
            </a:r>
          </a:p>
          <a:p>
            <a:r>
              <a:rPr lang="ru-RU" sz="1800" dirty="0" smtClean="0"/>
              <a:t>4) «утечка мозгов»</a:t>
            </a:r>
          </a:p>
          <a:p>
            <a:r>
              <a:rPr lang="ru-RU" sz="1800" dirty="0" smtClean="0"/>
              <a:t>5) отрицательные последствия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0876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/>
              <a:t>Упр.6. Стр.37. Подберите антонимы (см. «Материал для справок»). Ключи.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2000" dirty="0" smtClean="0"/>
          </a:p>
          <a:p>
            <a:r>
              <a:rPr lang="ru-RU" sz="2000" dirty="0" smtClean="0"/>
              <a:t>Иммиграция </a:t>
            </a:r>
            <a:r>
              <a:rPr lang="ru-RU" sz="2000" dirty="0" smtClean="0"/>
              <a:t>– эмиграция</a:t>
            </a:r>
          </a:p>
          <a:p>
            <a:r>
              <a:rPr lang="ru-RU" sz="2000" dirty="0" smtClean="0"/>
              <a:t>Приезд в страну – выезд из страны</a:t>
            </a:r>
          </a:p>
          <a:p>
            <a:r>
              <a:rPr lang="ru-RU" sz="2000" dirty="0" smtClean="0"/>
              <a:t>Малоквалифицированный специалист – высококвалифицированный специалист</a:t>
            </a:r>
          </a:p>
          <a:p>
            <a:r>
              <a:rPr lang="ru-RU" sz="2000" dirty="0" smtClean="0"/>
              <a:t>Высокая зарплата – низкая зарплата</a:t>
            </a:r>
          </a:p>
          <a:p>
            <a:r>
              <a:rPr lang="ru-RU" sz="2000" dirty="0" smtClean="0"/>
              <a:t>Увеличение ресурсов – уменьшение ресурсов</a:t>
            </a:r>
          </a:p>
          <a:p>
            <a:r>
              <a:rPr lang="ru-RU" sz="2000" dirty="0" smtClean="0"/>
              <a:t>Опережение страны – отставание страны</a:t>
            </a:r>
          </a:p>
          <a:p>
            <a:r>
              <a:rPr lang="ru-RU" sz="2000" dirty="0" smtClean="0"/>
              <a:t>Позитивные последствия – негативные последствия</a:t>
            </a:r>
          </a:p>
          <a:p>
            <a:r>
              <a:rPr lang="ru-RU" sz="2000" dirty="0" smtClean="0"/>
              <a:t>Старшее поколение – молодое поколение</a:t>
            </a:r>
          </a:p>
          <a:p>
            <a:r>
              <a:rPr lang="ru-RU" sz="2000" dirty="0" smtClean="0"/>
              <a:t>Пассивность – активность</a:t>
            </a:r>
          </a:p>
          <a:p>
            <a:r>
              <a:rPr lang="ru-RU" sz="2000" dirty="0" smtClean="0"/>
              <a:t>Усиление потенциала – ослабление потенциала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432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Обратите внимание! </a:t>
            </a:r>
            <a:r>
              <a:rPr lang="ru-RU" dirty="0" smtClean="0"/>
              <a:t>Стр.37-38. </a:t>
            </a:r>
            <a:r>
              <a:rPr lang="ru-RU" dirty="0"/>
              <a:t>Упр.7. </a:t>
            </a:r>
            <a:r>
              <a:rPr lang="ru-RU" dirty="0" smtClean="0"/>
              <a:t>Стр.38.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1800" i="1" dirty="0" smtClean="0"/>
          </a:p>
          <a:p>
            <a:r>
              <a:rPr lang="ru-RU" i="1" dirty="0" smtClean="0"/>
              <a:t>мирный, мировой</a:t>
            </a:r>
          </a:p>
          <a:p>
            <a:pPr>
              <a:buAutoNum type="arabicPeriod"/>
            </a:pPr>
            <a:r>
              <a:rPr lang="ru-RU" dirty="0"/>
              <a:t>м</a:t>
            </a:r>
            <a:r>
              <a:rPr lang="ru-RU" dirty="0" smtClean="0"/>
              <a:t>ирную</a:t>
            </a:r>
          </a:p>
          <a:p>
            <a:pPr>
              <a:buAutoNum type="arabicPeriod"/>
            </a:pPr>
            <a:r>
              <a:rPr lang="ru-RU" dirty="0" smtClean="0"/>
              <a:t>Мировой</a:t>
            </a:r>
          </a:p>
          <a:p>
            <a:pPr marL="0" indent="0"/>
            <a:endParaRPr lang="ru-RU" dirty="0"/>
          </a:p>
          <a:p>
            <a:pPr marL="0" indent="0"/>
            <a:r>
              <a:rPr lang="ru-RU" i="1" dirty="0"/>
              <a:t>и</a:t>
            </a:r>
            <a:r>
              <a:rPr lang="ru-RU" i="1" dirty="0" smtClean="0"/>
              <a:t>нтеллектуальный, интеллигентный</a:t>
            </a:r>
          </a:p>
          <a:p>
            <a:pPr marL="0" indent="0"/>
            <a:r>
              <a:rPr lang="ru-RU" dirty="0" smtClean="0"/>
              <a:t>3. Интеллектуальный</a:t>
            </a:r>
          </a:p>
          <a:p>
            <a:pPr marL="0" indent="0"/>
            <a:r>
              <a:rPr lang="ru-RU" dirty="0" smtClean="0"/>
              <a:t>4. интеллигентного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7883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Упр.8. Стр.38. Ключи.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smtClean="0"/>
              <a:t>Процесс</a:t>
            </a:r>
            <a:r>
              <a:rPr lang="ru-RU" sz="2000" dirty="0" smtClean="0"/>
              <a:t> </a:t>
            </a:r>
            <a:r>
              <a:rPr lang="ru-RU" sz="2000" i="1" dirty="0" smtClean="0"/>
              <a:t>чего?</a:t>
            </a:r>
            <a:r>
              <a:rPr lang="ru-RU" sz="2000" dirty="0" smtClean="0"/>
              <a:t> (Р.п.) эмиграции, развития, роста, переговоров, поиска решения.</a:t>
            </a:r>
          </a:p>
          <a:p>
            <a:r>
              <a:rPr lang="ru-RU" sz="2000" b="1" dirty="0"/>
              <a:t>ф</a:t>
            </a:r>
            <a:r>
              <a:rPr lang="ru-RU" sz="2000" b="1" dirty="0" smtClean="0"/>
              <a:t>инансирование</a:t>
            </a:r>
            <a:r>
              <a:rPr lang="ru-RU" sz="2000" dirty="0" smtClean="0"/>
              <a:t> </a:t>
            </a:r>
            <a:r>
              <a:rPr lang="ru-RU" sz="2000" i="1" dirty="0" smtClean="0"/>
              <a:t>чего? </a:t>
            </a:r>
            <a:r>
              <a:rPr lang="ru-RU" sz="2000" dirty="0" smtClean="0"/>
              <a:t>(Р.п.) программы, проекта, строительства, предприятия, завода, транспортной системы, города, региона.</a:t>
            </a:r>
          </a:p>
          <a:p>
            <a:r>
              <a:rPr lang="ru-RU" sz="2000" b="1" dirty="0" smtClean="0"/>
              <a:t>Зарплата</a:t>
            </a:r>
            <a:r>
              <a:rPr lang="ru-RU" sz="2000" dirty="0" smtClean="0"/>
              <a:t> </a:t>
            </a:r>
            <a:r>
              <a:rPr lang="ru-RU" sz="2000" i="1" dirty="0" smtClean="0"/>
              <a:t>кого?</a:t>
            </a:r>
            <a:r>
              <a:rPr lang="ru-RU" sz="2000" dirty="0" smtClean="0"/>
              <a:t> (Р.п.) учёных, инженеров, научных работников, учителей, врачей, рабочих.</a:t>
            </a:r>
          </a:p>
          <a:p>
            <a:r>
              <a:rPr lang="ru-RU" sz="2000" b="1" dirty="0" smtClean="0"/>
              <a:t>Уехать</a:t>
            </a:r>
            <a:r>
              <a:rPr lang="ru-RU" sz="2000" dirty="0" smtClean="0"/>
              <a:t> </a:t>
            </a:r>
            <a:r>
              <a:rPr lang="ru-RU" sz="2000" i="1" dirty="0" smtClean="0"/>
              <a:t>куда? </a:t>
            </a:r>
            <a:r>
              <a:rPr lang="ru-RU" sz="2000" dirty="0" smtClean="0"/>
              <a:t>(в + В.п.) в другую страну, в Америку, в Западную Европу, в Германию, в Южную Корею, в Австралию, в Бразилию, в Мексику.</a:t>
            </a:r>
          </a:p>
          <a:p>
            <a:r>
              <a:rPr lang="ru-RU" sz="2000" b="1" dirty="0" smtClean="0"/>
              <a:t>Путь</a:t>
            </a:r>
            <a:r>
              <a:rPr lang="ru-RU" sz="2000" dirty="0" smtClean="0"/>
              <a:t> </a:t>
            </a:r>
            <a:r>
              <a:rPr lang="ru-RU" sz="2000" i="1" dirty="0" smtClean="0"/>
              <a:t>к чему? </a:t>
            </a:r>
            <a:r>
              <a:rPr lang="ru-RU" sz="2000" dirty="0" smtClean="0"/>
              <a:t>(Д.п.) к успеху, к прогрессу, к отставанию, к победе, к процветанию, к благополучию.</a:t>
            </a:r>
          </a:p>
          <a:p>
            <a:r>
              <a:rPr lang="ru-RU" sz="2000" b="1" dirty="0" smtClean="0"/>
              <a:t>Вкладывать/ вложить </a:t>
            </a:r>
            <a:r>
              <a:rPr lang="ru-RU" sz="2000" i="1" dirty="0" smtClean="0"/>
              <a:t>во что-либо что? </a:t>
            </a:r>
            <a:r>
              <a:rPr lang="ru-RU" sz="2000" dirty="0" smtClean="0"/>
              <a:t>(В.п.) капиталы, деньги, финансы, ресурсы, материальные средства, силы.</a:t>
            </a:r>
          </a:p>
          <a:p>
            <a:r>
              <a:rPr lang="ru-RU" sz="2000" b="1" dirty="0" smtClean="0"/>
              <a:t>Часть </a:t>
            </a:r>
            <a:r>
              <a:rPr lang="ru-RU" sz="2000" i="1" dirty="0" smtClean="0"/>
              <a:t>кого? </a:t>
            </a:r>
            <a:r>
              <a:rPr lang="ru-RU" sz="2000" i="1" dirty="0"/>
              <a:t>ч</a:t>
            </a:r>
            <a:r>
              <a:rPr lang="ru-RU" sz="2000" i="1" dirty="0" smtClean="0"/>
              <a:t>его? </a:t>
            </a:r>
            <a:r>
              <a:rPr lang="ru-RU" sz="2000" dirty="0" smtClean="0"/>
              <a:t>(Р.п.) учёных, молодёжи, научных сотрудников, специалистов, населения, финансов, бюджета, материальных средств.</a:t>
            </a:r>
          </a:p>
          <a:p>
            <a:endParaRPr lang="ru-RU" sz="20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3593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Упр.8. Стр.38. </a:t>
            </a:r>
            <a:r>
              <a:rPr lang="ru-RU" dirty="0" smtClean="0"/>
              <a:t>Ключи (продолжение).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/>
              <a:t>Относиться/ отнестись </a:t>
            </a:r>
            <a:r>
              <a:rPr lang="ru-RU" sz="2000" dirty="0"/>
              <a:t>положительно или отрицательно </a:t>
            </a:r>
            <a:r>
              <a:rPr lang="ru-RU" sz="2000" i="1" dirty="0"/>
              <a:t>к чему? </a:t>
            </a:r>
            <a:r>
              <a:rPr lang="ru-RU" sz="2000" dirty="0"/>
              <a:t>(Д.п</a:t>
            </a:r>
            <a:r>
              <a:rPr lang="ru-RU" sz="2000"/>
              <a:t>.) </a:t>
            </a:r>
            <a:r>
              <a:rPr lang="ru-RU" sz="2000" smtClean="0"/>
              <a:t>к </a:t>
            </a:r>
            <a:r>
              <a:rPr lang="ru-RU" sz="2000" dirty="0"/>
              <a:t>процессу, к эмиграции, к отъезду специалистов, к ситуации, к проблеме</a:t>
            </a:r>
            <a:r>
              <a:rPr lang="ru-RU" sz="2000"/>
              <a:t>, </a:t>
            </a:r>
            <a:r>
              <a:rPr lang="ru-RU" sz="2000" smtClean="0"/>
              <a:t>к </a:t>
            </a:r>
            <a:r>
              <a:rPr lang="ru-RU" sz="2000" dirty="0" smtClean="0"/>
              <a:t>вопросу.</a:t>
            </a:r>
            <a:endParaRPr lang="ru-RU" sz="2000" dirty="0"/>
          </a:p>
          <a:p>
            <a:r>
              <a:rPr lang="ru-RU" sz="2000" b="1" dirty="0"/>
              <a:t>Способ </a:t>
            </a:r>
            <a:r>
              <a:rPr lang="ru-RU" sz="2000" i="1" dirty="0"/>
              <a:t>чего?</a:t>
            </a:r>
            <a:r>
              <a:rPr lang="ru-RU" sz="2000" dirty="0"/>
              <a:t> (Р.п.) деятельности, достижения цели, решения проблемы, получения результата, достижения </a:t>
            </a:r>
            <a:r>
              <a:rPr lang="ru-RU" sz="2000" dirty="0" smtClean="0"/>
              <a:t>компромисса</a:t>
            </a:r>
            <a:r>
              <a:rPr lang="ru-RU" sz="2000" dirty="0"/>
              <a:t>.</a:t>
            </a:r>
            <a:endParaRPr lang="ru-RU" sz="2000" dirty="0" smtClean="0"/>
          </a:p>
          <a:p>
            <a:r>
              <a:rPr lang="ru-RU" sz="2000" b="1" dirty="0" smtClean="0"/>
              <a:t>Оценивать/ оценить </a:t>
            </a:r>
            <a:r>
              <a:rPr lang="ru-RU" sz="2000" i="1" dirty="0" smtClean="0"/>
              <a:t>что?</a:t>
            </a:r>
            <a:r>
              <a:rPr lang="ru-RU" sz="2000" dirty="0" smtClean="0"/>
              <a:t> (В.п.) работу, деятельность, результат, последствия, итоги.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4"/>
          </p:nvPr>
        </p:nvSpPr>
        <p:spPr/>
        <p:txBody>
          <a:bodyPr/>
          <a:lstStyle/>
          <a:p>
            <a:fld id="{4DDF883F-0EF7-44F2-87A7-0F3B82E59020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308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_FOR-FAM_FOR-COM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Master_FOR-FAM_FOR-COM</Template>
  <TotalTime>387</TotalTime>
  <Words>647</Words>
  <Application>Microsoft Office PowerPoint</Application>
  <PresentationFormat>Экран (4:3)</PresentationFormat>
  <Paragraphs>111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Master_FOR-FAM_FOR-COM</vt:lpstr>
      <vt:lpstr>Презентация PowerPoint</vt:lpstr>
      <vt:lpstr>Упр.2. Стр.36. Ключи.</vt:lpstr>
      <vt:lpstr>Упр.3. Стр.36. Ключи.</vt:lpstr>
      <vt:lpstr>Упр.4. Стр.36-37. Ключи.</vt:lpstr>
      <vt:lpstr>Упр.5. Стр.37. Ключи.</vt:lpstr>
      <vt:lpstr>Упр.6. Стр.37. Подберите антонимы (см. «Материал для справок»). Ключи.</vt:lpstr>
      <vt:lpstr>Обратите внимание! Стр.37-38. Упр.7. Стр.38. Ключи.</vt:lpstr>
      <vt:lpstr>Упр.8. Стр.38. Ключи.</vt:lpstr>
      <vt:lpstr>Упр.8. Стр.38. Ключи (продолжение).</vt:lpstr>
      <vt:lpstr>Упр.9. Стр.38. Ключи.</vt:lpstr>
    </vt:vector>
  </TitlesOfParts>
  <Company>Fondazione FORMIT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Administrator</dc:creator>
  <cp:lastModifiedBy>Elena Nediakina</cp:lastModifiedBy>
  <cp:revision>34</cp:revision>
  <dcterms:created xsi:type="dcterms:W3CDTF">2016-08-01T13:43:10Z</dcterms:created>
  <dcterms:modified xsi:type="dcterms:W3CDTF">2024-07-10T09:26:32Z</dcterms:modified>
</cp:coreProperties>
</file>