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5" autoAdjust="0"/>
  </p:normalViewPr>
  <p:slideViewPr>
    <p:cSldViewPr>
      <p:cViewPr varScale="1">
        <p:scale>
          <a:sx n="81" d="100"/>
          <a:sy n="81" d="100"/>
        </p:scale>
        <p:origin x="955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12/11/2024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dirty="0"/>
              <a:t>Lingua e linguistica russa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ru-RU" dirty="0"/>
              <a:t>Урок 3. Грамматика. 1. Выражение модальных значений с помощью безличных предложений.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dirty="0"/>
              <a:t>Elena Nediakina</a:t>
            </a:r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Безличные конструкции. Примечания.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5) Значение конструкции «нельзя + инфинитив» зависит от вида инфинитива.</a:t>
            </a:r>
          </a:p>
          <a:p>
            <a:endParaRPr lang="ru-RU" dirty="0"/>
          </a:p>
          <a:p>
            <a:r>
              <a:rPr lang="ru-RU" b="1" dirty="0"/>
              <a:t>Нельзя + инфинитив НСВ = действие запрещается, не рекомендуется</a:t>
            </a:r>
          </a:p>
          <a:p>
            <a:r>
              <a:rPr lang="ru-RU" dirty="0"/>
              <a:t>Пример: Дверь в аудиторию открывать нельзя: лекция уже началась.</a:t>
            </a:r>
          </a:p>
          <a:p>
            <a:endParaRPr lang="ru-RU" dirty="0"/>
          </a:p>
          <a:p>
            <a:r>
              <a:rPr lang="ru-RU" b="1" dirty="0"/>
              <a:t>Нельзя + инфинитив СВ = действие невозможно физически</a:t>
            </a:r>
          </a:p>
          <a:p>
            <a:r>
              <a:rPr lang="ru-RU" dirty="0"/>
              <a:t>Пример: Дверь в аудиторию открыть нельзя: замок сломался.</a:t>
            </a:r>
          </a:p>
          <a:p>
            <a:endParaRPr lang="ru-RU" dirty="0"/>
          </a:p>
          <a:p>
            <a:r>
              <a:rPr lang="ru-RU" dirty="0"/>
              <a:t>Упр.4 (стр.45-46).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2472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Упр.4. Стр.45-46.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Употребите подходящий по смыслу глагол СВ или НСВ.</a:t>
            </a:r>
          </a:p>
          <a:p>
            <a:pPr marL="457200" indent="-457200">
              <a:buAutoNum type="arabicParenR"/>
            </a:pPr>
            <a:r>
              <a:rPr lang="ru-RU" sz="2000" dirty="0"/>
              <a:t>нельзя скрыть (СВ) = невозможно</a:t>
            </a:r>
          </a:p>
          <a:p>
            <a:pPr marL="0" indent="0"/>
            <a:r>
              <a:rPr lang="ru-RU" sz="2000" dirty="0"/>
              <a:t>нельзя скрывать (НСВ) = запрещается</a:t>
            </a:r>
          </a:p>
          <a:p>
            <a:pPr marL="0" indent="0"/>
            <a:r>
              <a:rPr lang="ru-RU" sz="2000" dirty="0"/>
              <a:t>2) нельзя открывать (НСВ) = не рекомендуется</a:t>
            </a:r>
          </a:p>
          <a:p>
            <a:pPr marL="0" indent="0"/>
            <a:r>
              <a:rPr lang="ru-RU" sz="2000" dirty="0"/>
              <a:t>нельзя открыть (СВ) = невозможно</a:t>
            </a:r>
          </a:p>
          <a:p>
            <a:pPr marL="0" indent="0"/>
            <a:r>
              <a:rPr lang="ru-RU" sz="2000" dirty="0"/>
              <a:t>3) Нельзя возразить (СВ) = невозможно</a:t>
            </a:r>
          </a:p>
          <a:p>
            <a:pPr marL="0" indent="0"/>
            <a:r>
              <a:rPr lang="ru-RU" sz="2000" dirty="0"/>
              <a:t>Нельзя возражать (НСВ) = запрещается</a:t>
            </a:r>
          </a:p>
          <a:p>
            <a:pPr marL="0" indent="0"/>
            <a:r>
              <a:rPr lang="ru-RU" sz="2000" dirty="0"/>
              <a:t>4) Нельзя писать (НСВ) = запрещается</a:t>
            </a:r>
          </a:p>
          <a:p>
            <a:pPr marL="0" indent="0"/>
            <a:r>
              <a:rPr lang="ru-RU" sz="2000" dirty="0"/>
              <a:t>Нельзя написать (СВ) = невозможно</a:t>
            </a:r>
          </a:p>
          <a:p>
            <a:pPr marL="0" indent="0"/>
            <a:r>
              <a:rPr lang="ru-RU" sz="2000" dirty="0"/>
              <a:t>5) Нельзя прочитать (СВ) = невозможно</a:t>
            </a:r>
          </a:p>
          <a:p>
            <a:pPr marL="0" indent="0"/>
            <a:r>
              <a:rPr lang="ru-RU" sz="2000" dirty="0"/>
              <a:t>Нельзя читать (НСВ) = запрещается</a:t>
            </a:r>
          </a:p>
          <a:p>
            <a:pPr marL="0" indent="0"/>
            <a:r>
              <a:rPr lang="ru-RU" sz="2000" dirty="0"/>
              <a:t> </a:t>
            </a:r>
          </a:p>
          <a:p>
            <a:pPr marL="0" indent="0"/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788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Упр.4. Стр.45-46. Ключи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6) Нельзя написать (СВ) = невозможно</a:t>
            </a:r>
          </a:p>
          <a:p>
            <a:r>
              <a:rPr lang="ru-RU" sz="2000" dirty="0"/>
              <a:t>Нельзя писать (НСВ) = не рекомендуется</a:t>
            </a:r>
          </a:p>
          <a:p>
            <a:r>
              <a:rPr lang="ru-RU" sz="2000" dirty="0"/>
              <a:t>7) Входить (НСВ) нельзя = запрещается</a:t>
            </a:r>
          </a:p>
          <a:p>
            <a:r>
              <a:rPr lang="ru-RU" sz="2000" dirty="0"/>
              <a:t>Нельзя в неё войти (СВ) = невозможно</a:t>
            </a:r>
          </a:p>
          <a:p>
            <a:r>
              <a:rPr lang="ru-RU" sz="2000" dirty="0"/>
              <a:t>8) Нельзя спрашивать (НСВ) = запрещается</a:t>
            </a:r>
          </a:p>
          <a:p>
            <a:r>
              <a:rPr lang="ru-RU" sz="2000" dirty="0"/>
              <a:t>Нельзя спросить (СВ) = невозможно</a:t>
            </a:r>
          </a:p>
          <a:p>
            <a:r>
              <a:rPr lang="ru-RU" sz="2000" dirty="0"/>
              <a:t>9) Нельзя переходить (НСВ) = запрещается</a:t>
            </a:r>
          </a:p>
          <a:p>
            <a:r>
              <a:rPr lang="ru-RU" sz="2000" dirty="0"/>
              <a:t>Нельзя перейти (СВ) = невозможно</a:t>
            </a:r>
          </a:p>
          <a:p>
            <a:r>
              <a:rPr lang="ru-RU" sz="2000" dirty="0"/>
              <a:t>10) Нельзя помочь (СВ) = невозможно</a:t>
            </a:r>
          </a:p>
          <a:p>
            <a:r>
              <a:rPr lang="ru-RU" sz="2000" dirty="0"/>
              <a:t>Нельзя помогать (НСВ) = запрещается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2513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Безличные конструкции.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Конструкция 2.</a:t>
            </a:r>
          </a:p>
          <a:p>
            <a:r>
              <a:rPr lang="ru-RU" sz="2000" b="1" dirty="0"/>
              <a:t>КОМУ (</a:t>
            </a:r>
            <a:r>
              <a:rPr lang="ru-RU" sz="2000" b="1" dirty="0" err="1"/>
              <a:t>Д.п</a:t>
            </a:r>
            <a:r>
              <a:rPr lang="ru-RU" sz="2000" b="1" dirty="0"/>
              <a:t>.) + приходится (пришлось) + инфинитив</a:t>
            </a:r>
          </a:p>
          <a:p>
            <a:r>
              <a:rPr lang="ru-RU" sz="2000" b="1" dirty="0"/>
              <a:t>				    хочется (хотелось)</a:t>
            </a:r>
          </a:p>
          <a:p>
            <a:r>
              <a:rPr lang="ru-RU" sz="2000" b="1" dirty="0"/>
              <a:t>				    следует (следовало)</a:t>
            </a:r>
          </a:p>
          <a:p>
            <a:r>
              <a:rPr lang="ru-RU" sz="2000" b="1" dirty="0"/>
              <a:t>				    остаётся (осталось)</a:t>
            </a:r>
          </a:p>
          <a:p>
            <a:r>
              <a:rPr lang="ru-RU" sz="2000" b="1" dirty="0"/>
              <a:t>				    удаётся (удалось)</a:t>
            </a:r>
          </a:p>
          <a:p>
            <a:r>
              <a:rPr lang="ru-RU" sz="2000" dirty="0"/>
              <a:t>Примеры:</a:t>
            </a:r>
          </a:p>
          <a:p>
            <a:r>
              <a:rPr lang="ru-RU" sz="2000" dirty="0"/>
              <a:t>Спортсменам </a:t>
            </a:r>
            <a:r>
              <a:rPr lang="ru-RU" sz="2000" b="1" dirty="0"/>
              <a:t>приходится</a:t>
            </a:r>
            <a:r>
              <a:rPr lang="ru-RU" sz="2000" dirty="0"/>
              <a:t> много </a:t>
            </a:r>
            <a:r>
              <a:rPr lang="ru-RU" sz="2000" b="1" dirty="0"/>
              <a:t>тренироваться</a:t>
            </a:r>
            <a:r>
              <a:rPr lang="ru-RU" sz="2000" dirty="0"/>
              <a:t>.</a:t>
            </a:r>
          </a:p>
          <a:p>
            <a:r>
              <a:rPr lang="ru-RU" sz="2000" dirty="0"/>
              <a:t>Водителям </a:t>
            </a:r>
            <a:r>
              <a:rPr lang="ru-RU" sz="2000" b="1" dirty="0"/>
              <a:t>следует соблюдать </a:t>
            </a:r>
            <a:r>
              <a:rPr lang="ru-RU" sz="2000" dirty="0"/>
              <a:t>правила дорожного движения.</a:t>
            </a:r>
          </a:p>
          <a:p>
            <a:endParaRPr lang="ru-RU" sz="2000" dirty="0"/>
          </a:p>
          <a:p>
            <a:r>
              <a:rPr lang="ru-RU" sz="2000" dirty="0"/>
              <a:t>Глаголы «приходиться, хотеться, оставаться, удаваться» стилистически нейтральны. Глагол «следовать» употребляется в официальном стиле.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90830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Упр.6. Стр.47.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Используйте безличные предложения вместо предложений с грамматическим субъектом.</a:t>
            </a:r>
          </a:p>
          <a:p>
            <a:pPr marL="457200" indent="-457200">
              <a:buAutoNum type="arabicParenR"/>
            </a:pPr>
            <a:r>
              <a:rPr lang="ru-RU" sz="2000" dirty="0"/>
              <a:t>Мне нужно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Им хочется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Друзьям хочется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Вам нужно … .</a:t>
            </a:r>
          </a:p>
          <a:p>
            <a:pPr marL="457200" indent="-457200">
              <a:buAutoNum type="arabicParenR"/>
            </a:pPr>
            <a:r>
              <a:rPr lang="ru-RU" sz="2000" dirty="0"/>
              <a:t>Спортсмену нужно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В субботу нам нужно … .</a:t>
            </a:r>
          </a:p>
          <a:p>
            <a:pPr marL="457200" indent="-457200">
              <a:buAutoNum type="arabicParenR"/>
            </a:pPr>
            <a:r>
              <a:rPr lang="ru-RU" sz="2000" dirty="0"/>
              <a:t>Студентам хочется … .</a:t>
            </a:r>
          </a:p>
          <a:p>
            <a:pPr marL="457200" indent="-457200">
              <a:buAutoNum type="arabicParenR"/>
            </a:pPr>
            <a:r>
              <a:rPr lang="ru-RU" sz="2000" dirty="0"/>
              <a:t>Школьникам нужно … .</a:t>
            </a:r>
          </a:p>
          <a:p>
            <a:pPr marL="457200" indent="-457200">
              <a:buAutoNum type="arabicParenR"/>
            </a:pPr>
            <a:r>
              <a:rPr lang="ru-RU" sz="2000" dirty="0"/>
              <a:t>Мне хочется … .</a:t>
            </a:r>
          </a:p>
          <a:p>
            <a:pPr marL="457200" indent="-457200">
              <a:buAutoNum type="arabicParenR"/>
            </a:pPr>
            <a:r>
              <a:rPr lang="ru-RU" sz="2000"/>
              <a:t>Вам нужно … 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2277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Выражение модальных значений в русском языке.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Значения возможности/ невозможности, запрещения, долженствования, желательности и др. могут выражаться с помощью конструкций, в которых есть грамматический субъект – существительное или личное местоимение в И.п.</a:t>
            </a:r>
          </a:p>
          <a:p>
            <a:r>
              <a:rPr lang="ru-RU" sz="2000" dirty="0"/>
              <a:t>Примеры: </a:t>
            </a:r>
            <a:r>
              <a:rPr lang="ru-RU" sz="2000" b="1" dirty="0"/>
              <a:t>Я</a:t>
            </a:r>
            <a:r>
              <a:rPr lang="ru-RU" sz="2000" dirty="0"/>
              <a:t> </a:t>
            </a:r>
            <a:r>
              <a:rPr lang="ru-RU" sz="2000" i="1" dirty="0"/>
              <a:t>должна</a:t>
            </a:r>
            <a:r>
              <a:rPr lang="ru-RU" sz="2000" dirty="0"/>
              <a:t> позвонить родителям.</a:t>
            </a:r>
          </a:p>
          <a:p>
            <a:r>
              <a:rPr lang="ru-RU" sz="2000" dirty="0"/>
              <a:t>			     </a:t>
            </a:r>
            <a:r>
              <a:rPr lang="ru-RU" sz="2000" b="1" dirty="0"/>
              <a:t>Мужчина</a:t>
            </a:r>
            <a:r>
              <a:rPr lang="ru-RU" sz="2000" dirty="0"/>
              <a:t> </a:t>
            </a:r>
            <a:r>
              <a:rPr lang="ru-RU" sz="2000" i="1" dirty="0"/>
              <a:t>обязан</a:t>
            </a:r>
            <a:r>
              <a:rPr lang="ru-RU" sz="2000" dirty="0"/>
              <a:t> служить в армии.</a:t>
            </a:r>
          </a:p>
          <a:p>
            <a:r>
              <a:rPr lang="ru-RU" sz="2000" dirty="0"/>
              <a:t>			     </a:t>
            </a:r>
            <a:r>
              <a:rPr lang="ru-RU" sz="2000" b="1" dirty="0"/>
              <a:t>Мы</a:t>
            </a:r>
            <a:r>
              <a:rPr lang="ru-RU" sz="2000" dirty="0"/>
              <a:t> </a:t>
            </a:r>
            <a:r>
              <a:rPr lang="ru-RU" sz="2000" i="1" dirty="0"/>
              <a:t>можем</a:t>
            </a:r>
            <a:r>
              <a:rPr lang="ru-RU" sz="2000" dirty="0"/>
              <a:t> помочь вам.</a:t>
            </a:r>
          </a:p>
          <a:p>
            <a:r>
              <a:rPr lang="ru-RU" sz="2000" dirty="0"/>
              <a:t>			     </a:t>
            </a:r>
            <a:r>
              <a:rPr lang="ru-RU" sz="2000" b="1" dirty="0"/>
              <a:t>Ребёнок</a:t>
            </a:r>
            <a:r>
              <a:rPr lang="ru-RU" sz="2000" dirty="0"/>
              <a:t> </a:t>
            </a:r>
            <a:r>
              <a:rPr lang="ru-RU" sz="2000" i="1" dirty="0"/>
              <a:t>хочет</a:t>
            </a:r>
            <a:r>
              <a:rPr lang="ru-RU" sz="2000" dirty="0"/>
              <a:t> спать.</a:t>
            </a:r>
          </a:p>
          <a:p>
            <a:r>
              <a:rPr lang="ru-RU" sz="2000" dirty="0"/>
              <a:t>Другой способ выражения таких значений – использование безличных предложений.</a:t>
            </a:r>
          </a:p>
          <a:p>
            <a:r>
              <a:rPr lang="ru-RU" sz="2000" dirty="0"/>
              <a:t>Безличные предложения – это предложения, в которых нет грамматического субъекта, но есть логический субъект в </a:t>
            </a:r>
            <a:r>
              <a:rPr lang="ru-RU" sz="2000" dirty="0" err="1"/>
              <a:t>Д.п</a:t>
            </a:r>
            <a:r>
              <a:rPr lang="ru-RU" sz="2000" dirty="0"/>
              <a:t>.</a:t>
            </a:r>
          </a:p>
          <a:p>
            <a:r>
              <a:rPr lang="ru-RU" sz="2000" dirty="0"/>
              <a:t>Рассмотрим две конструкции.</a:t>
            </a:r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Безличные конструкции.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Конструкция 1.</a:t>
            </a:r>
          </a:p>
          <a:p>
            <a:r>
              <a:rPr lang="ru-RU" b="1" dirty="0"/>
              <a:t>КОМУ (</a:t>
            </a:r>
            <a:r>
              <a:rPr lang="ru-RU" b="1" dirty="0" err="1"/>
              <a:t>Д.п</a:t>
            </a:r>
            <a:r>
              <a:rPr lang="ru-RU" b="1" dirty="0"/>
              <a:t>.) + нужно (надо, необходимо) + инфинитив</a:t>
            </a:r>
          </a:p>
          <a:p>
            <a:r>
              <a:rPr lang="ru-RU" b="1" dirty="0"/>
              <a:t>					можно</a:t>
            </a:r>
          </a:p>
          <a:p>
            <a:r>
              <a:rPr lang="ru-RU" b="1" dirty="0"/>
              <a:t>                          нельзя</a:t>
            </a:r>
          </a:p>
          <a:p>
            <a:r>
              <a:rPr lang="ru-RU" b="1" dirty="0"/>
              <a:t>                          стоит</a:t>
            </a:r>
          </a:p>
          <a:p>
            <a:r>
              <a:rPr lang="ru-RU" dirty="0"/>
              <a:t>Примеры: </a:t>
            </a:r>
          </a:p>
          <a:p>
            <a:pPr marL="457200" indent="-457200">
              <a:buAutoNum type="arabicParenR"/>
            </a:pPr>
            <a:r>
              <a:rPr lang="ru-RU" b="1" dirty="0"/>
              <a:t>Вам нужно закончить </a:t>
            </a:r>
            <a:r>
              <a:rPr lang="ru-RU" dirty="0"/>
              <a:t>эту работу сегодня.</a:t>
            </a:r>
          </a:p>
          <a:p>
            <a:pPr marL="457200" indent="-457200">
              <a:buAutoNum type="arabicParenR"/>
            </a:pPr>
            <a:r>
              <a:rPr lang="ru-RU" b="1" dirty="0"/>
              <a:t>Денису можно не волноваться</a:t>
            </a:r>
            <a:r>
              <a:rPr lang="ru-RU" dirty="0"/>
              <a:t>: он уже сдал экзамен.</a:t>
            </a:r>
          </a:p>
          <a:p>
            <a:pPr marL="457200" indent="-457200">
              <a:buAutoNum type="arabicParenR"/>
            </a:pPr>
            <a:r>
              <a:rPr lang="ru-RU" b="1" dirty="0"/>
              <a:t>Спортсменам нельзя курить</a:t>
            </a:r>
            <a:r>
              <a:rPr lang="ru-RU" dirty="0"/>
              <a:t>.</a:t>
            </a:r>
          </a:p>
          <a:p>
            <a:pPr marL="457200" indent="-457200">
              <a:buAutoNum type="arabicParenR"/>
            </a:pPr>
            <a:r>
              <a:rPr lang="ru-RU" b="1" dirty="0"/>
              <a:t>Тебе стоит посмотреть </a:t>
            </a:r>
            <a:r>
              <a:rPr lang="ru-RU" dirty="0"/>
              <a:t>этот фильм.</a:t>
            </a:r>
          </a:p>
          <a:p>
            <a:pPr marL="0" indent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9424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Безличные конструкции.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Конструкция 1а: без субъекта в </a:t>
            </a:r>
            <a:r>
              <a:rPr lang="ru-RU" sz="2000" b="1" dirty="0" err="1"/>
              <a:t>Д.п</a:t>
            </a:r>
            <a:r>
              <a:rPr lang="ru-RU" sz="2000" b="1" dirty="0"/>
              <a:t>.</a:t>
            </a:r>
          </a:p>
          <a:p>
            <a:r>
              <a:rPr lang="ru-RU" sz="2000" dirty="0"/>
              <a:t>Если субъект мыслится обобщённо (это касается всех), то он может не называться.</a:t>
            </a:r>
          </a:p>
          <a:p>
            <a:r>
              <a:rPr lang="ru-RU" sz="2000" b="1" dirty="0"/>
              <a:t>нужно (надо, необходимо) + инфинитив</a:t>
            </a:r>
          </a:p>
          <a:p>
            <a:r>
              <a:rPr lang="ru-RU" sz="2000" b="1" dirty="0"/>
              <a:t>можно</a:t>
            </a:r>
          </a:p>
          <a:p>
            <a:r>
              <a:rPr lang="ru-RU" sz="2000" b="1" dirty="0"/>
              <a:t>нельзя</a:t>
            </a:r>
          </a:p>
          <a:p>
            <a:r>
              <a:rPr lang="ru-RU" sz="2000" b="1" dirty="0"/>
              <a:t>стоит</a:t>
            </a:r>
          </a:p>
          <a:p>
            <a:r>
              <a:rPr lang="ru-RU" sz="2000" dirty="0"/>
              <a:t>Примеры:</a:t>
            </a:r>
          </a:p>
          <a:p>
            <a:pPr marL="457200" indent="-457200">
              <a:buAutoNum type="arabicParenR"/>
            </a:pPr>
            <a:r>
              <a:rPr lang="ru-RU" sz="2000" b="1" dirty="0"/>
              <a:t>Нужно быть </a:t>
            </a:r>
            <a:r>
              <a:rPr lang="ru-RU" sz="2000" dirty="0"/>
              <a:t>внимательным на улице.</a:t>
            </a:r>
          </a:p>
          <a:p>
            <a:pPr marL="457200" indent="-457200">
              <a:buAutoNum type="arabicParenR"/>
            </a:pPr>
            <a:r>
              <a:rPr lang="ru-RU" sz="2000" dirty="0"/>
              <a:t>В этом супермаркете </a:t>
            </a:r>
            <a:r>
              <a:rPr lang="ru-RU" sz="2000" b="1" dirty="0"/>
              <a:t>можно купить</a:t>
            </a:r>
            <a:r>
              <a:rPr lang="ru-RU" sz="2000" dirty="0"/>
              <a:t> всё.</a:t>
            </a:r>
          </a:p>
          <a:p>
            <a:pPr marL="457200" indent="-457200">
              <a:buAutoNum type="arabicParenR"/>
            </a:pPr>
            <a:r>
              <a:rPr lang="ru-RU" sz="2000" dirty="0"/>
              <a:t>Здесь </a:t>
            </a:r>
            <a:r>
              <a:rPr lang="ru-RU" sz="2000" b="1" dirty="0"/>
              <a:t>нельзя курить</a:t>
            </a:r>
            <a:r>
              <a:rPr lang="ru-RU" sz="2000" dirty="0"/>
              <a:t>.</a:t>
            </a:r>
          </a:p>
          <a:p>
            <a:pPr marL="457200" indent="-457200">
              <a:buAutoNum type="arabicParenR"/>
            </a:pPr>
            <a:r>
              <a:rPr lang="ru-RU" sz="2000" dirty="0"/>
              <a:t>В Петербурге </a:t>
            </a:r>
            <a:r>
              <a:rPr lang="ru-RU" sz="2000" b="1" dirty="0"/>
              <a:t>стоит побывать</a:t>
            </a:r>
            <a:r>
              <a:rPr lang="ru-RU" sz="2000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517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Безличные конструкции. Примечания.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ru-RU" sz="2000" dirty="0"/>
              <a:t>Слово «нужно» – стилистически нейтрально, слова «надо» и «стоит» характерны для разговорной речи, слово «необходимо» характерно для книжной речи (см. стр.41).</a:t>
            </a:r>
          </a:p>
          <a:p>
            <a:pPr marL="457200" indent="-457200">
              <a:buAutoNum type="arabicParenR"/>
            </a:pPr>
            <a:r>
              <a:rPr lang="ru-RU" sz="2000" dirty="0"/>
              <a:t>Нельзя смешивать конструкции (см. стр.43):</a:t>
            </a:r>
          </a:p>
          <a:p>
            <a:pPr marL="0" indent="0"/>
            <a:r>
              <a:rPr lang="ru-RU" sz="2000" b="1" dirty="0"/>
              <a:t>КОМУ + нужно, необходимо + инфинитив</a:t>
            </a:r>
          </a:p>
          <a:p>
            <a:pPr marL="0" indent="0"/>
            <a:r>
              <a:rPr lang="ru-RU" sz="2000" dirty="0"/>
              <a:t>и</a:t>
            </a:r>
          </a:p>
          <a:p>
            <a:pPr marL="0" indent="0"/>
            <a:r>
              <a:rPr lang="ru-RU" sz="2000" b="1" dirty="0"/>
              <a:t>КОМУ/ЧЕМУ + нужен/необходим (-а, -о, -ы) + существительное (кто, что)</a:t>
            </a:r>
          </a:p>
          <a:p>
            <a:pPr marL="0" indent="0"/>
            <a:r>
              <a:rPr lang="ru-RU" sz="2000" dirty="0"/>
              <a:t>Краткие прилагательные </a:t>
            </a:r>
            <a:r>
              <a:rPr lang="ru-RU" sz="2000" b="1" dirty="0"/>
              <a:t>нужен, необходим </a:t>
            </a:r>
            <a:r>
              <a:rPr lang="ru-RU" sz="2000" dirty="0"/>
              <a:t>согласуются с сущ. в роде и числе.</a:t>
            </a:r>
          </a:p>
          <a:p>
            <a:pPr marL="0" indent="0"/>
            <a:r>
              <a:rPr lang="ru-RU" sz="2000" dirty="0"/>
              <a:t>Примеры:</a:t>
            </a:r>
          </a:p>
          <a:p>
            <a:pPr marL="0" indent="0"/>
            <a:r>
              <a:rPr lang="ru-RU" sz="2000" dirty="0"/>
              <a:t>Ему </a:t>
            </a:r>
            <a:r>
              <a:rPr lang="ru-RU" sz="2000" b="1" dirty="0"/>
              <a:t>нужнО работать</a:t>
            </a:r>
            <a:r>
              <a:rPr lang="ru-RU" sz="2000" dirty="0"/>
              <a:t>.</a:t>
            </a:r>
          </a:p>
          <a:p>
            <a:pPr marL="0" indent="0"/>
            <a:r>
              <a:rPr lang="ru-RU" sz="2000" dirty="0"/>
              <a:t>Ему </a:t>
            </a:r>
            <a:r>
              <a:rPr lang="ru-RU" sz="2000" b="1" dirty="0"/>
              <a:t>нужнА работА</a:t>
            </a:r>
            <a:r>
              <a:rPr lang="ru-RU" sz="2000" dirty="0"/>
              <a:t>.</a:t>
            </a:r>
          </a:p>
          <a:p>
            <a:pPr marL="0" indent="0"/>
            <a:endParaRPr lang="ru-RU" sz="2000" dirty="0"/>
          </a:p>
          <a:p>
            <a:pPr marL="0" indent="0"/>
            <a:r>
              <a:rPr lang="ru-RU" sz="2000" dirty="0"/>
              <a:t>Упр.5 (стр.46-47).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580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Упр.5. Стр.46-47.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Употребите слова «нужен, -о, -а, -ы» и «необходим, -о, -а, -ы» в правильной форме.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необходимы новые технологии.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нужно хорошо сдать единый госэкзамен.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нужно/необходимо заниматься спортом.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нужно позвонить подруге.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нужна твоя помощь.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необходимо поддерживать … 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необходимо победить … 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необходимы иностранные инвестиции.</a:t>
            </a:r>
          </a:p>
          <a:p>
            <a:pPr marL="457200" indent="-457200">
              <a:buAutoNum type="arabicParenR"/>
            </a:pPr>
            <a:r>
              <a:rPr lang="ru-RU" sz="2000" dirty="0"/>
              <a:t>Нужно взять такси, … .</a:t>
            </a:r>
          </a:p>
          <a:p>
            <a:pPr marL="457200" indent="-457200">
              <a:buAutoNum type="arabicParenR"/>
            </a:pPr>
            <a:r>
              <a:rPr lang="ru-RU" sz="2000" dirty="0"/>
              <a:t>… необходимо соблюдать … 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2019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Безличные конструкции. Примечания.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3) В </a:t>
            </a:r>
            <a:r>
              <a:rPr lang="ru-RU" sz="2000" u="sng" dirty="0"/>
              <a:t>утвердительных</a:t>
            </a:r>
            <a:r>
              <a:rPr lang="ru-RU" sz="2000" dirty="0"/>
              <a:t> предложениях после модальных слов употребляется как инфинитив совершенного вида, так и инфинитив несовершенного вида. Выбор вида зависит от ситуации.</a:t>
            </a:r>
          </a:p>
          <a:p>
            <a:r>
              <a:rPr lang="ru-RU" sz="2000" dirty="0"/>
              <a:t>Примеры:</a:t>
            </a:r>
          </a:p>
          <a:p>
            <a:r>
              <a:rPr lang="ru-RU" sz="2000" b="1" dirty="0"/>
              <a:t>Нужно помочь </a:t>
            </a:r>
            <a:r>
              <a:rPr lang="ru-RU" sz="2000" dirty="0"/>
              <a:t>(СВ) другу: он </a:t>
            </a:r>
            <a:r>
              <a:rPr lang="ru-RU" sz="2000" i="1" dirty="0"/>
              <a:t>сейчас</a:t>
            </a:r>
            <a:r>
              <a:rPr lang="ru-RU" sz="2000" dirty="0"/>
              <a:t> в трудной ситуации.</a:t>
            </a:r>
          </a:p>
          <a:p>
            <a:r>
              <a:rPr lang="ru-RU" sz="2000" b="1" dirty="0"/>
              <a:t>Нужно</a:t>
            </a:r>
            <a:r>
              <a:rPr lang="ru-RU" sz="2000" dirty="0"/>
              <a:t> </a:t>
            </a:r>
            <a:r>
              <a:rPr lang="ru-RU" sz="2000" i="1" dirty="0"/>
              <a:t>всегда</a:t>
            </a:r>
            <a:r>
              <a:rPr lang="ru-RU" sz="2000" dirty="0"/>
              <a:t> </a:t>
            </a:r>
            <a:r>
              <a:rPr lang="ru-RU" sz="2000" b="1" dirty="0"/>
              <a:t>помогать </a:t>
            </a:r>
            <a:r>
              <a:rPr lang="ru-RU" sz="2000" dirty="0"/>
              <a:t>(НСВ) друзьям в трудной ситуации.</a:t>
            </a:r>
          </a:p>
          <a:p>
            <a:endParaRPr lang="ru-RU" sz="2000" dirty="0"/>
          </a:p>
          <a:p>
            <a:r>
              <a:rPr lang="ru-RU" sz="2000" dirty="0"/>
              <a:t>4) В</a:t>
            </a:r>
            <a:r>
              <a:rPr lang="ru-RU" sz="2000" u="sng" dirty="0"/>
              <a:t> отрицательных </a:t>
            </a:r>
            <a:r>
              <a:rPr lang="ru-RU" sz="2000" dirty="0"/>
              <a:t>предложениях после модальных слов употребляется только инфинитив несовершенного вида.</a:t>
            </a:r>
          </a:p>
          <a:p>
            <a:r>
              <a:rPr lang="ru-RU" sz="2000" dirty="0"/>
              <a:t>Пример: </a:t>
            </a:r>
            <a:r>
              <a:rPr lang="ru-RU" sz="2000" b="1" dirty="0"/>
              <a:t>Не нужно помогать </a:t>
            </a:r>
            <a:r>
              <a:rPr lang="ru-RU" sz="2000" dirty="0"/>
              <a:t>(НСВ) ему решать задачу, он сам решит её.</a:t>
            </a:r>
          </a:p>
          <a:p>
            <a:endParaRPr lang="ru-RU" sz="2000" dirty="0"/>
          </a:p>
          <a:p>
            <a:r>
              <a:rPr lang="ru-RU" sz="2000" dirty="0"/>
              <a:t>Упр.2 (стр.44-45).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449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Упр.2. Стр.44-45. 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ru-RU" sz="2000" dirty="0"/>
              <a:t>… не нужно делать … .</a:t>
            </a:r>
          </a:p>
          <a:p>
            <a:pPr marL="0" indent="0"/>
            <a:r>
              <a:rPr lang="ru-RU" sz="2000" dirty="0"/>
              <a:t>… нужно сделать … .</a:t>
            </a:r>
          </a:p>
          <a:p>
            <a:pPr marL="0" indent="0"/>
            <a:r>
              <a:rPr lang="ru-RU" sz="2000" dirty="0"/>
              <a:t>2) … надо взять … .</a:t>
            </a:r>
          </a:p>
          <a:p>
            <a:pPr marL="0" indent="0"/>
            <a:r>
              <a:rPr lang="ru-RU" sz="2000" dirty="0"/>
              <a:t>Не надо брать … .</a:t>
            </a:r>
          </a:p>
          <a:p>
            <a:pPr marL="0" indent="0"/>
            <a:r>
              <a:rPr lang="ru-RU" sz="2000" dirty="0"/>
              <a:t>3) … нужно позвонить … .</a:t>
            </a:r>
          </a:p>
          <a:p>
            <a:pPr marL="0" indent="0"/>
            <a:r>
              <a:rPr lang="ru-RU" sz="2000" dirty="0"/>
              <a:t>… не нужно им звонить … .</a:t>
            </a:r>
          </a:p>
          <a:p>
            <a:pPr marL="0" indent="0"/>
            <a:r>
              <a:rPr lang="ru-RU" sz="2000" dirty="0"/>
              <a:t>4) Надо открыть … .</a:t>
            </a:r>
          </a:p>
          <a:p>
            <a:pPr marL="0" indent="0"/>
            <a:r>
              <a:rPr lang="ru-RU" sz="2000" dirty="0"/>
              <a:t>Не надо открывать … .</a:t>
            </a:r>
          </a:p>
          <a:p>
            <a:pPr marL="0" indent="0"/>
            <a:r>
              <a:rPr lang="ru-RU" sz="2000" dirty="0"/>
              <a:t>5) Нужно подарить … .</a:t>
            </a:r>
          </a:p>
          <a:p>
            <a:pPr marL="0" indent="0"/>
            <a:r>
              <a:rPr lang="ru-RU" sz="2000" dirty="0"/>
              <a:t>… не нужно дарить … .</a:t>
            </a:r>
          </a:p>
          <a:p>
            <a:pPr marL="0" indent="0"/>
            <a:r>
              <a:rPr lang="ru-RU" sz="2000" dirty="0"/>
              <a:t>6) Не надо спорить … .</a:t>
            </a:r>
          </a:p>
          <a:p>
            <a:pPr marL="0" indent="0"/>
            <a:r>
              <a:rPr lang="ru-RU" sz="2000" dirty="0"/>
              <a:t>Хотелось бы поспорить … 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3381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Упр.2. Стр.44-45. Ключи (продолжение).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7) … не надо ждать … .</a:t>
            </a:r>
          </a:p>
          <a:p>
            <a:r>
              <a:rPr lang="ru-RU" sz="2000" dirty="0"/>
              <a:t>Надо подождать … .</a:t>
            </a:r>
          </a:p>
          <a:p>
            <a:r>
              <a:rPr lang="ru-RU" sz="2000" dirty="0"/>
              <a:t>8) Надо посоветовать … .</a:t>
            </a:r>
          </a:p>
          <a:p>
            <a:r>
              <a:rPr lang="ru-RU" sz="2000" dirty="0"/>
              <a:t>Не надо ему ничего советовать, … .</a:t>
            </a:r>
          </a:p>
          <a:p>
            <a:r>
              <a:rPr lang="ru-RU" sz="2000" dirty="0"/>
              <a:t>9) Мне так хотелось бы посмотреть … .</a:t>
            </a:r>
          </a:p>
          <a:p>
            <a:r>
              <a:rPr lang="ru-RU" sz="2000" dirty="0"/>
              <a:t>Не нужно смотреть … .</a:t>
            </a:r>
          </a:p>
          <a:p>
            <a:r>
              <a:rPr lang="ru-RU" sz="2000" dirty="0"/>
              <a:t>10) Нужно поддержать … .</a:t>
            </a:r>
          </a:p>
          <a:p>
            <a:r>
              <a:rPr lang="ru-RU" sz="2000" dirty="0"/>
              <a:t>Не стоит его поддерживать … 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9692165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360</TotalTime>
  <Words>1133</Words>
  <Application>Microsoft Office PowerPoint</Application>
  <PresentationFormat>Экран (4:3)</PresentationFormat>
  <Paragraphs>162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Raleway</vt:lpstr>
      <vt:lpstr>Times New Roman</vt:lpstr>
      <vt:lpstr>Master_FOR-FAM_FOR-COM</vt:lpstr>
      <vt:lpstr>Презентация PowerPoint</vt:lpstr>
      <vt:lpstr>Выражение модальных значений в русском языке.</vt:lpstr>
      <vt:lpstr>Безличные конструкции.</vt:lpstr>
      <vt:lpstr>Безличные конструкции.</vt:lpstr>
      <vt:lpstr>Безличные конструкции. Примечания.</vt:lpstr>
      <vt:lpstr>Упр.5. Стр.46-47. Ключи.</vt:lpstr>
      <vt:lpstr>Безличные конструкции. Примечания.</vt:lpstr>
      <vt:lpstr>Упр.2. Стр.44-45. Ключи.</vt:lpstr>
      <vt:lpstr>Упр.2. Стр.44-45. Ключи (продолжение).</vt:lpstr>
      <vt:lpstr>Безличные конструкции. Примечания.</vt:lpstr>
      <vt:lpstr>Упр.4. Стр.45-46. Ключи.</vt:lpstr>
      <vt:lpstr>Упр.4. Стр.45-46. Ключи (продолжение).</vt:lpstr>
      <vt:lpstr>Безличные конструкции.</vt:lpstr>
      <vt:lpstr>Упр.6. Стр.47. Ключи.</vt:lpstr>
    </vt:vector>
  </TitlesOfParts>
  <Company>Fondazione FORMIT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32</cp:revision>
  <dcterms:created xsi:type="dcterms:W3CDTF">2016-08-01T13:43:10Z</dcterms:created>
  <dcterms:modified xsi:type="dcterms:W3CDTF">2024-11-12T22:05:23Z</dcterms:modified>
</cp:coreProperties>
</file>