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4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7" r:id="rId11"/>
    <p:sldId id="265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5" autoAdjust="0"/>
  </p:normalViewPr>
  <p:slideViewPr>
    <p:cSldViewPr>
      <p:cViewPr varScale="1">
        <p:scale>
          <a:sx n="81" d="100"/>
          <a:sy n="81" d="100"/>
        </p:scale>
        <p:origin x="95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23/03/2025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 dirty="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zen.ru/video/watch/6705974060479e7c5173c41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/>
              <a:t>Lingua e linguistica russa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/>
              <a:t>Русский литературный язык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/>
              <a:t>Elena Nediakina</a:t>
            </a:r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2A9393-00FD-C22E-2588-ABE28357F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3C80E4-D3C4-CFEE-E519-53A164388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/>
              <a:t>Посмотрите видео и отметьте черты публицистического стиля:</a:t>
            </a:r>
          </a:p>
          <a:p>
            <a:r>
              <a:rPr lang="it-IT" sz="1800" dirty="0">
                <a:hlinkClick r:id="rId2"/>
              </a:rPr>
              <a:t>https://dzen.ru/video/watch/6705974060479e7c5173c410</a:t>
            </a:r>
            <a:endParaRPr lang="ru-RU" sz="1800" dirty="0"/>
          </a:p>
          <a:p>
            <a:r>
              <a:rPr lang="ru-RU" sz="1800" dirty="0"/>
              <a:t>Как принести пользу природе и не потратить ни рубля: спам-урны</a:t>
            </a:r>
          </a:p>
          <a:p>
            <a:r>
              <a:rPr lang="ru-RU" sz="1800" dirty="0"/>
              <a:t>Организаторы проекта «Эко-город» нашли простое решение для утилизации спам-рекламы. Это те самые ненужные бумажки, которые каждый из нас точно находил в почтовом ящике. Теперь их не надо нести домой, оставлять в подъезде или, еще хуже, просто бросать. От них можно избавиться, принеся пользу природе. Как - в репортаже.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9CA12D8-266B-3133-E18B-CB368BCE0FAC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199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1EF01F-B442-DAC7-F81C-E8ABC2995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вы должны знать и уметь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10EF0C-830F-C925-12FF-1958391EC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Что такое русский литературный язык (РЛЯ)? Чем отличается РЛЯ от других форм русского национального языка?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Что такое языковая норма? Что вы знаете о языковой норме (где изучается, почему является исторической категорией,  грубые нарушения нормы, варианты нормы)?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Назовите функционально-стилевые сферы использования РЛЯ. Чем отличается книжная речь от разговорной речи?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Назовите функциональные стили книжной речи.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ru-RU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Научный стиль (письменные и устные жанры, </a:t>
            </a:r>
            <a:r>
              <a:rPr lang="ru-RU" sz="180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подстили</a:t>
            </a:r>
            <a:r>
              <a:rPr lang="ru-RU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, признаки, грамматические и синтаксические особенности).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ru-RU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Официально-деловой стиль (жанры, признаки, лексико-грамматические особенности).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Публицистический стиль (жанр</a:t>
            </a:r>
            <a:r>
              <a:rPr lang="ru-RU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ы, функции, признаки).</a:t>
            </a:r>
          </a:p>
          <a:p>
            <a:pPr marL="0" marR="0" lvl="0" indent="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endParaRPr lang="ru-RU" sz="1800" dirty="0">
              <a:solidFill>
                <a:srgbClr val="000000">
                  <a:lumMod val="85000"/>
                  <a:lumOff val="15000"/>
                </a:srgbClr>
              </a:solidFill>
              <a:latin typeface="Calibri"/>
              <a:cs typeface="Arial Unicode MS"/>
            </a:endParaRPr>
          </a:p>
          <a:p>
            <a:pPr marL="0" marR="0" lvl="0" indent="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lang="ru-RU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Вы должны уметь находить признаки того или иного стиля в письменном и устном тексте (см. образец заявления слайд 7 и видео </a:t>
            </a:r>
            <a:r>
              <a:rPr lang="ru-RU" sz="180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слайд 10).</a:t>
            </a:r>
            <a:endParaRPr lang="ru-RU" sz="1800" dirty="0">
              <a:solidFill>
                <a:srgbClr val="000000">
                  <a:lumMod val="85000"/>
                  <a:lumOff val="15000"/>
                </a:srgbClr>
              </a:solidFill>
              <a:latin typeface="Calibri"/>
              <a:cs typeface="Arial Unicode M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D8357C4-6D29-CD1D-0C49-A9510B6365B0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164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B9DFB0-427B-32DE-5C77-C5BC38125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 лекции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FE134C-38AB-4FD6-E3F5-D647C5E89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ru-RU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Р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усский литературный язык (РЛЯ): основные характеристики. Языковая норма.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ru-RU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Ф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ункционально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-стилевые разновидности (стили) литературного языка.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На</a:t>
            </a:r>
            <a:r>
              <a:rPr lang="ru-RU" sz="180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учный</a:t>
            </a:r>
            <a:r>
              <a:rPr lang="ru-RU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 стиль.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ru-RU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Официально-деловой стиль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.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lang="ru-RU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Публицистический стиль.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Что вы должны знать и уметь.</a:t>
            </a: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eriod"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>
              <a:buAutoNum type="arabicPeriod"/>
            </a:pPr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269179E-9D7F-DD06-FF7D-85A3E32E960D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6976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Русский литературный язык (РЛЯ): основные характеристики.</a:t>
            </a:r>
            <a:br>
              <a:rPr lang="ru-RU" sz="2400" dirty="0"/>
            </a:br>
            <a:r>
              <a:rPr lang="ru-RU" sz="2400" dirty="0"/>
              <a:t>Языковая норма.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600" dirty="0"/>
              <a:t>РЛЯ</a:t>
            </a:r>
            <a:r>
              <a:rPr lang="en-US" sz="1600" dirty="0"/>
              <a:t> – </a:t>
            </a:r>
            <a:r>
              <a:rPr lang="ru-RU" sz="1600" dirty="0"/>
              <a:t>это высшая форма русского национального языка. РЛЯ противопоставлен другим разновидностям русского национального языка – диалектам, просторечию, жаргонам.</a:t>
            </a:r>
          </a:p>
          <a:p>
            <a:pPr algn="just"/>
            <a:r>
              <a:rPr lang="ru-RU" sz="1600" dirty="0"/>
              <a:t>В отличие от диалектов литературный язык не ограничен территориально.</a:t>
            </a:r>
          </a:p>
          <a:p>
            <a:pPr algn="just"/>
            <a:r>
              <a:rPr lang="ru-RU" sz="1600" dirty="0"/>
              <a:t>Литературный язык развивается, тогда как диалекты под влиянием лит. языка разрушаются.</a:t>
            </a:r>
          </a:p>
          <a:p>
            <a:pPr algn="just"/>
            <a:r>
              <a:rPr lang="ru-RU" sz="1600" dirty="0"/>
              <a:t>Литературный язык – это язык нормированный, в отличие от диалектов.</a:t>
            </a:r>
          </a:p>
          <a:p>
            <a:pPr algn="ctr"/>
            <a:r>
              <a:rPr lang="ru-RU" sz="1600" b="1" dirty="0"/>
              <a:t>Что такое языковая норма?</a:t>
            </a:r>
          </a:p>
          <a:p>
            <a:pPr algn="just"/>
            <a:r>
              <a:rPr lang="ru-RU" sz="1600" dirty="0"/>
              <a:t>Языковая норма – это правила употребления слов, грамматических форм, правила произношения и правописания, действующие в данный период развития языка. </a:t>
            </a:r>
          </a:p>
          <a:p>
            <a:pPr algn="just"/>
            <a:r>
              <a:rPr lang="ru-RU" sz="1600" dirty="0"/>
              <a:t>Норма вырабатывается языковой практикой культурных людей и закрепляется в словарях и грамматиках. Языковая норма изучается в курсах культуры речи.</a:t>
            </a:r>
          </a:p>
          <a:p>
            <a:pPr algn="just"/>
            <a:r>
              <a:rPr lang="ru-RU" sz="1600" dirty="0"/>
              <a:t>Языковая норма – категория историческая. Меняется общество – меняется язык – меняется норма. Наиболее изменчива лексическая норма, а наиболее устойчива грамматическая норма. Грубыми нарушениями нормы являются ошибки в склонении, спряжении, принадлежности к грамм. роду. </a:t>
            </a:r>
          </a:p>
          <a:p>
            <a:pPr algn="just"/>
            <a:r>
              <a:rPr lang="ru-RU" sz="1600" dirty="0"/>
              <a:t>Норма допускает наличие вариантов: </a:t>
            </a:r>
          </a:p>
          <a:p>
            <a:pPr algn="just"/>
            <a:r>
              <a:rPr lang="ru-RU" sz="1600" dirty="0"/>
              <a:t>а) в связи с изменчивостью: старая норма ещё не ушла, а новая не утвердилась:: тв</a:t>
            </a:r>
            <a:r>
              <a:rPr lang="it-IT" sz="1600" dirty="0"/>
              <a:t>ό</a:t>
            </a:r>
            <a:r>
              <a:rPr lang="ru-RU" sz="1600" dirty="0"/>
              <a:t>рог и твор</a:t>
            </a:r>
            <a:r>
              <a:rPr lang="el-GR" sz="1600" dirty="0"/>
              <a:t>ό</a:t>
            </a:r>
            <a:r>
              <a:rPr lang="ru-RU" sz="1600" dirty="0"/>
              <a:t>г;</a:t>
            </a:r>
          </a:p>
          <a:p>
            <a:pPr algn="just"/>
            <a:r>
              <a:rPr lang="ru-RU" sz="1600" dirty="0"/>
              <a:t>б) в связи с наличием функциональных стилей: идентичный (книжн.) – одинаковый (нейтр.)</a:t>
            </a:r>
          </a:p>
          <a:p>
            <a:pPr algn="just"/>
            <a:endParaRPr lang="ru-RU" sz="2000" dirty="0"/>
          </a:p>
          <a:p>
            <a:endParaRPr lang="it-IT" sz="20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D294E5-1158-63E2-8702-3438C7343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Функциональные разновидности (стили) литературного языка.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B9EB0F-EFDB-7486-54BA-2BD4D5142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ru-RU" sz="1600" dirty="0"/>
              <a:t>Русский литературный язык многофункционален: он используется в различных сферах деятельности человека (печать, телевидение, наука, образование, законодательство, делопроизводство, бытовое общение культурных людей).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 системе РЛЯ выделяются две функционально-стилевые сферы – </a:t>
            </a:r>
            <a:r>
              <a:rPr kumimoji="0" lang="ru-RU" sz="1600" b="0" i="0" u="sng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книжная речь и разговорная речь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. Оба типа речи имеют </a:t>
            </a:r>
            <a:r>
              <a:rPr kumimoji="0" lang="ru-RU" sz="1600" b="0" i="0" u="sng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письменную и устную формы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.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ru-RU" sz="1600" u="sng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Книжная речь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 характерна прежде всего для письменного изложения. Книжная речь является подготовленной и обычно монологической. Ей присущи логичность, точность, максимальное соблюдение языковых норм. Книжная речь в устной форме – это публичное выступление в массовой аудитории, касающееся общественно-политических, научных вопросов, а также разговор интеллектуального содержания, который проходит в официальной обстановке.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1600" b="0" i="0" u="sng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Разговорная речь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характерна для устного неформа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льного общения людей. Это речь неподготовленная, диалогическая, соответствующая нормам литературного языка.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pPr algn="just"/>
            <a:r>
              <a:rPr lang="ru-RU" sz="1600" dirty="0"/>
              <a:t>Книжная речь подразделяется на функциональные стили. </a:t>
            </a:r>
            <a:r>
              <a:rPr lang="ru-RU" sz="1600" u="sng" dirty="0"/>
              <a:t>Функциональные стили </a:t>
            </a:r>
            <a:r>
              <a:rPr lang="ru-RU" sz="1600" dirty="0"/>
              <a:t>– это разновидности книжного языка, которые свойственны различным сферам человеческой деятельности и обладают определёнными языковыми средствами.</a:t>
            </a:r>
          </a:p>
          <a:p>
            <a:pPr algn="just"/>
            <a:r>
              <a:rPr lang="ru-RU" sz="1600" dirty="0"/>
              <a:t>Средства литературного языка функционально разграничены: научный оборот неуместен в обиходной речи, разговорная конструкция недопустима в официальном письме и т.п.</a:t>
            </a:r>
          </a:p>
          <a:p>
            <a:pPr algn="just"/>
            <a:r>
              <a:rPr lang="ru-RU" sz="1600" dirty="0"/>
              <a:t>Выделяются следующие функциональные стили книжно-литературного языка: </a:t>
            </a:r>
            <a:r>
              <a:rPr lang="ru-RU" sz="1600" u="sng" dirty="0"/>
              <a:t>научный</a:t>
            </a:r>
            <a:r>
              <a:rPr lang="ru-RU" sz="1600" dirty="0"/>
              <a:t>, </a:t>
            </a:r>
            <a:r>
              <a:rPr lang="ru-RU" sz="1600" u="sng" dirty="0"/>
              <a:t>официально-деловой</a:t>
            </a:r>
            <a:r>
              <a:rPr lang="ru-RU" sz="1600" dirty="0"/>
              <a:t>, </a:t>
            </a:r>
            <a:r>
              <a:rPr lang="ru-RU" sz="1600" u="sng" dirty="0"/>
              <a:t>публицистический</a:t>
            </a:r>
            <a:r>
              <a:rPr lang="ru-RU" sz="1600" dirty="0"/>
              <a:t>, </a:t>
            </a:r>
            <a:r>
              <a:rPr lang="ru-RU" sz="1600" u="sng" dirty="0"/>
              <a:t>религиозный</a:t>
            </a:r>
            <a:r>
              <a:rPr lang="ru-RU" sz="1600" dirty="0"/>
              <a:t> (только у некоторых исследователей). Раньше к функциональным стилям относили также </a:t>
            </a:r>
            <a:r>
              <a:rPr lang="ru-RU" sz="1600" u="sng" dirty="0"/>
              <a:t>язык художественной литературы</a:t>
            </a:r>
            <a:r>
              <a:rPr lang="ru-RU" sz="1600" dirty="0"/>
              <a:t>, который сейчас изучается как язык произведений отдельных авторов (язык Пушкина, язык Чехова и т.д.).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3704F11-DC31-3088-B597-1CCE7A89A8D8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241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F6E20-7FDA-82F2-1CB0-BC2BE6950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Научный стиль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9A3FD7-1434-6E23-FF34-3A8A512AE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600" u="sng" dirty="0"/>
              <a:t>Письменные жанры</a:t>
            </a:r>
            <a:r>
              <a:rPr lang="ru-RU" sz="1600" dirty="0"/>
              <a:t> научного стиля – это статья, реферат, дипломная работа, диссертация, учебник, монография, рецензия, аннотация и т.д.</a:t>
            </a:r>
          </a:p>
          <a:p>
            <a:pPr algn="just"/>
            <a:r>
              <a:rPr lang="ru-RU" sz="1600" u="sng" dirty="0"/>
              <a:t>Устные жанры</a:t>
            </a:r>
            <a:r>
              <a:rPr lang="ru-RU" sz="1600" dirty="0"/>
              <a:t> – лекция, доклад, научная дискуссия.</a:t>
            </a:r>
          </a:p>
          <a:p>
            <a:pPr algn="just"/>
            <a:r>
              <a:rPr lang="ru-RU" sz="1600" dirty="0"/>
              <a:t>Научный стиль имеет несколько подстилей: </a:t>
            </a:r>
            <a:r>
              <a:rPr lang="ru-RU" sz="1600" u="sng" dirty="0"/>
              <a:t>собственно научный</a:t>
            </a:r>
            <a:r>
              <a:rPr lang="ru-RU" sz="1600" dirty="0"/>
              <a:t> (для общения специалистов), </a:t>
            </a:r>
            <a:r>
              <a:rPr lang="ru-RU" sz="1600" u="sng" dirty="0"/>
              <a:t>научно-учебный</a:t>
            </a:r>
            <a:r>
              <a:rPr lang="ru-RU" sz="1600" dirty="0"/>
              <a:t> (для общения будущих специалистов), </a:t>
            </a:r>
            <a:r>
              <a:rPr lang="ru-RU" sz="1600" u="sng" dirty="0"/>
              <a:t>научно-популярный</a:t>
            </a:r>
            <a:r>
              <a:rPr lang="ru-RU" sz="1600" dirty="0"/>
              <a:t> (для популяризации научных знаний среди неспециалистов).</a:t>
            </a:r>
          </a:p>
          <a:p>
            <a:pPr algn="just"/>
            <a:r>
              <a:rPr lang="ru-RU" sz="1600" u="sng" dirty="0"/>
              <a:t>Признаки научного стиля</a:t>
            </a:r>
            <a:r>
              <a:rPr lang="ru-RU" sz="1600" dirty="0"/>
              <a:t>: наличие специальных научных терминов, точность, краткость, логичность, использование клише (анализ данных показывает, на основании приведённых данных, из сказанного следует, рассмотреть проблему и т.п.).</a:t>
            </a:r>
          </a:p>
          <a:p>
            <a:pPr algn="just"/>
            <a:r>
              <a:rPr lang="ru-RU" sz="1600" u="sng" dirty="0"/>
              <a:t>Грамм. особенности научного стиля</a:t>
            </a:r>
            <a:r>
              <a:rPr lang="ru-RU" sz="1600" dirty="0"/>
              <a:t>:</a:t>
            </a:r>
          </a:p>
          <a:p>
            <a:pPr algn="just">
              <a:buAutoNum type="arabicParenR"/>
            </a:pPr>
            <a:r>
              <a:rPr lang="ru-RU" sz="1600" dirty="0"/>
              <a:t>употребление Р.п.: </a:t>
            </a:r>
            <a:r>
              <a:rPr lang="ru-RU" sz="1600" i="1" dirty="0"/>
              <a:t>таблица Менделеева, закон всемирного тяготения</a:t>
            </a:r>
            <a:r>
              <a:rPr lang="ru-RU" sz="1600" dirty="0"/>
              <a:t>;</a:t>
            </a:r>
          </a:p>
          <a:p>
            <a:pPr algn="just">
              <a:buAutoNum type="arabicParenR"/>
            </a:pPr>
            <a:r>
              <a:rPr lang="ru-RU" sz="1600" dirty="0"/>
              <a:t>причастные и дееприч. обороты: </a:t>
            </a:r>
            <a:r>
              <a:rPr lang="ru-RU" sz="1600" i="1" dirty="0"/>
              <a:t>Активные конструкции употребляются в тех случаях, когда говорящего интересует субъект, </a:t>
            </a:r>
            <a:r>
              <a:rPr lang="ru-RU" sz="1600" i="1" u="sng" dirty="0"/>
              <a:t>совершающий</a:t>
            </a:r>
            <a:r>
              <a:rPr lang="ru-RU" sz="1600" i="1" dirty="0"/>
              <a:t> действие, </a:t>
            </a:r>
            <a:r>
              <a:rPr lang="ru-RU" sz="1600" i="1" u="sng" dirty="0"/>
              <a:t>направленное</a:t>
            </a:r>
            <a:r>
              <a:rPr lang="ru-RU" sz="1600" i="1" dirty="0"/>
              <a:t> на прямой объект</a:t>
            </a:r>
            <a:r>
              <a:rPr lang="ru-RU" sz="1600" dirty="0"/>
              <a:t>.</a:t>
            </a:r>
          </a:p>
          <a:p>
            <a:pPr marL="0" indent="0" algn="just"/>
            <a:r>
              <a:rPr lang="ru-RU" sz="1600" u="sng" dirty="0"/>
              <a:t>Синтаксические особенности</a:t>
            </a:r>
            <a:r>
              <a:rPr lang="ru-RU" sz="1600" dirty="0"/>
              <a:t>:</a:t>
            </a:r>
          </a:p>
          <a:p>
            <a:pPr algn="just">
              <a:buAutoNum type="arabicParenR"/>
            </a:pPr>
            <a:r>
              <a:rPr lang="ru-RU" sz="1600" dirty="0"/>
              <a:t>использование пассивных конструкций: </a:t>
            </a:r>
            <a:r>
              <a:rPr lang="ru-RU" sz="1600" i="1" dirty="0"/>
              <a:t>Врачами </a:t>
            </a:r>
            <a:r>
              <a:rPr lang="ru-RU" sz="1600" i="1" u="sng" dirty="0"/>
              <a:t>регистрируется</a:t>
            </a:r>
            <a:r>
              <a:rPr lang="ru-RU" sz="1600" i="1" dirty="0"/>
              <a:t> распространение вируса. Распространение вируса </a:t>
            </a:r>
            <a:r>
              <a:rPr lang="ru-RU" sz="1600" i="1" u="sng" dirty="0"/>
              <a:t>обусловлено</a:t>
            </a:r>
            <a:r>
              <a:rPr lang="ru-RU" sz="1600" i="1" dirty="0"/>
              <a:t> несоблюдением гигиенических норм</a:t>
            </a:r>
            <a:r>
              <a:rPr lang="ru-RU" sz="1600" dirty="0"/>
              <a:t>.</a:t>
            </a:r>
          </a:p>
          <a:p>
            <a:pPr algn="just">
              <a:buAutoNum type="arabicParenR"/>
            </a:pPr>
            <a:r>
              <a:rPr lang="ru-RU" sz="1600" dirty="0"/>
              <a:t>наличие сложных предложений.</a:t>
            </a:r>
          </a:p>
          <a:p>
            <a:pPr algn="just">
              <a:buAutoNum type="arabicParenR"/>
            </a:pPr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B3FF689-9578-F5EF-2362-7E7407825A3E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1440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EBDE5B-688B-85EA-5BC6-958FF585E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Официально-деловой стиль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43FCD8-0988-CE81-86EA-B63572B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u="sng" dirty="0"/>
              <a:t>Письменные жанры</a:t>
            </a:r>
            <a:r>
              <a:rPr lang="ru-RU" sz="2000" dirty="0"/>
              <a:t> официального стиля – закон, договор, справка, доверенность, заявление, объявление, инструкция, протокол и т.п.</a:t>
            </a:r>
          </a:p>
          <a:p>
            <a:pPr algn="just"/>
            <a:r>
              <a:rPr lang="ru-RU" sz="2000" u="sng" dirty="0"/>
              <a:t>Устные жанры </a:t>
            </a:r>
            <a:r>
              <a:rPr lang="ru-RU" sz="2000" dirty="0"/>
              <a:t>– доклад, сообщение, судебная речь, переговоры и т.п.</a:t>
            </a:r>
          </a:p>
          <a:p>
            <a:pPr algn="just"/>
            <a:r>
              <a:rPr lang="ru-RU" sz="2000" u="sng" dirty="0"/>
              <a:t>Признаки официально-делового стиля</a:t>
            </a:r>
            <a:r>
              <a:rPr lang="ru-RU" sz="2000" dirty="0"/>
              <a:t>: точность формулировок, детальность изложения, формализованность (стандартность) структуры, отсутствие эмоциональности, наличие клише (</a:t>
            </a:r>
            <a:r>
              <a:rPr lang="ru-RU" sz="2000" i="1" dirty="0"/>
              <a:t>вменить в обязанность, ввиду отсутствия, принять меры, за неимением, по истечении срока </a:t>
            </a:r>
            <a:r>
              <a:rPr lang="ru-RU" sz="2000" dirty="0"/>
              <a:t>и т.п.).</a:t>
            </a:r>
          </a:p>
          <a:p>
            <a:pPr algn="just"/>
            <a:r>
              <a:rPr lang="ru-RU" sz="2000" u="sng" dirty="0"/>
              <a:t>Лексико-грамм. особенности</a:t>
            </a:r>
            <a:r>
              <a:rPr lang="ru-RU" sz="2000" dirty="0"/>
              <a:t>:</a:t>
            </a:r>
          </a:p>
          <a:p>
            <a:pPr algn="just">
              <a:buAutoNum type="arabicParenR"/>
            </a:pPr>
            <a:r>
              <a:rPr lang="ru-RU" sz="2000" dirty="0"/>
              <a:t>сопоставление антонимов: </a:t>
            </a:r>
            <a:r>
              <a:rPr lang="ru-RU" sz="2000" i="1" dirty="0"/>
              <a:t>права – обязанности, спрос – предложение</a:t>
            </a:r>
            <a:r>
              <a:rPr lang="ru-RU" sz="2000" dirty="0"/>
              <a:t>;</a:t>
            </a:r>
          </a:p>
          <a:p>
            <a:pPr algn="just">
              <a:buAutoNum type="arabicParenR"/>
            </a:pPr>
            <a:r>
              <a:rPr lang="ru-RU" sz="2000" dirty="0"/>
              <a:t>использование отглагольных существительных: </a:t>
            </a:r>
            <a:r>
              <a:rPr lang="ru-RU" sz="2000" i="1" dirty="0"/>
              <a:t>установление контроля, устранение недостатков, осуществление программы, проверка исполнения</a:t>
            </a:r>
            <a:r>
              <a:rPr lang="ru-RU" sz="2000" dirty="0"/>
              <a:t>;</a:t>
            </a:r>
          </a:p>
          <a:p>
            <a:pPr algn="just">
              <a:buAutoNum type="arabicParenR"/>
            </a:pPr>
            <a:r>
              <a:rPr lang="ru-RU" sz="2000" dirty="0"/>
              <a:t>употребления сложных предлогов: </a:t>
            </a:r>
            <a:r>
              <a:rPr lang="ru-RU" sz="2000" i="1" dirty="0"/>
              <a:t>в целях, в силу, в связи с, вследствие</a:t>
            </a:r>
            <a:r>
              <a:rPr lang="ru-RU" sz="2000" dirty="0"/>
              <a:t>;</a:t>
            </a:r>
          </a:p>
          <a:p>
            <a:pPr algn="just">
              <a:buAutoNum type="arabicParenR"/>
            </a:pPr>
            <a:r>
              <a:rPr lang="ru-RU" sz="2000" dirty="0"/>
              <a:t>употребление сложных предложений.</a:t>
            </a:r>
          </a:p>
          <a:p>
            <a:pPr algn="just"/>
            <a:endParaRPr lang="ru-RU" sz="1800" dirty="0"/>
          </a:p>
          <a:p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FA40456-E32E-4DB9-03F0-8CBA170246AF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0388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D2E3A0-4F8A-80EF-87D8-304E54CD3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Образец официально-делового стиля. Заявление.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97B66E-18EE-33F3-90B2-8A7171FA2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										Декану филологического факультета СПбГУ</a:t>
            </a:r>
          </a:p>
          <a:p>
            <a:r>
              <a:rPr lang="ru-RU" sz="2000" dirty="0"/>
              <a:t>										проф., д.ф.н. Богданову С.И.</a:t>
            </a:r>
          </a:p>
          <a:p>
            <a:r>
              <a:rPr lang="ru-RU" sz="2000" dirty="0"/>
              <a:t>										от аспиранта второго курса обучения</a:t>
            </a:r>
          </a:p>
          <a:p>
            <a:r>
              <a:rPr lang="ru-RU" sz="2000" dirty="0"/>
              <a:t>										Иванова О.Л.</a:t>
            </a:r>
          </a:p>
          <a:p>
            <a:endParaRPr lang="ru-RU" sz="2000" dirty="0"/>
          </a:p>
          <a:p>
            <a:pPr algn="ctr"/>
            <a:r>
              <a:rPr lang="ru-RU" sz="2000" dirty="0"/>
              <a:t>Заявление</a:t>
            </a:r>
          </a:p>
          <a:p>
            <a:pPr algn="ctr"/>
            <a:endParaRPr lang="ru-RU" sz="2000" dirty="0"/>
          </a:p>
          <a:p>
            <a:pPr algn="just"/>
            <a:r>
              <a:rPr lang="ru-RU" sz="2000" dirty="0"/>
              <a:t>Прошу разрешить мне командировку в Москву сроком на две недели (с 05 по 20</a:t>
            </a:r>
          </a:p>
          <a:p>
            <a:pPr algn="just"/>
            <a:r>
              <a:rPr lang="ru-RU" sz="2000" dirty="0"/>
              <a:t>сентября 2024 года) для работы в центральных архивах с целью ознакомления с</a:t>
            </a:r>
          </a:p>
          <a:p>
            <a:pPr algn="just"/>
            <a:r>
              <a:rPr lang="ru-RU" sz="2000" dirty="0"/>
              <a:t>имеющимися там материалами по теме моей диссертации.</a:t>
            </a:r>
          </a:p>
          <a:p>
            <a:endParaRPr lang="ru-RU" sz="2000" dirty="0"/>
          </a:p>
          <a:p>
            <a:r>
              <a:rPr lang="ru-RU" sz="2000" dirty="0"/>
              <a:t>01.09.2024														   О.Л. Иванов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873644B-09C3-C77B-5FAE-98D874DFCAA8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5961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0A8860-2686-0B7C-EF30-B04271F08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Признаки официально-делового стиля в заявлении (слайд 7)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6FD076-E075-14B9-2D25-CB65749B0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it-IT" sz="1800" b="1" dirty="0"/>
              <a:t>I. </a:t>
            </a:r>
            <a:r>
              <a:rPr lang="ru-RU" sz="1800" b="1" dirty="0"/>
              <a:t>Соответствие стандарту:</a:t>
            </a:r>
          </a:p>
          <a:p>
            <a:pPr marL="0" indent="0"/>
            <a:r>
              <a:rPr lang="it-IT" sz="1800" dirty="0"/>
              <a:t>1</a:t>
            </a:r>
            <a:r>
              <a:rPr lang="ru-RU" sz="1800" dirty="0"/>
              <a:t>) наименование адресата указывается в правом верхнем углу в форме дательного падежа: сначала указывается должность (Декану …), потом указываются ученая степень (проф. – профессору), ученое звание (к.ф.н. – кандидату филологических наук), фамилия и инициалы имени и отчества (Богданову С.И.),</a:t>
            </a:r>
          </a:p>
          <a:p>
            <a:pPr marL="0" indent="0"/>
            <a:r>
              <a:rPr lang="it-IT" sz="1800" dirty="0"/>
              <a:t>2</a:t>
            </a:r>
            <a:r>
              <a:rPr lang="ru-RU" sz="1800" dirty="0"/>
              <a:t>) наименование адресанта (заявителя) пишется под наименованием адресата после предлога «от» в родительном падеже: сначала указывается социальный (от аспиранта) или профессиональный (от преподавателя) статус, потом фамилия и инициалы имени и отчества (Иванова О.Л.),</a:t>
            </a:r>
          </a:p>
          <a:p>
            <a:pPr marL="0" indent="0"/>
            <a:r>
              <a:rPr lang="ru-RU" sz="1800" dirty="0"/>
              <a:t>3) наименование документа пишется с прописной буквы посредине строки (Заявление), точка не ставится,</a:t>
            </a:r>
          </a:p>
          <a:p>
            <a:pPr marL="0" indent="0"/>
            <a:r>
              <a:rPr lang="ru-RU" sz="1800" dirty="0"/>
              <a:t>4) формулировка просьбы оформляется с красной строки с помощью глагола в первом лице без использования личного местоимения (Прошу …),</a:t>
            </a:r>
          </a:p>
          <a:p>
            <a:pPr marL="0" indent="0"/>
            <a:r>
              <a:rPr lang="ru-RU" sz="1800" dirty="0"/>
              <a:t>5) Дата указывается после текста заявления слева, а подпись справа (сначала инициалы, а потом фамилия.</a:t>
            </a:r>
          </a:p>
          <a:p>
            <a:pPr marL="0" indent="0"/>
            <a:r>
              <a:rPr lang="it-IT" sz="1800" b="1" dirty="0"/>
              <a:t>II. </a:t>
            </a:r>
            <a:r>
              <a:rPr lang="ru-RU" sz="1800" b="1" dirty="0"/>
              <a:t>Детальность изложения </a:t>
            </a:r>
            <a:r>
              <a:rPr lang="ru-RU" sz="1800" dirty="0"/>
              <a:t>(сроком на …, для работы …, с целью …).</a:t>
            </a:r>
          </a:p>
          <a:p>
            <a:pPr marL="0" indent="0"/>
            <a:r>
              <a:rPr lang="ru-RU" sz="1800" dirty="0"/>
              <a:t> </a:t>
            </a:r>
            <a:r>
              <a:rPr lang="it-IT" sz="1800" b="1" dirty="0"/>
              <a:t>III. </a:t>
            </a:r>
            <a:r>
              <a:rPr lang="ru-RU" sz="1800" b="1" dirty="0"/>
              <a:t>Использование отглагольных существительных </a:t>
            </a:r>
            <a:r>
              <a:rPr lang="ru-RU" sz="1800" dirty="0"/>
              <a:t>(ознакомление).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2FE411-7AB9-36E5-CCB5-800F2F8E06A5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3775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F01424-5C0B-9EF6-EDBE-E98905E30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/>
              <a:t>Публицистический стиль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AF189F-7E6B-202D-0586-C2AE87BE5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600" u="sng" dirty="0"/>
              <a:t>Письменные жанры </a:t>
            </a:r>
            <a:r>
              <a:rPr lang="ru-RU" sz="1600" dirty="0"/>
              <a:t>– газетные статьи, очерки, эссе, репортаж, корреспонденция.</a:t>
            </a:r>
          </a:p>
          <a:p>
            <a:pPr algn="just"/>
            <a:r>
              <a:rPr lang="ru-RU" sz="1600" u="sng" dirty="0"/>
              <a:t>Устные жанры</a:t>
            </a:r>
            <a:r>
              <a:rPr lang="ru-RU" sz="1600" dirty="0"/>
              <a:t> – информация о последних новостях, доклады на политические и экономические темы, интервью, спортивный комментарий, выступление на митинге.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В отличие от научного и официально-делового стилей в публицистическом стиле сочетаются две функции языка – информационная и агитационная.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Основным признаком публицистического стиля является сочетание стандартных и экспрессивных речевых средств.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Информационная функция воплощается в след. чертах: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arenR"/>
              <a:tabLst/>
              <a:defRPr/>
            </a:pP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д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окументальная точность;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arenR"/>
              <a:tabLst/>
              <a:defRPr/>
            </a:pP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официальность (употребление научной, официально-деловой и общественно-политической терминологии);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buAutoNum type="arabicParenR"/>
              <a:tabLst/>
              <a:defRPr/>
            </a:pP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ш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ирокое использование аббревиатур (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ОО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Н, НИИ, СМИ, ТВ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).</a:t>
            </a:r>
          </a:p>
          <a:p>
            <a:pPr marL="0" marR="0" lvl="0" indent="0" algn="just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Агитационная направленность выражается в использовании экспрессивно-оценочной 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лексики и фразеологии (</a:t>
            </a:r>
            <a:r>
              <a:rPr lang="ru-RU" sz="1600" i="1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труженик, вояж, работать с огоньком</a:t>
            </a:r>
            <a:r>
              <a:rPr lang="ru-RU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Calibri"/>
                <a:cs typeface="Arial Unicode MS"/>
              </a:rPr>
              <a:t>), неологизмов, метафор, в простоте и доступности синтаксиса. 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"/>
              <a:ea typeface="+mn-ea"/>
              <a:cs typeface="Arial Unicode MS"/>
            </a:endParaRPr>
          </a:p>
          <a:p>
            <a:endParaRPr lang="ru-RU" sz="1600" dirty="0"/>
          </a:p>
          <a:p>
            <a:endParaRPr lang="ru-RU" sz="18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DADABD6-E5B0-B42B-DC94-518F92C1305B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623291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1033</TotalTime>
  <Words>1505</Words>
  <Application>Microsoft Office PowerPoint</Application>
  <PresentationFormat>Экран (4:3)</PresentationFormat>
  <Paragraphs>110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Raleway</vt:lpstr>
      <vt:lpstr>Times New Roman</vt:lpstr>
      <vt:lpstr>Master_FOR-FAM_FOR-COM</vt:lpstr>
      <vt:lpstr>Презентация PowerPoint</vt:lpstr>
      <vt:lpstr>Содержание лекции</vt:lpstr>
      <vt:lpstr>Русский литературный язык (РЛЯ): основные характеристики. Языковая норма.</vt:lpstr>
      <vt:lpstr>Функциональные разновидности (стили) литературного языка.</vt:lpstr>
      <vt:lpstr>Научный стиль </vt:lpstr>
      <vt:lpstr>Официально-деловой стиль</vt:lpstr>
      <vt:lpstr>Образец официально-делового стиля. Заявление.</vt:lpstr>
      <vt:lpstr>Признаки официально-делового стиля в заявлении (слайд 7)</vt:lpstr>
      <vt:lpstr>Публицистический стиль</vt:lpstr>
      <vt:lpstr>Презентация PowerPoint</vt:lpstr>
      <vt:lpstr>Что вы должны знать и уметь</vt:lpstr>
    </vt:vector>
  </TitlesOfParts>
  <Company>Fondazione FORMIT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38</cp:revision>
  <dcterms:created xsi:type="dcterms:W3CDTF">2016-08-01T13:43:10Z</dcterms:created>
  <dcterms:modified xsi:type="dcterms:W3CDTF">2025-03-23T23:01:45Z</dcterms:modified>
</cp:coreProperties>
</file>