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25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30/10/2024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/>
              <a:t>Лексика </a:t>
            </a:r>
            <a:r>
              <a:rPr lang="ru-RU" dirty="0"/>
              <a:t>русского языка с точки зрения её происхождения.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373E-EAE2-7C02-B2B3-7E61CDE4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иноязычных слов.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4009F-A383-CA4F-ABB2-8F4E1E90D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Фонетические признаки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заимствованных слов: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слова, которые начинаются на «а»: 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анкета, аббат, абажур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;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лова, которые начинаются на «э»: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эпоха, эра, этика, экзамен, этаж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слова с буквой «ф»: 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форум, факт, софа, афоризм, профиль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;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лова с сочетанием двух гласных в корне: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поэт, театр, пунктуация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;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Двойные согласные в корне слова: 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ко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лл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ега, то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нн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ель, су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мм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а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;</a:t>
            </a:r>
          </a:p>
          <a:p>
            <a:pPr marR="0" lvl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Сочетания «нг» и «дж» в корне слова: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ринг, шланг / джаз, пиджак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Морфологическим признаком 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заимствованных слов является неизменяемость по падежам и числам: 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такси, кофе, беж, мини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.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Словообразовательным признаком 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заимствований являются иноязычные приставки и суффиксы: 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анти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под, 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ре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гресс, 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де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формация / пролетари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ат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попул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изм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специал</a:t>
            </a:r>
            <a:r>
              <a:rPr lang="ru-RU" sz="2000" b="1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ист</a:t>
            </a:r>
            <a:r>
              <a:rPr lang="ru-RU" sz="20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. </a:t>
            </a:r>
          </a:p>
          <a:p>
            <a:pPr marL="0" marR="0" lvl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043C10-1989-F7CE-0CA5-84783557638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2695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8B753-B6AB-77C9-357E-33B619C59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Калькирование.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E3BE12-FD6B-F178-E6D3-605A98653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Калькирование – один из способов заимствования.</a:t>
            </a:r>
          </a:p>
          <a:p>
            <a:pPr algn="just"/>
            <a:r>
              <a:rPr lang="ru-RU" sz="1800" i="1" dirty="0"/>
              <a:t>Лексические</a:t>
            </a:r>
            <a:r>
              <a:rPr lang="ru-RU" sz="1800" dirty="0"/>
              <a:t> </a:t>
            </a:r>
            <a:r>
              <a:rPr lang="ru-RU" sz="1800" i="1" dirty="0"/>
              <a:t>(= словообразовательные) кальки</a:t>
            </a:r>
            <a:r>
              <a:rPr lang="ru-RU" sz="1800" dirty="0"/>
              <a:t> возникают в результате буквального перевода на русский язык иностранного слова по частям:</a:t>
            </a:r>
            <a:endParaRPr lang="it-IT" sz="1800" dirty="0"/>
          </a:p>
          <a:p>
            <a:pPr algn="just"/>
            <a:r>
              <a:rPr lang="ru-RU" sz="1800" b="1" dirty="0"/>
              <a:t>насекомое</a:t>
            </a:r>
            <a:r>
              <a:rPr lang="ru-RU" sz="1800" dirty="0"/>
              <a:t> (от лат. </a:t>
            </a:r>
            <a:r>
              <a:rPr lang="it-IT" sz="1800" b="1" dirty="0"/>
              <a:t>insectum</a:t>
            </a:r>
            <a:r>
              <a:rPr lang="ru-RU" sz="1800" dirty="0"/>
              <a:t>: части </a:t>
            </a:r>
            <a:r>
              <a:rPr lang="it-IT" sz="1800" b="1" dirty="0"/>
              <a:t>in-</a:t>
            </a:r>
            <a:r>
              <a:rPr lang="it-IT" sz="1800" dirty="0"/>
              <a:t> </a:t>
            </a:r>
            <a:r>
              <a:rPr lang="ru-RU" sz="1800" dirty="0"/>
              <a:t>соответствует приставка </a:t>
            </a:r>
            <a:r>
              <a:rPr lang="ru-RU" sz="1800" b="1" dirty="0"/>
              <a:t>на-</a:t>
            </a:r>
            <a:r>
              <a:rPr lang="ru-RU" sz="1800" dirty="0"/>
              <a:t>,корню </a:t>
            </a:r>
            <a:r>
              <a:rPr lang="it-IT" sz="1800" b="1" dirty="0"/>
              <a:t>–sect</a:t>
            </a:r>
            <a:r>
              <a:rPr lang="ru-RU" sz="1800" b="1" dirty="0"/>
              <a:t>- </a:t>
            </a:r>
            <a:r>
              <a:rPr lang="ru-RU" sz="1800" dirty="0"/>
              <a:t>-</a:t>
            </a:r>
            <a:r>
              <a:rPr lang="it-IT" sz="1800" dirty="0"/>
              <a:t> </a:t>
            </a:r>
            <a:r>
              <a:rPr lang="ru-RU" sz="1800" dirty="0"/>
              <a:t>корень </a:t>
            </a:r>
            <a:r>
              <a:rPr lang="ru-RU" sz="1800" b="1" dirty="0"/>
              <a:t>–секом-</a:t>
            </a:r>
            <a:r>
              <a:rPr lang="ru-RU" sz="1800" dirty="0"/>
              <a:t>, окончанию </a:t>
            </a:r>
            <a:r>
              <a:rPr lang="it-IT" sz="1800" b="1" dirty="0"/>
              <a:t>-um </a:t>
            </a:r>
            <a:r>
              <a:rPr lang="ru-RU" sz="1800" dirty="0"/>
              <a:t>- окончание </a:t>
            </a:r>
            <a:r>
              <a:rPr lang="ru-RU" sz="1800" b="1" dirty="0"/>
              <a:t>–ое</a:t>
            </a:r>
            <a:r>
              <a:rPr lang="ru-RU" sz="1800" dirty="0"/>
              <a:t>)</a:t>
            </a:r>
          </a:p>
          <a:p>
            <a:pPr algn="just"/>
            <a:r>
              <a:rPr lang="ru-RU" sz="1800" b="1" dirty="0"/>
              <a:t>небоскрёб</a:t>
            </a:r>
            <a:r>
              <a:rPr lang="ru-RU" sz="1800" dirty="0"/>
              <a:t> (от англ. </a:t>
            </a:r>
            <a:r>
              <a:rPr lang="it-IT" sz="1800" b="1" dirty="0"/>
              <a:t>sky</a:t>
            </a:r>
            <a:r>
              <a:rPr lang="ru-RU" sz="1800" b="1" dirty="0"/>
              <a:t>-</a:t>
            </a:r>
            <a:r>
              <a:rPr lang="it-IT" sz="1800" b="1" dirty="0"/>
              <a:t>scraper</a:t>
            </a:r>
            <a:r>
              <a:rPr lang="ru-RU" sz="1800" dirty="0"/>
              <a:t>);</a:t>
            </a:r>
          </a:p>
          <a:p>
            <a:pPr algn="just"/>
            <a:r>
              <a:rPr lang="ru-RU" sz="1800" b="1" dirty="0"/>
              <a:t>громкоговоритель</a:t>
            </a:r>
            <a:r>
              <a:rPr lang="ru-RU" sz="1800" dirty="0"/>
              <a:t> (от нем. </a:t>
            </a:r>
            <a:r>
              <a:rPr lang="it-IT" sz="1800" b="1" dirty="0"/>
              <a:t>Laut-sprech-er</a:t>
            </a:r>
            <a:r>
              <a:rPr lang="it-IT" sz="1800" dirty="0"/>
              <a:t>)</a:t>
            </a:r>
            <a:r>
              <a:rPr lang="ru-RU" sz="1800" dirty="0"/>
              <a:t>.</a:t>
            </a:r>
          </a:p>
          <a:p>
            <a:pPr algn="just"/>
            <a:r>
              <a:rPr lang="ru-RU" sz="1800" i="1" dirty="0"/>
              <a:t>Семантические кальки </a:t>
            </a:r>
            <a:r>
              <a:rPr lang="ru-RU" sz="1800" dirty="0"/>
              <a:t>– это исконные слова, которые получают новые значения под влиянием другого языка.</a:t>
            </a:r>
          </a:p>
          <a:p>
            <a:pPr algn="just"/>
            <a:r>
              <a:rPr lang="ru-RU" sz="1800" b="1" dirty="0"/>
              <a:t>Картина</a:t>
            </a:r>
            <a:r>
              <a:rPr lang="ru-RU" sz="1800" dirty="0"/>
              <a:t> – 1) произведение живописи, 2) </a:t>
            </a:r>
            <a:r>
              <a:rPr lang="ru-RU" sz="1800" b="1" dirty="0"/>
              <a:t>кинофильм</a:t>
            </a:r>
            <a:r>
              <a:rPr lang="ru-RU" sz="1800" dirty="0"/>
              <a:t> (от англ. </a:t>
            </a:r>
            <a:r>
              <a:rPr lang="it-IT" sz="1800" b="1" dirty="0"/>
              <a:t>picture</a:t>
            </a:r>
            <a:r>
              <a:rPr lang="it-IT" sz="1800" dirty="0"/>
              <a:t>)</a:t>
            </a:r>
            <a:endParaRPr lang="ru-RU" sz="1800" dirty="0"/>
          </a:p>
          <a:p>
            <a:pPr algn="just"/>
            <a:r>
              <a:rPr lang="ru-RU" sz="1800" b="1" dirty="0"/>
              <a:t>Утка</a:t>
            </a:r>
            <a:r>
              <a:rPr lang="ru-RU" sz="1800" dirty="0"/>
              <a:t> – 1) вид птицы, 2) </a:t>
            </a:r>
            <a:r>
              <a:rPr lang="ru-RU" sz="1800" i="1" dirty="0"/>
              <a:t>переносное</a:t>
            </a:r>
            <a:r>
              <a:rPr lang="ru-RU" sz="1800" dirty="0"/>
              <a:t> </a:t>
            </a:r>
            <a:r>
              <a:rPr lang="ru-RU" sz="1800" b="1" dirty="0"/>
              <a:t>«ложный слух» </a:t>
            </a:r>
            <a:r>
              <a:rPr lang="ru-RU" sz="1800" dirty="0"/>
              <a:t>от франц. </a:t>
            </a:r>
            <a:r>
              <a:rPr lang="it-IT" sz="1800" b="1" dirty="0"/>
              <a:t>canard</a:t>
            </a:r>
            <a:r>
              <a:rPr lang="it-IT" sz="1800" dirty="0"/>
              <a:t>). </a:t>
            </a:r>
            <a:r>
              <a:rPr lang="ru-RU" sz="1800" dirty="0"/>
              <a:t>В наст.время в этом значении чаще используется англ.слово «фейк».</a:t>
            </a:r>
          </a:p>
          <a:p>
            <a:pPr algn="just"/>
            <a:r>
              <a:rPr lang="ru-RU" sz="1800" i="1" dirty="0"/>
              <a:t>Полукальки</a:t>
            </a:r>
            <a:r>
              <a:rPr lang="ru-RU" sz="1800" dirty="0"/>
              <a:t> - это слова, частично переведённые на русский язык:</a:t>
            </a:r>
          </a:p>
          <a:p>
            <a:pPr algn="just"/>
            <a:r>
              <a:rPr lang="ru-RU" sz="1800" b="1" dirty="0"/>
              <a:t>Телевидение</a:t>
            </a:r>
            <a:r>
              <a:rPr lang="ru-RU" sz="1800" dirty="0"/>
              <a:t> (от англ. </a:t>
            </a:r>
            <a:r>
              <a:rPr lang="en-US" sz="1800" b="1" dirty="0"/>
              <a:t>television</a:t>
            </a:r>
            <a:r>
              <a:rPr lang="ru-RU" sz="1800" dirty="0"/>
              <a:t>) – переведена только вторая часть</a:t>
            </a:r>
            <a:r>
              <a:rPr lang="en-US" sz="1800" dirty="0"/>
              <a:t> </a:t>
            </a:r>
            <a:r>
              <a:rPr lang="en-US" sz="1800" b="1" dirty="0"/>
              <a:t>-vision</a:t>
            </a:r>
            <a:r>
              <a:rPr lang="ru-RU" sz="1800" dirty="0"/>
              <a:t>, тогда как первая часть </a:t>
            </a:r>
            <a:r>
              <a:rPr lang="en-US" sz="1800" b="1" dirty="0"/>
              <a:t>tele-</a:t>
            </a:r>
            <a:r>
              <a:rPr lang="en-US" sz="1800" dirty="0"/>
              <a:t> </a:t>
            </a:r>
            <a:r>
              <a:rPr lang="ru-RU" sz="1800" dirty="0"/>
              <a:t>является интернациональным элементом.</a:t>
            </a:r>
          </a:p>
          <a:p>
            <a:pPr algn="just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3D0908-5429-BD53-F529-25299BBD1B0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395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CDF47-FD09-1192-EA6D-200A70AE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A7F03-D559-EE50-DA94-E8E517BAE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В отношении к заимствованным словам сталкиваются две крайности: с одной стороны, перенасыщение речи иностранными словами, с другой – отрицание их, стремление употреблять только исконные слова.</a:t>
            </a:r>
          </a:p>
          <a:p>
            <a:pPr algn="just"/>
            <a:r>
              <a:rPr lang="ru-RU" sz="1800" dirty="0"/>
              <a:t>В разные периоды развития русского литературного языка оценка заимствований была неоднозначной. Кроме того, с активизацией процесса заимствований обычно усиливается и противодействие ему. Так, Пётр Первый требовал от современников</a:t>
            </a:r>
            <a:r>
              <a:rPr lang="en-US" sz="1800" dirty="0"/>
              <a:t> </a:t>
            </a:r>
            <a:r>
              <a:rPr lang="ru-RU" sz="1800" dirty="0"/>
              <a:t>писать «как можно вразумительнее», не злоупотребляя нерусскими словами. Однако в </a:t>
            </a:r>
            <a:r>
              <a:rPr lang="en-US" sz="1800" dirty="0"/>
              <a:t>XIX </a:t>
            </a:r>
            <a:r>
              <a:rPr lang="ru-RU" sz="1800" dirty="0"/>
              <a:t>в. представители карамзинской школы во главе с А.С.Пушкиным уже боролись за использование лексических заимствований из французского, поскольку они отражали передовые идеи. Приток заимствований особенно усилился в 90-ые годы </a:t>
            </a:r>
            <a:r>
              <a:rPr lang="it-IT" sz="1800" dirty="0"/>
              <a:t>XX </a:t>
            </a:r>
            <a:r>
              <a:rPr lang="ru-RU" sz="1800" dirty="0"/>
              <a:t>века, в связи с этим российское правительство приняло ряд законов о защите русского языка от чрезмерных иностранных заимствований (Федеральный закон от 28.02.2023 №52-Ф3 «О внесении изменений в Федеральный закон «О государственном языке Российской Федерации»). В частности, при использовании русского языка как государственного языка РФ не допускается употребление слов, не соответствующих нормам современного русского литературного языка, за исключением иностранных слов, которые не имеют общеупотребительных аналогов в русском языке и перечень которых содержится в нормативных словарях.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DC532A-AC37-0D18-19F3-DC95BC135FB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376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лекции.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000" dirty="0"/>
              <a:t>I. </a:t>
            </a:r>
            <a:r>
              <a:rPr lang="ru-RU" sz="2000" dirty="0"/>
              <a:t>Исконно русская лексика. Общеиндоевропейская и общеславянская лексика.</a:t>
            </a:r>
            <a:endParaRPr lang="ru-RU" sz="2000" i="1" dirty="0"/>
          </a:p>
          <a:p>
            <a:pPr algn="just"/>
            <a:r>
              <a:rPr lang="it-IT" sz="2000" dirty="0"/>
              <a:t>II. </a:t>
            </a:r>
            <a:r>
              <a:rPr lang="ru-RU" sz="2000" dirty="0"/>
              <a:t>Исконная лексика. Восточнославянская и собственно русская лексика.</a:t>
            </a:r>
          </a:p>
          <a:p>
            <a:pPr algn="just"/>
            <a:r>
              <a:rPr lang="it-IT" sz="2000" dirty="0"/>
              <a:t>III. </a:t>
            </a:r>
            <a:r>
              <a:rPr lang="ru-RU" sz="2000" dirty="0"/>
              <a:t>Иноязычные слова. Причины и условия лексического заимствования. </a:t>
            </a:r>
          </a:p>
          <a:p>
            <a:pPr algn="just"/>
            <a:r>
              <a:rPr lang="it-IT" sz="2000" dirty="0"/>
              <a:t>IV. </a:t>
            </a:r>
            <a:r>
              <a:rPr lang="ru-RU" sz="2000" dirty="0"/>
              <a:t>Славянские заимствования. Старославянизмы в русском языке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/>
              <a:t>V. </a:t>
            </a:r>
            <a:r>
              <a:rPr lang="ru-RU" sz="2000" dirty="0"/>
              <a:t>Семантико-стилистическая классификация старославянизмов.</a:t>
            </a:r>
          </a:p>
          <a:p>
            <a:pPr algn="just"/>
            <a:r>
              <a:rPr lang="it-IT" sz="2000" dirty="0"/>
              <a:t>VI. </a:t>
            </a:r>
            <a:r>
              <a:rPr lang="ru-RU" sz="2000" dirty="0"/>
              <a:t>Заимствования из неславянских языков.</a:t>
            </a:r>
          </a:p>
          <a:p>
            <a:pPr algn="just"/>
            <a:r>
              <a:rPr lang="it-IT" sz="2000" dirty="0"/>
              <a:t>VII. </a:t>
            </a:r>
            <a:r>
              <a:rPr lang="ru-RU" sz="2000" dirty="0"/>
              <a:t>Типы иноязычных слов. </a:t>
            </a:r>
          </a:p>
          <a:p>
            <a:pPr algn="just"/>
            <a:r>
              <a:rPr lang="it-IT" sz="2000" dirty="0"/>
              <a:t>VIII. </a:t>
            </a:r>
            <a:r>
              <a:rPr lang="ru-RU" sz="2000" dirty="0"/>
              <a:t>Признаки иноязычных слов.</a:t>
            </a:r>
          </a:p>
          <a:p>
            <a:pPr algn="just"/>
            <a:r>
              <a:rPr lang="it-IT" sz="2000" dirty="0"/>
              <a:t>IX.</a:t>
            </a:r>
            <a:r>
              <a:rPr lang="ru-RU" sz="2000" dirty="0"/>
              <a:t> Калькирование.</a:t>
            </a:r>
            <a:endParaRPr lang="it-IT" sz="2000" dirty="0"/>
          </a:p>
          <a:p>
            <a:pPr algn="just"/>
            <a:r>
              <a:rPr lang="it-IT" sz="2000" dirty="0"/>
              <a:t>X. </a:t>
            </a:r>
            <a:r>
              <a:rPr lang="ru-RU" sz="2000"/>
              <a:t>Заключение.</a:t>
            </a:r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C836A-C0F3-F11B-0336-EECF7817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Исконно русская лексика. Общеиндоевропейская и общеславянская лексика.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A8861B-6873-A0DD-CBD0-7B8012EFF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Словарь русского языка складывался веками. К исконной лексике относят все слова, пришедшие в русский язык из языков-предков.</a:t>
            </a:r>
          </a:p>
          <a:p>
            <a:pPr algn="just">
              <a:buAutoNum type="arabicParenR"/>
            </a:pPr>
            <a:r>
              <a:rPr lang="ru-RU" sz="1600" dirty="0"/>
              <a:t>Наиболее древним является пласт слов, сохранившийся со времён существования </a:t>
            </a:r>
            <a:r>
              <a:rPr lang="ru-RU" sz="1600" b="1" dirty="0"/>
              <a:t>общеиндоевропейского</a:t>
            </a:r>
            <a:r>
              <a:rPr lang="ru-RU" sz="1600" dirty="0"/>
              <a:t> языка (</a:t>
            </a:r>
            <a:r>
              <a:rPr lang="it-IT" sz="1600" dirty="0"/>
              <a:t>V </a:t>
            </a:r>
            <a:r>
              <a:rPr lang="ru-RU" sz="1600" dirty="0"/>
              <a:t>тысячелетие до нашей эры): числительные (</a:t>
            </a:r>
            <a:r>
              <a:rPr lang="ru-RU" sz="1600" i="1" dirty="0"/>
              <a:t>два, три</a:t>
            </a:r>
            <a:r>
              <a:rPr lang="ru-RU" sz="1600" dirty="0"/>
              <a:t>), термины родства (</a:t>
            </a:r>
            <a:r>
              <a:rPr lang="ru-RU" sz="1600" i="1" dirty="0"/>
              <a:t>мать, брат, сын, сестра</a:t>
            </a:r>
            <a:r>
              <a:rPr lang="ru-RU" sz="1600" dirty="0"/>
              <a:t>), названия жизненно важных предметов, понятий, действий (</a:t>
            </a:r>
            <a:r>
              <a:rPr lang="ru-RU" sz="1600" i="1" dirty="0"/>
              <a:t>нос, вода, мясо, дать, видеть</a:t>
            </a:r>
            <a:r>
              <a:rPr lang="ru-RU" sz="1600" dirty="0"/>
              <a:t>). </a:t>
            </a:r>
          </a:p>
          <a:p>
            <a:pPr algn="just">
              <a:buAutoNum type="arabicParenR"/>
            </a:pPr>
            <a:r>
              <a:rPr lang="ru-RU" sz="1600" b="1" dirty="0"/>
              <a:t>Праславянский (общеславянский) </a:t>
            </a:r>
            <a:r>
              <a:rPr lang="ru-RU" sz="1600" dirty="0"/>
              <a:t>пласт (до </a:t>
            </a:r>
            <a:r>
              <a:rPr lang="it-IT" sz="1600" dirty="0"/>
              <a:t>VII </a:t>
            </a:r>
            <a:r>
              <a:rPr lang="ru-RU" sz="1600" dirty="0"/>
              <a:t>века н.э.):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части тела (</a:t>
            </a:r>
            <a:r>
              <a:rPr lang="ru-RU" sz="1600" i="1" dirty="0"/>
              <a:t>голова, рука, нога, сердце</a:t>
            </a:r>
            <a:r>
              <a:rPr lang="ru-RU" sz="1600" dirty="0"/>
              <a:t>),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отрезков времени (</a:t>
            </a:r>
            <a:r>
              <a:rPr lang="ru-RU" sz="1600" i="1" dirty="0"/>
              <a:t>утро, вечер, осень, зима</a:t>
            </a:r>
            <a:r>
              <a:rPr lang="ru-RU" sz="1600" dirty="0"/>
              <a:t>),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явления и объекты природы (</a:t>
            </a:r>
            <a:r>
              <a:rPr lang="ru-RU" sz="1600" i="1" dirty="0"/>
              <a:t>дождь, мороз, гора, озеро</a:t>
            </a:r>
            <a:r>
              <a:rPr lang="ru-RU" sz="1600" dirty="0"/>
              <a:t>),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растений (</a:t>
            </a:r>
            <a:r>
              <a:rPr lang="ru-RU" sz="1600" i="1" dirty="0"/>
              <a:t>берёза, липа, трава, морковь</a:t>
            </a:r>
            <a:r>
              <a:rPr lang="ru-RU" sz="1600" dirty="0"/>
              <a:t>),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животных (</a:t>
            </a:r>
            <a:r>
              <a:rPr lang="ru-RU" sz="1600" i="1" dirty="0"/>
              <a:t>коза, конь, пёс, рыба</a:t>
            </a:r>
            <a:r>
              <a:rPr lang="ru-RU" sz="1600" dirty="0"/>
              <a:t>); 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предметов труда (</a:t>
            </a:r>
            <a:r>
              <a:rPr lang="ru-RU" sz="1600" i="1" dirty="0"/>
              <a:t>весло, ведро, вилы, молот, серп</a:t>
            </a:r>
            <a:r>
              <a:rPr lang="ru-RU" sz="1600" dirty="0"/>
              <a:t>),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действий (</a:t>
            </a:r>
            <a:r>
              <a:rPr lang="ru-RU" sz="1600" i="1" dirty="0"/>
              <a:t>спать, мыть, иди, расти, хотеть</a:t>
            </a:r>
            <a:r>
              <a:rPr lang="ru-RU" sz="1600" dirty="0"/>
              <a:t>),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названия свойств (</a:t>
            </a:r>
            <a:r>
              <a:rPr lang="ru-RU" sz="1600" i="1" dirty="0"/>
              <a:t>мудрый, хитрый, добрый, глупый, глубокий</a:t>
            </a:r>
            <a:r>
              <a:rPr lang="ru-RU" sz="1600" dirty="0"/>
              <a:t>),</a:t>
            </a:r>
          </a:p>
          <a:p>
            <a:pPr marL="285750" indent="-285750" algn="just">
              <a:buFontTx/>
              <a:buChar char="-"/>
            </a:pPr>
            <a:r>
              <a:rPr lang="ru-RU" sz="1600" dirty="0"/>
              <a:t>непроизводные предлоги и союзы (</a:t>
            </a:r>
            <a:r>
              <a:rPr lang="ru-RU" sz="1600" i="1" dirty="0"/>
              <a:t>в, к, за, до, о / и, а, но, да</a:t>
            </a:r>
            <a:r>
              <a:rPr lang="ru-RU" sz="1600" dirty="0"/>
              <a:t>).</a:t>
            </a:r>
          </a:p>
          <a:p>
            <a:pPr marL="285750" indent="-285750" algn="just">
              <a:buFontTx/>
              <a:buChar char="-"/>
            </a:pPr>
            <a:endParaRPr lang="ru-RU" sz="1600" dirty="0"/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225D97-AEE6-996C-09CA-68886F81B827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11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DC8E6-2B64-9A5C-66AA-6CABEC2B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Исконная лексика. Восточнославянская и собственно русская лексика.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8162EE-B8B2-D37A-A87E-8117C9A7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3) </a:t>
            </a:r>
            <a:r>
              <a:rPr lang="ru-RU" sz="1600" b="1" dirty="0"/>
              <a:t>Восточнославянская</a:t>
            </a:r>
            <a:r>
              <a:rPr lang="ru-RU" sz="1600" dirty="0"/>
              <a:t> лексика сформировалась в период с </a:t>
            </a:r>
            <a:r>
              <a:rPr lang="it-IT" sz="1600" dirty="0"/>
              <a:t>VII </a:t>
            </a:r>
            <a:r>
              <a:rPr lang="ru-RU" sz="1600" dirty="0"/>
              <a:t>в. до </a:t>
            </a:r>
            <a:r>
              <a:rPr lang="it-IT" sz="1600" dirty="0"/>
              <a:t>XIV</a:t>
            </a:r>
            <a:r>
              <a:rPr lang="ru-RU" sz="1600" dirty="0"/>
              <a:t> в. Это слова, которые являются общими для русского, белорусского и украинского языков: </a:t>
            </a:r>
            <a:r>
              <a:rPr lang="ru-RU" sz="1600" i="1" dirty="0"/>
              <a:t>сорок, девяносто, сегодня, дядя, семья, белка, жаворонок, хороший, дешёвый</a:t>
            </a:r>
            <a:r>
              <a:rPr lang="ru-RU" sz="1600" dirty="0"/>
              <a:t> и др.</a:t>
            </a:r>
          </a:p>
          <a:p>
            <a:pPr algn="just"/>
            <a:r>
              <a:rPr lang="ru-RU" sz="1600" dirty="0"/>
              <a:t>4) </a:t>
            </a:r>
            <a:r>
              <a:rPr lang="ru-RU" sz="1600" b="1" dirty="0"/>
              <a:t>Собственно русские слова</a:t>
            </a:r>
            <a:r>
              <a:rPr lang="en-US" sz="1600" b="1" dirty="0"/>
              <a:t> </a:t>
            </a:r>
            <a:r>
              <a:rPr lang="ru-RU" sz="1600" dirty="0"/>
              <a:t>образовались после распада восточнославянского языкового единства. Для этих слов характерно наличие в их структуре словообразовательных элементов, специфичных для русского языка:</a:t>
            </a:r>
          </a:p>
          <a:p>
            <a:pPr algn="just"/>
            <a:r>
              <a:rPr lang="ru-RU" sz="1600" dirty="0"/>
              <a:t>- суффиксов –</a:t>
            </a:r>
            <a:r>
              <a:rPr lang="ru-RU" sz="1600" i="1" dirty="0"/>
              <a:t>щик-, -чик-</a:t>
            </a:r>
            <a:r>
              <a:rPr lang="ru-RU" sz="1600" dirty="0"/>
              <a:t> (</a:t>
            </a:r>
            <a:r>
              <a:rPr lang="ru-RU" sz="1600" i="1" dirty="0"/>
              <a:t>каменщик, барабанщик, карманщик; докладчик, лётчик, переводчик</a:t>
            </a:r>
            <a:r>
              <a:rPr lang="ru-RU" sz="1600" dirty="0"/>
              <a:t>),</a:t>
            </a:r>
          </a:p>
          <a:p>
            <a:pPr algn="just">
              <a:buFontTx/>
              <a:buChar char="-"/>
            </a:pPr>
            <a:r>
              <a:rPr lang="ru-RU" sz="1600" dirty="0"/>
              <a:t>суффиксов </a:t>
            </a:r>
            <a:r>
              <a:rPr lang="ru-RU" sz="1600" i="1" dirty="0"/>
              <a:t>–лк</a:t>
            </a:r>
            <a:r>
              <a:rPr lang="ru-RU" sz="1600" dirty="0"/>
              <a:t>(а), -</a:t>
            </a:r>
            <a:r>
              <a:rPr lang="ru-RU" sz="1600" i="1" dirty="0"/>
              <a:t>овк</a:t>
            </a:r>
            <a:r>
              <a:rPr lang="ru-RU" sz="1600" dirty="0"/>
              <a:t>(а), -</a:t>
            </a:r>
            <a:r>
              <a:rPr lang="ru-RU" sz="1600" i="1" dirty="0"/>
              <a:t>к</a:t>
            </a:r>
            <a:r>
              <a:rPr lang="ru-RU" sz="1600" dirty="0"/>
              <a:t>(а)  (</a:t>
            </a:r>
            <a:r>
              <a:rPr lang="ru-RU" sz="1600" i="1" dirty="0"/>
              <a:t>зажигалка, раздевалка; листовка, кладовка; зачётка, визитка)</a:t>
            </a:r>
            <a:r>
              <a:rPr lang="ru-RU" sz="1600" dirty="0"/>
              <a:t>;</a:t>
            </a:r>
          </a:p>
          <a:p>
            <a:pPr algn="just">
              <a:buFontTx/>
              <a:buChar char="-"/>
            </a:pPr>
            <a:r>
              <a:rPr lang="ru-RU" sz="1600" dirty="0"/>
              <a:t>суффикса </a:t>
            </a:r>
            <a:r>
              <a:rPr lang="ru-RU" sz="1600" i="1" dirty="0"/>
              <a:t>–тель </a:t>
            </a:r>
            <a:r>
              <a:rPr lang="ru-RU" sz="1600" dirty="0"/>
              <a:t>со значением инструмента (</a:t>
            </a:r>
            <a:r>
              <a:rPr lang="ru-RU" sz="1600" i="1" dirty="0"/>
              <a:t>выключатель, огнетушитель, удлинитель</a:t>
            </a:r>
            <a:r>
              <a:rPr lang="ru-RU" sz="1600" dirty="0"/>
              <a:t>);</a:t>
            </a:r>
          </a:p>
          <a:p>
            <a:pPr algn="just">
              <a:buFontTx/>
              <a:buChar char="-"/>
            </a:pPr>
            <a:r>
              <a:rPr lang="ru-RU" sz="1600" dirty="0"/>
              <a:t>приставки </a:t>
            </a:r>
            <a:r>
              <a:rPr lang="ru-RU" sz="1600" i="1" dirty="0"/>
              <a:t>по-</a:t>
            </a:r>
            <a:r>
              <a:rPr lang="ru-RU" sz="1600" dirty="0"/>
              <a:t> у наречий, образованных от прилагательных (</a:t>
            </a:r>
            <a:r>
              <a:rPr lang="ru-RU" sz="1600" i="1" dirty="0"/>
              <a:t>по-дружески, по-братски, по-мужски, по-новому, по-своему</a:t>
            </a:r>
            <a:r>
              <a:rPr lang="ru-RU" sz="1600" dirty="0"/>
              <a:t>).</a:t>
            </a:r>
          </a:p>
          <a:p>
            <a:pPr marL="0" indent="0" algn="just"/>
            <a:r>
              <a:rPr lang="ru-RU" sz="1600" dirty="0"/>
              <a:t>Собственно русскими являются производные предлоги и союзы: </a:t>
            </a:r>
            <a:r>
              <a:rPr lang="ru-RU" sz="1600" i="1" dirty="0"/>
              <a:t>вследствие, благодаря; пока, чтобы, потому что, так как.</a:t>
            </a:r>
          </a:p>
          <a:p>
            <a:pPr marL="0" indent="0" algn="just"/>
            <a:r>
              <a:rPr lang="ru-RU" sz="1600" dirty="0"/>
              <a:t>Некоторые слова общеславянского происхождения в этот период поменяли своё значение в русском языке. Например, слово «красный» имело значение «красивый» (</a:t>
            </a:r>
            <a:r>
              <a:rPr lang="ru-RU" sz="1600" i="1" dirty="0"/>
              <a:t>Красная площадь, красна девица</a:t>
            </a:r>
            <a:r>
              <a:rPr lang="ru-RU" sz="1600" dirty="0"/>
              <a:t>), а теперь служит для обозначения цвета (в др. слав. языках: болг. </a:t>
            </a:r>
            <a:r>
              <a:rPr lang="ru-RU" sz="1600" i="1" dirty="0"/>
              <a:t>червен</a:t>
            </a:r>
            <a:r>
              <a:rPr lang="ru-RU" sz="1600" dirty="0"/>
              <a:t>, чешск. </a:t>
            </a:r>
            <a:r>
              <a:rPr lang="it-IT" sz="1600" i="1" dirty="0"/>
              <a:t>červený</a:t>
            </a:r>
            <a:r>
              <a:rPr lang="ru-RU" sz="1600" dirty="0"/>
              <a:t>). </a:t>
            </a:r>
          </a:p>
          <a:p>
            <a:pPr marL="0" indent="0" algn="just"/>
            <a:r>
              <a:rPr lang="ru-RU" sz="1600" dirty="0"/>
              <a:t>В составе собственно русской лексики могут быть и слова, образованные от иностранных корней с помощью русских суффиксов: </a:t>
            </a:r>
            <a:r>
              <a:rPr lang="ru-RU" sz="1600" i="1" dirty="0"/>
              <a:t>экспрессивность, беспартийный, чайник </a:t>
            </a:r>
            <a:r>
              <a:rPr lang="ru-RU" sz="1600" dirty="0"/>
              <a:t>и др.</a:t>
            </a:r>
            <a:endParaRPr lang="ru-RU" sz="1800" dirty="0"/>
          </a:p>
          <a:p>
            <a:pPr algn="just">
              <a:buFontTx/>
              <a:buChar char="-"/>
            </a:pPr>
            <a:endParaRPr lang="ru-RU" sz="1800" dirty="0"/>
          </a:p>
          <a:p>
            <a:pPr algn="just">
              <a:buFontTx/>
              <a:buChar char="-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047D9D-91B2-DAAB-4EBE-5A669EF8ABF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274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090A0-B5E4-CD4A-EC64-4C6ED40BC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Иноязычные слова. Причины и условия лексического заимствования.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26E1C7-1FA8-349B-1FC8-AEE59C4C3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b="1" dirty="0"/>
              <a:t>Внешними причинами </a:t>
            </a:r>
            <a:r>
              <a:rPr lang="ru-RU" sz="1600" dirty="0"/>
              <a:t>иноязычного заимствования являются тесные политические, экономические и культурные связи, при этом заимствование слова  происходит вместе с заимствованием вещи или понятия: </a:t>
            </a:r>
            <a:r>
              <a:rPr lang="ru-RU" sz="1600" i="1" dirty="0"/>
              <a:t>автомобиль, конвейер, телевизор, лазер</a:t>
            </a:r>
            <a:r>
              <a:rPr lang="ru-RU" sz="1600" dirty="0"/>
              <a:t>. </a:t>
            </a:r>
          </a:p>
          <a:p>
            <a:pPr algn="just"/>
            <a:r>
              <a:rPr lang="ru-RU" sz="1600" dirty="0"/>
              <a:t>Другая внешняя причина заимствования – обозначение специального вида предмета, который раньше назывался одним русским (или ранее заимствованным) словом: </a:t>
            </a:r>
            <a:r>
              <a:rPr lang="ru-RU" sz="1600" i="1" dirty="0"/>
              <a:t>джем</a:t>
            </a:r>
            <a:r>
              <a:rPr lang="ru-RU" sz="1600" dirty="0"/>
              <a:t> (англ.) – для обозначения особого вида варенья. Именно таким образом заимствуются многие научные и технические термины: </a:t>
            </a:r>
            <a:r>
              <a:rPr lang="ru-RU" sz="1600" i="1" dirty="0"/>
              <a:t>локальный</a:t>
            </a:r>
            <a:r>
              <a:rPr lang="ru-RU" sz="1600" dirty="0"/>
              <a:t> – русск. </a:t>
            </a:r>
            <a:r>
              <a:rPr lang="ru-RU" sz="1600" i="1" dirty="0"/>
              <a:t>местный</a:t>
            </a:r>
            <a:r>
              <a:rPr lang="ru-RU" sz="1600" dirty="0"/>
              <a:t>, </a:t>
            </a:r>
            <a:r>
              <a:rPr lang="ru-RU" sz="1600" i="1" dirty="0"/>
              <a:t>трансформатор</a:t>
            </a:r>
            <a:r>
              <a:rPr lang="ru-RU" sz="1600" dirty="0"/>
              <a:t> – русск. </a:t>
            </a:r>
            <a:r>
              <a:rPr lang="ru-RU" sz="1600" i="1" dirty="0"/>
              <a:t>преобразователь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dirty="0"/>
              <a:t>Внутриязыковые причины заимствований</a:t>
            </a:r>
            <a:r>
              <a:rPr lang="ru-RU" sz="1600" dirty="0"/>
              <a:t>:</a:t>
            </a:r>
          </a:p>
          <a:p>
            <a:pPr algn="just">
              <a:buAutoNum type="arabicParenR"/>
            </a:pPr>
            <a:r>
              <a:rPr lang="ru-RU" sz="1600" dirty="0"/>
              <a:t>тенденция к замене описательного наименования однословным (</a:t>
            </a:r>
            <a:r>
              <a:rPr lang="ru-RU" sz="1600" i="1" dirty="0"/>
              <a:t>меткий стрелок – снайпер, путешествие по круговому маршруту – турне</a:t>
            </a:r>
            <a:r>
              <a:rPr lang="ru-RU" sz="1600" dirty="0"/>
              <a:t>);</a:t>
            </a:r>
          </a:p>
          <a:p>
            <a:pPr algn="just">
              <a:buAutoNum type="arabicParenR"/>
            </a:pPr>
            <a:r>
              <a:rPr lang="ru-RU" sz="1600" dirty="0"/>
              <a:t>заимствование «по модели» (в </a:t>
            </a:r>
            <a:r>
              <a:rPr lang="it-IT" sz="1600" dirty="0"/>
              <a:t>XIX </a:t>
            </a:r>
            <a:r>
              <a:rPr lang="ru-RU" sz="1600" dirty="0"/>
              <a:t>в. из англ. были заимствованы </a:t>
            </a:r>
            <a:r>
              <a:rPr lang="ru-RU" sz="1600" i="1" dirty="0"/>
              <a:t>джентльмен, полисмен</a:t>
            </a:r>
            <a:r>
              <a:rPr lang="ru-RU" sz="1600" dirty="0"/>
              <a:t>, в </a:t>
            </a:r>
            <a:r>
              <a:rPr lang="it-IT" sz="1600" dirty="0"/>
              <a:t>XX</a:t>
            </a:r>
            <a:r>
              <a:rPr lang="ru-RU" sz="1600" dirty="0"/>
              <a:t> в. добавились </a:t>
            </a:r>
            <a:r>
              <a:rPr lang="ru-RU" sz="1600" i="1" dirty="0"/>
              <a:t>спортсмен, рекордсмен, яхтсмен</a:t>
            </a:r>
            <a:r>
              <a:rPr lang="ru-RU" sz="1600" dirty="0"/>
              <a:t>, в наши дни – </a:t>
            </a:r>
            <a:r>
              <a:rPr lang="ru-RU" sz="1600" i="1" dirty="0"/>
              <a:t>бармен, бизнесмен, конгрессмен</a:t>
            </a:r>
            <a:r>
              <a:rPr lang="ru-RU" sz="1600" dirty="0"/>
              <a:t>);</a:t>
            </a:r>
          </a:p>
          <a:p>
            <a:pPr algn="just">
              <a:buAutoNum type="arabicParenR"/>
            </a:pPr>
            <a:r>
              <a:rPr lang="ru-RU" sz="1600" dirty="0"/>
              <a:t>Общественная оценка «чужого» слова как более престижного: </a:t>
            </a:r>
            <a:r>
              <a:rPr lang="ru-RU" sz="1600" i="1" dirty="0"/>
              <a:t>презентация</a:t>
            </a:r>
            <a:r>
              <a:rPr lang="ru-RU" sz="1600" dirty="0"/>
              <a:t> вместо </a:t>
            </a:r>
            <a:r>
              <a:rPr lang="ru-RU" sz="1600" i="1" dirty="0"/>
              <a:t>представление</a:t>
            </a:r>
            <a:r>
              <a:rPr lang="ru-RU" sz="1600" dirty="0"/>
              <a:t>, </a:t>
            </a:r>
            <a:r>
              <a:rPr lang="ru-RU" sz="1600" i="1" dirty="0"/>
              <a:t>эксклюзивный</a:t>
            </a:r>
            <a:r>
              <a:rPr lang="ru-RU" sz="1600" dirty="0"/>
              <a:t> вместо </a:t>
            </a:r>
            <a:r>
              <a:rPr lang="ru-RU" sz="1600" i="1" dirty="0"/>
              <a:t>исключительный</a:t>
            </a:r>
            <a:r>
              <a:rPr lang="ru-RU" sz="1600" dirty="0"/>
              <a:t>, </a:t>
            </a:r>
            <a:r>
              <a:rPr lang="ru-RU" sz="1600" i="1" dirty="0"/>
              <a:t>консенсус</a:t>
            </a:r>
            <a:r>
              <a:rPr lang="ru-RU" sz="1600" dirty="0"/>
              <a:t> вместо </a:t>
            </a:r>
            <a:r>
              <a:rPr lang="ru-RU" sz="1600" i="1" dirty="0"/>
              <a:t>согласие</a:t>
            </a:r>
            <a:r>
              <a:rPr lang="ru-RU" sz="1600" dirty="0"/>
              <a:t>.</a:t>
            </a:r>
          </a:p>
          <a:p>
            <a:pPr marL="0" indent="0" algn="just"/>
            <a:r>
              <a:rPr lang="ru-RU" sz="1600" dirty="0"/>
              <a:t>Некоторые иноязычные слова, затрагивающие интересы большого круга людей, становятся очень частотными в определённые моменты и могут образовывать производные слова, быть частью каламбуров: </a:t>
            </a:r>
            <a:r>
              <a:rPr lang="ru-RU" sz="1600" i="1" dirty="0"/>
              <a:t>приватизировать, приватизированный, приватизационный, деприватизация, приватизатор, при</a:t>
            </a:r>
            <a:r>
              <a:rPr lang="ru-RU" sz="1600" b="1" i="1" dirty="0"/>
              <a:t>х</a:t>
            </a:r>
            <a:r>
              <a:rPr lang="ru-RU" sz="1600" i="1" dirty="0"/>
              <a:t>ватизация. </a:t>
            </a:r>
            <a:r>
              <a:rPr lang="ru-RU" sz="1600" dirty="0"/>
              <a:t>Со временем актуальность понятия исчезает и снижается коммуникативная активность слова.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7B6176-1A9B-95BA-5246-95368541892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392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5F6EF-6A7D-E9F5-3C85-46B736A3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Славянские заимствования. Старославянизмы в русском языке (см. также Лекция 16. Русский национальный язык. Слайд 3).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3691D3-DE8E-0824-26F7-F09FE1A76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Старославянизмы – это слова, которые вошли в древнерусский (восточнославянский) язык из родственного старославянского (или церковно-славянского) языка. Ст.-слав. был языком богослужения и церковных книг</a:t>
            </a:r>
            <a:r>
              <a:rPr lang="en-US" sz="1600" dirty="0"/>
              <a:t> </a:t>
            </a:r>
            <a:r>
              <a:rPr lang="ru-RU" sz="1600" dirty="0"/>
              <a:t>и оказал влияние на русский язык, главным образом, в области отвлечённой лексики. </a:t>
            </a:r>
          </a:p>
          <a:p>
            <a:pPr algn="just"/>
            <a:r>
              <a:rPr lang="ru-RU" sz="1600" b="1" dirty="0"/>
              <a:t>Фонетические признаки старославянизмов:</a:t>
            </a:r>
          </a:p>
          <a:p>
            <a:pPr algn="just">
              <a:buAutoNum type="arabicParenR"/>
            </a:pPr>
            <a:r>
              <a:rPr lang="ru-RU" sz="1600" dirty="0"/>
              <a:t>Сочетания </a:t>
            </a:r>
            <a:r>
              <a:rPr lang="ru-RU" sz="1600" i="1" dirty="0"/>
              <a:t>ра, ла </a:t>
            </a:r>
            <a:r>
              <a:rPr lang="ru-RU" sz="1600" dirty="0"/>
              <a:t>в начале слова (им соответствуют русские </a:t>
            </a:r>
            <a:r>
              <a:rPr lang="ru-RU" sz="1600" i="1" dirty="0"/>
              <a:t>ро, ло</a:t>
            </a:r>
            <a:r>
              <a:rPr lang="ru-RU" sz="1600" dirty="0"/>
              <a:t>): </a:t>
            </a:r>
            <a:r>
              <a:rPr lang="ru-RU" sz="1600" i="1" dirty="0"/>
              <a:t>равный – ровный, ладья – лодка;</a:t>
            </a:r>
          </a:p>
          <a:p>
            <a:pPr algn="just">
              <a:buAutoNum type="arabicParenR"/>
            </a:pPr>
            <a:r>
              <a:rPr lang="ru-RU" sz="1600" dirty="0"/>
              <a:t>Согласный </a:t>
            </a:r>
            <a:r>
              <a:rPr lang="ru-RU" sz="1600" i="1" dirty="0"/>
              <a:t>щ</a:t>
            </a:r>
            <a:r>
              <a:rPr lang="ru-RU" sz="1600" dirty="0"/>
              <a:t> (в русском </a:t>
            </a:r>
            <a:r>
              <a:rPr lang="ru-RU" sz="1600" i="1" dirty="0"/>
              <a:t>ч</a:t>
            </a:r>
            <a:r>
              <a:rPr lang="ru-RU" sz="1600" dirty="0"/>
              <a:t>): </a:t>
            </a:r>
            <a:r>
              <a:rPr lang="ru-RU" sz="1600" i="1" dirty="0"/>
              <a:t>освещение – свеча</a:t>
            </a:r>
            <a:r>
              <a:rPr lang="ru-RU" sz="1600" dirty="0"/>
              <a:t>;</a:t>
            </a:r>
          </a:p>
          <a:p>
            <a:pPr algn="just">
              <a:buAutoNum type="arabicParenR"/>
            </a:pPr>
            <a:r>
              <a:rPr lang="ru-RU" sz="1600" dirty="0"/>
              <a:t>Начальное </a:t>
            </a:r>
            <a:r>
              <a:rPr lang="ru-RU" sz="1600" i="1" dirty="0"/>
              <a:t>е</a:t>
            </a:r>
            <a:r>
              <a:rPr lang="ru-RU" sz="1600" dirty="0"/>
              <a:t> (при исконно русском </a:t>
            </a:r>
            <a:r>
              <a:rPr lang="ru-RU" sz="1600" i="1" dirty="0"/>
              <a:t>о</a:t>
            </a:r>
            <a:r>
              <a:rPr lang="ru-RU" sz="1600" dirty="0"/>
              <a:t>): </a:t>
            </a:r>
            <a:r>
              <a:rPr lang="ru-RU" sz="1600" i="1" dirty="0"/>
              <a:t>единица – один, есень </a:t>
            </a:r>
            <a:r>
              <a:rPr lang="ru-RU" sz="1600" dirty="0"/>
              <a:t>(ср. Есенин) – </a:t>
            </a:r>
            <a:r>
              <a:rPr lang="ru-RU" sz="1600" i="1" dirty="0"/>
              <a:t>осень</a:t>
            </a:r>
            <a:r>
              <a:rPr lang="ru-RU" sz="1600" dirty="0"/>
              <a:t>;</a:t>
            </a:r>
          </a:p>
          <a:p>
            <a:pPr algn="just">
              <a:buAutoNum type="arabicParenR"/>
            </a:pPr>
            <a:r>
              <a:rPr lang="ru-RU" sz="1600" dirty="0"/>
              <a:t>Начальное </a:t>
            </a:r>
            <a:r>
              <a:rPr lang="ru-RU" sz="1600" i="1" dirty="0"/>
              <a:t>а </a:t>
            </a:r>
            <a:r>
              <a:rPr lang="ru-RU" sz="1600" dirty="0"/>
              <a:t>(в русском </a:t>
            </a:r>
            <a:r>
              <a:rPr lang="ru-RU" sz="1600" i="1" dirty="0"/>
              <a:t>я</a:t>
            </a:r>
            <a:r>
              <a:rPr lang="ru-RU" sz="1600" dirty="0"/>
              <a:t>): </a:t>
            </a:r>
            <a:r>
              <a:rPr lang="ru-RU" sz="1600" i="1" dirty="0"/>
              <a:t>агнец – ягнёнок</a:t>
            </a:r>
            <a:r>
              <a:rPr lang="ru-RU" sz="1600" dirty="0"/>
              <a:t>;</a:t>
            </a:r>
          </a:p>
          <a:p>
            <a:pPr algn="just">
              <a:buAutoNum type="arabicParenR"/>
            </a:pPr>
            <a:r>
              <a:rPr lang="ru-RU" sz="1600" dirty="0"/>
              <a:t>Начальное </a:t>
            </a:r>
            <a:r>
              <a:rPr lang="ru-RU" sz="1600" i="1" dirty="0"/>
              <a:t>ю</a:t>
            </a:r>
            <a:r>
              <a:rPr lang="ru-RU" sz="1600" dirty="0"/>
              <a:t> (в русском </a:t>
            </a:r>
            <a:r>
              <a:rPr lang="ru-RU" sz="1600" i="1" dirty="0"/>
              <a:t>у</a:t>
            </a:r>
            <a:r>
              <a:rPr lang="ru-RU" sz="1600" dirty="0"/>
              <a:t>): </a:t>
            </a:r>
            <a:r>
              <a:rPr lang="ru-RU" sz="1600" i="1" dirty="0"/>
              <a:t>юродивый – урод.</a:t>
            </a:r>
          </a:p>
          <a:p>
            <a:pPr marL="0" indent="0" algn="just"/>
            <a:r>
              <a:rPr lang="ru-RU" sz="1600" b="1" dirty="0"/>
              <a:t>Морфологические признаки старославянизмов </a:t>
            </a:r>
            <a:r>
              <a:rPr lang="ru-RU" sz="1600" dirty="0"/>
              <a:t>(могут встречаться и в русских словах, образованных по модели старославянских):</a:t>
            </a:r>
          </a:p>
          <a:p>
            <a:pPr algn="just">
              <a:buAutoNum type="arabicParenR"/>
            </a:pPr>
            <a:r>
              <a:rPr lang="ru-RU" sz="1600" dirty="0"/>
              <a:t>Суффикс </a:t>
            </a:r>
            <a:r>
              <a:rPr lang="ru-RU" sz="1600" i="1" dirty="0"/>
              <a:t>–тель </a:t>
            </a:r>
            <a:r>
              <a:rPr lang="ru-RU" sz="1600" dirty="0"/>
              <a:t>(со значением лица): </a:t>
            </a:r>
            <a:r>
              <a:rPr lang="ru-RU" sz="1600" i="1" dirty="0"/>
              <a:t>воспитатель, учитель</a:t>
            </a:r>
            <a:r>
              <a:rPr lang="ru-RU" sz="1600" dirty="0"/>
              <a:t>;</a:t>
            </a:r>
          </a:p>
          <a:p>
            <a:pPr algn="just">
              <a:buAutoNum type="arabicParenR"/>
            </a:pPr>
            <a:r>
              <a:rPr lang="ru-RU" sz="1600" dirty="0"/>
              <a:t>Суффиксы </a:t>
            </a:r>
            <a:r>
              <a:rPr lang="ru-RU" sz="1600" i="1" dirty="0"/>
              <a:t>–ств(о), стви(е), -ость, -ни(е)</a:t>
            </a:r>
            <a:r>
              <a:rPr lang="ru-RU" sz="1600" dirty="0"/>
              <a:t>: </a:t>
            </a:r>
            <a:r>
              <a:rPr lang="ru-RU" sz="1600" i="1" dirty="0"/>
              <a:t>свойство, спокойствие, юность, затмение.</a:t>
            </a:r>
          </a:p>
          <a:p>
            <a:pPr algn="just">
              <a:buAutoNum type="arabicParenR"/>
            </a:pPr>
            <a:r>
              <a:rPr lang="ru-RU" sz="1600" dirty="0"/>
              <a:t> приставки </a:t>
            </a:r>
            <a:r>
              <a:rPr lang="ru-RU" sz="1600" i="1" dirty="0"/>
              <a:t>воз- (вос-), пре-, чрез-, из- (ис-): воспрещать, претворять, чрезвычайный, изгнать</a:t>
            </a:r>
            <a:r>
              <a:rPr lang="ru-RU" sz="1600" dirty="0"/>
              <a:t>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7699DE-B1FC-C5C3-7D71-79A00BD609B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34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D7076-B6DB-327D-0C3D-851932069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Старославянизмы в русском языке. Семантико-стилистическая классификация.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E2E26C-8371-2D2A-BB2F-D8BE48674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Старославянизмы и исконно русские слова могут образовывать пары слов, сходных по значению: </a:t>
            </a:r>
            <a:r>
              <a:rPr lang="ru-RU" sz="1600" i="1" dirty="0"/>
              <a:t>врата – ворота, враг – ворог, прах – порох</a:t>
            </a:r>
            <a:r>
              <a:rPr lang="ru-RU" sz="1600" dirty="0"/>
              <a:t>. Использование старославянизмов обусловлено следующими причинами:</a:t>
            </a:r>
          </a:p>
          <a:p>
            <a:pPr algn="just">
              <a:buAutoNum type="arabicParenR"/>
            </a:pPr>
            <a:r>
              <a:rPr lang="ru-RU" sz="1600" dirty="0"/>
              <a:t>большинство старославянизмов отличаются </a:t>
            </a:r>
            <a:r>
              <a:rPr lang="ru-RU" sz="1600" b="1" dirty="0"/>
              <a:t>книжной окраской</a:t>
            </a:r>
            <a:r>
              <a:rPr lang="ru-RU" sz="1600" dirty="0"/>
              <a:t>, поэтому используются в поэтической речи (или, наоборот, для создания комического эффекта): </a:t>
            </a:r>
            <a:r>
              <a:rPr lang="ru-RU" sz="1600" i="1" dirty="0"/>
              <a:t>врата, брег, глас, власы, ланиты</a:t>
            </a:r>
            <a:r>
              <a:rPr lang="ru-RU" sz="1600" dirty="0"/>
              <a:t> (в русск. </a:t>
            </a:r>
            <a:r>
              <a:rPr lang="ru-RU" sz="1600" i="1" dirty="0"/>
              <a:t>щёки</a:t>
            </a:r>
            <a:r>
              <a:rPr lang="ru-RU" sz="1600" dirty="0"/>
              <a:t>), </a:t>
            </a:r>
            <a:r>
              <a:rPr lang="ru-RU" sz="1600" i="1" dirty="0"/>
              <a:t>уста</a:t>
            </a:r>
            <a:r>
              <a:rPr lang="ru-RU" sz="1600" dirty="0"/>
              <a:t> (в русск. </a:t>
            </a:r>
            <a:r>
              <a:rPr lang="ru-RU" sz="1600" i="1" dirty="0"/>
              <a:t>губы</a:t>
            </a:r>
            <a:r>
              <a:rPr lang="ru-RU" sz="1600" dirty="0"/>
              <a:t>), </a:t>
            </a:r>
            <a:r>
              <a:rPr lang="ru-RU" sz="1600" i="1" dirty="0"/>
              <a:t>златой. </a:t>
            </a:r>
            <a:r>
              <a:rPr lang="ru-RU" sz="1600" dirty="0"/>
              <a:t>Кроме того, они могут использоваться для создания новых слов: </a:t>
            </a:r>
            <a:r>
              <a:rPr lang="ru-RU" sz="1600" i="1" dirty="0"/>
              <a:t>Министерство </a:t>
            </a:r>
            <a:r>
              <a:rPr lang="ru-RU" sz="1600" b="1" i="1" dirty="0"/>
              <a:t>здрав</a:t>
            </a:r>
            <a:r>
              <a:rPr lang="ru-RU" sz="1600" i="1" dirty="0"/>
              <a:t>оохранения, </a:t>
            </a:r>
            <a:r>
              <a:rPr lang="ru-RU" sz="1600" b="1" i="1" dirty="0"/>
              <a:t>град</a:t>
            </a:r>
            <a:r>
              <a:rPr lang="ru-RU" sz="1600" i="1" dirty="0"/>
              <a:t>остроение;</a:t>
            </a:r>
          </a:p>
          <a:p>
            <a:pPr algn="just">
              <a:buAutoNum type="arabicParenR"/>
            </a:pPr>
            <a:r>
              <a:rPr lang="ru-RU" sz="1600" dirty="0"/>
              <a:t>часть старославянизмов утратила книжную окраску, теперь это общеупотребительные слова, а соответствующие русские слова стали устаревшими: </a:t>
            </a:r>
            <a:r>
              <a:rPr lang="ru-RU" sz="1600" i="1" dirty="0"/>
              <a:t>враг</a:t>
            </a:r>
            <a:r>
              <a:rPr lang="ru-RU" sz="1600" dirty="0"/>
              <a:t> (уст. русск. </a:t>
            </a:r>
            <a:r>
              <a:rPr lang="ru-RU" sz="1600" i="1" dirty="0"/>
              <a:t>ворог</a:t>
            </a:r>
            <a:r>
              <a:rPr lang="ru-RU" sz="1600" dirty="0"/>
              <a:t>), </a:t>
            </a:r>
            <a:r>
              <a:rPr lang="ru-RU" sz="1600" i="1" dirty="0"/>
              <a:t>сладкий</a:t>
            </a:r>
            <a:r>
              <a:rPr lang="ru-RU" sz="1600" dirty="0"/>
              <a:t> (уст. русск. </a:t>
            </a:r>
            <a:r>
              <a:rPr lang="ru-RU" sz="1600" i="1" dirty="0"/>
              <a:t>солодкий</a:t>
            </a:r>
            <a:r>
              <a:rPr lang="ru-RU" sz="1600" dirty="0"/>
              <a:t>), </a:t>
            </a:r>
            <a:r>
              <a:rPr lang="ru-RU" sz="1600" i="1" dirty="0"/>
              <a:t>время, вред, среда, здравствуй, праздник;</a:t>
            </a:r>
          </a:p>
          <a:p>
            <a:pPr algn="just">
              <a:buAutoNum type="arabicParenR"/>
            </a:pPr>
            <a:r>
              <a:rPr lang="ru-RU" sz="1600" dirty="0"/>
              <a:t>Старославянизмы</a:t>
            </a:r>
            <a:r>
              <a:rPr lang="en-US" sz="1600" dirty="0"/>
              <a:t> </a:t>
            </a:r>
            <a:r>
              <a:rPr lang="ru-RU" sz="1600" dirty="0"/>
              <a:t>отличаются по значению в сравнении с соотносительными русскими словами: </a:t>
            </a:r>
            <a:r>
              <a:rPr lang="ru-RU" sz="1600" i="1" dirty="0"/>
              <a:t>прах – порох, предать – передать, глава </a:t>
            </a:r>
            <a:r>
              <a:rPr lang="ru-RU" sz="1600" dirty="0"/>
              <a:t>(правительства) – </a:t>
            </a:r>
            <a:r>
              <a:rPr lang="ru-RU" sz="1600" i="1" dirty="0"/>
              <a:t>голова, здравый </a:t>
            </a:r>
            <a:r>
              <a:rPr lang="ru-RU" sz="1600" dirty="0"/>
              <a:t>(смысл) -  </a:t>
            </a:r>
            <a:r>
              <a:rPr lang="ru-RU" sz="1600" i="1" dirty="0"/>
              <a:t>здоровый</a:t>
            </a:r>
            <a:r>
              <a:rPr lang="ru-RU" sz="1600" dirty="0"/>
              <a:t> (человек), </a:t>
            </a:r>
            <a:r>
              <a:rPr lang="ru-RU" sz="1600" i="1" dirty="0"/>
              <a:t>гражданин – горожанин</a:t>
            </a:r>
            <a:r>
              <a:rPr lang="ru-RU" sz="1600" dirty="0"/>
              <a:t>.</a:t>
            </a:r>
          </a:p>
          <a:p>
            <a:pPr marL="0" indent="0" algn="just"/>
            <a:r>
              <a:rPr lang="ru-RU" sz="1600" dirty="0"/>
              <a:t>Старославянизмы второй и третьей групп не воспринимаются как иностранные носителями русского языка.</a:t>
            </a:r>
          </a:p>
          <a:p>
            <a:pPr marL="0" indent="0" algn="just"/>
            <a:r>
              <a:rPr lang="ru-RU" sz="1600" dirty="0"/>
              <a:t>Заимствования из современных славянских языков</a:t>
            </a:r>
            <a:r>
              <a:rPr lang="en-US" sz="1600" dirty="0"/>
              <a:t> </a:t>
            </a:r>
            <a:r>
              <a:rPr lang="ru-RU" sz="1600" dirty="0"/>
              <a:t>(после </a:t>
            </a:r>
            <a:r>
              <a:rPr lang="it-IT" sz="1600" dirty="0"/>
              <a:t>XIV </a:t>
            </a:r>
            <a:r>
              <a:rPr lang="ru-RU" sz="1600" dirty="0"/>
              <a:t>века): из укр. </a:t>
            </a:r>
            <a:r>
              <a:rPr lang="ru-RU" sz="1600" i="1" dirty="0"/>
              <a:t>борщ, вареники, гопак</a:t>
            </a:r>
            <a:r>
              <a:rPr lang="ru-RU" sz="1600" dirty="0"/>
              <a:t>; из белорусск. </a:t>
            </a:r>
            <a:r>
              <a:rPr lang="ru-RU" sz="1600" i="1" dirty="0"/>
              <a:t>хлопец, боровик, батька</a:t>
            </a:r>
            <a:r>
              <a:rPr lang="ru-RU" sz="1600" dirty="0"/>
              <a:t>; из польск. </a:t>
            </a:r>
            <a:r>
              <a:rPr lang="ru-RU" sz="1600" i="1" dirty="0"/>
              <a:t>местечко, вензель, шляхта</a:t>
            </a:r>
            <a:r>
              <a:rPr lang="ru-RU" sz="1600" dirty="0"/>
              <a:t>; из чешск. </a:t>
            </a:r>
            <a:r>
              <a:rPr lang="ru-RU" sz="1600" i="1" dirty="0"/>
              <a:t>робот, кнедлик, колготки</a:t>
            </a:r>
            <a:r>
              <a:rPr lang="en-US" sz="1600" dirty="0"/>
              <a:t>.</a:t>
            </a:r>
            <a:endParaRPr lang="ru-RU" sz="1600" dirty="0"/>
          </a:p>
          <a:p>
            <a:pPr algn="just">
              <a:buAutoNum type="arabicParenR"/>
            </a:pPr>
            <a:endParaRPr lang="ru-RU" sz="1800" dirty="0"/>
          </a:p>
          <a:p>
            <a:pPr algn="just">
              <a:buAutoNum type="arabicParenR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A80884-535D-F92B-B435-55A39712CC9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18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CB459-23DA-BF39-0C2D-8378B3380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Заимствования из неславянских языков.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D45570-D696-8293-FD0F-EBA6989EC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В заимствовании русским языком иноязычных слов в разные эпохи отразилась история русского народа.</a:t>
            </a:r>
          </a:p>
          <a:p>
            <a:pPr algn="just"/>
            <a:r>
              <a:rPr lang="ru-RU" sz="1600" b="1" dirty="0"/>
              <a:t>Из скандинавских языков </a:t>
            </a:r>
            <a:r>
              <a:rPr lang="ru-RU" sz="1600" dirty="0"/>
              <a:t>(шведского, норвежского) в </a:t>
            </a:r>
            <a:r>
              <a:rPr lang="it-IT" sz="1600" dirty="0"/>
              <a:t>VIII-XII </a:t>
            </a:r>
            <a:r>
              <a:rPr lang="ru-RU" sz="1600" dirty="0"/>
              <a:t>в.в.: </a:t>
            </a:r>
            <a:r>
              <a:rPr lang="ru-RU" sz="1600" i="1" dirty="0"/>
              <a:t>якорь, крюк, кнут, Олег, Ольга, Игорь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финского</a:t>
            </a:r>
            <a:r>
              <a:rPr lang="ru-RU" sz="1600" dirty="0"/>
              <a:t>: </a:t>
            </a:r>
            <a:r>
              <a:rPr lang="ru-RU" sz="1600" i="1" dirty="0"/>
              <a:t>сёмга, тундра, пурга, нарты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греческого</a:t>
            </a:r>
            <a:r>
              <a:rPr lang="ru-RU" sz="1600" dirty="0"/>
              <a:t> (особенно в </a:t>
            </a:r>
            <a:r>
              <a:rPr lang="it-IT" sz="1600" dirty="0"/>
              <a:t>X</a:t>
            </a:r>
            <a:r>
              <a:rPr lang="ru-RU" sz="1600" dirty="0"/>
              <a:t> веке в связи с крещением восточных славян): </a:t>
            </a:r>
            <a:r>
              <a:rPr lang="ru-RU" sz="1600" i="1" dirty="0"/>
              <a:t>вишня, огурец, кукла, корабль, парус, ангел, алтарь, евангелие, икона, монах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тюркских </a:t>
            </a:r>
            <a:r>
              <a:rPr lang="ru-RU" sz="1600" dirty="0"/>
              <a:t>(татаро-монгольское нашествие </a:t>
            </a:r>
            <a:r>
              <a:rPr lang="it-IT" sz="1600" dirty="0"/>
              <a:t>XIII-XV </a:t>
            </a:r>
            <a:r>
              <a:rPr lang="ru-RU" sz="1600" dirty="0"/>
              <a:t>в.в.): </a:t>
            </a:r>
            <a:r>
              <a:rPr lang="ru-RU" sz="1600" i="1" dirty="0"/>
              <a:t>каблук, сундук, казна, караул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немецкого и голландского </a:t>
            </a:r>
            <a:r>
              <a:rPr lang="ru-RU" sz="1600" dirty="0"/>
              <a:t>(в эпоху Петра </a:t>
            </a:r>
            <a:r>
              <a:rPr lang="it-IT" sz="1600" dirty="0"/>
              <a:t>I</a:t>
            </a:r>
            <a:r>
              <a:rPr lang="ru-RU" sz="1600" dirty="0"/>
              <a:t>, в </a:t>
            </a:r>
            <a:r>
              <a:rPr lang="it-IT" sz="1600" dirty="0"/>
              <a:t>XVIII </a:t>
            </a:r>
            <a:r>
              <a:rPr lang="ru-RU" sz="1600" dirty="0"/>
              <a:t>в.): </a:t>
            </a:r>
            <a:r>
              <a:rPr lang="ru-RU" sz="1600" i="1" dirty="0"/>
              <a:t>штык, штаб, штурм / гавань, флот, флаг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французского </a:t>
            </a:r>
            <a:r>
              <a:rPr lang="ru-RU" sz="1600" dirty="0"/>
              <a:t>(война с Наполеоном, </a:t>
            </a:r>
            <a:r>
              <a:rPr lang="it-IT" sz="1600" dirty="0"/>
              <a:t>XIX</a:t>
            </a:r>
            <a:r>
              <a:rPr lang="ru-RU" sz="1600" dirty="0"/>
              <a:t> в.): </a:t>
            </a:r>
            <a:r>
              <a:rPr lang="ru-RU" sz="1600" i="1" dirty="0"/>
              <a:t>жакет, жилет, пальто, этаж, буфет, туалет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латинского </a:t>
            </a:r>
            <a:r>
              <a:rPr lang="ru-RU" sz="1600" dirty="0"/>
              <a:t>(через французский и немецкий): </a:t>
            </a:r>
            <a:r>
              <a:rPr lang="ru-RU" sz="1600" i="1" dirty="0"/>
              <a:t>студент, профессор, аудитория, конституция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английского</a:t>
            </a:r>
            <a:r>
              <a:rPr lang="ru-RU" sz="1600" dirty="0"/>
              <a:t>: </a:t>
            </a:r>
            <a:r>
              <a:rPr lang="ru-RU" sz="1600" i="1" dirty="0"/>
              <a:t>лидер, митинг, лифт, свитер, спорт, футбол</a:t>
            </a:r>
            <a:r>
              <a:rPr lang="ru-RU" sz="1600" dirty="0"/>
              <a:t>; </a:t>
            </a:r>
          </a:p>
          <a:p>
            <a:pPr algn="just"/>
            <a:r>
              <a:rPr lang="ru-RU" sz="1600" b="1" dirty="0"/>
              <a:t>из итальянского </a:t>
            </a:r>
            <a:r>
              <a:rPr lang="ru-RU" sz="1600" dirty="0"/>
              <a:t>(музыкальная и архитектурные термины): </a:t>
            </a:r>
            <a:r>
              <a:rPr lang="ru-RU" sz="1600" i="1" dirty="0"/>
              <a:t>ария, альт, виолончель / купол, арка, балкон </a:t>
            </a:r>
            <a:r>
              <a:rPr lang="ru-RU" sz="1600" dirty="0"/>
              <a:t>и др.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4225FF-50F2-804F-CF8E-423B8E1FF21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55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366C3-3B94-74E6-B580-1F953257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иноязычных слов.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57A8E7-45EC-E109-CCA7-EBB7D11E0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Иноязычная лексика делится на следующие группы:</a:t>
            </a:r>
          </a:p>
          <a:p>
            <a:pPr>
              <a:buAutoNum type="arabicParenR"/>
            </a:pPr>
            <a:r>
              <a:rPr lang="ru-RU" sz="2000" b="1" dirty="0"/>
              <a:t>Заимствованные</a:t>
            </a:r>
            <a:r>
              <a:rPr lang="ru-RU" sz="2000" dirty="0"/>
              <a:t> (= освоенные) слова передаются графическими и фонетическими средствами русского языка: пальто (фр. </a:t>
            </a:r>
            <a:r>
              <a:rPr lang="it-IT" sz="2000" dirty="0"/>
              <a:t>paletot), </a:t>
            </a:r>
            <a:r>
              <a:rPr lang="ru-RU" sz="2000" dirty="0"/>
              <a:t>джинсы (англ. </a:t>
            </a:r>
            <a:r>
              <a:rPr lang="it-IT" sz="2000" dirty="0"/>
              <a:t>jeans</a:t>
            </a:r>
            <a:r>
              <a:rPr lang="ru-RU" sz="2000" dirty="0"/>
              <a:t>), рентабельный (нем. </a:t>
            </a:r>
            <a:r>
              <a:rPr lang="it-IT" sz="2000" dirty="0"/>
              <a:t>rentabel).</a:t>
            </a:r>
            <a:endParaRPr lang="ru-RU" sz="2000" dirty="0"/>
          </a:p>
          <a:p>
            <a:pPr>
              <a:buAutoNum type="arabicParenR"/>
            </a:pPr>
            <a:r>
              <a:rPr lang="ru-RU" sz="2000" b="1" dirty="0"/>
              <a:t>Интернационализмы</a:t>
            </a:r>
            <a:r>
              <a:rPr lang="ru-RU" sz="2000" dirty="0"/>
              <a:t> – слова, образованные из латинских и греческих элементов, которые существуют не только в русском, но и в других неродственных языках: </a:t>
            </a:r>
            <a:r>
              <a:rPr lang="ru-RU" sz="2000" i="1" dirty="0"/>
              <a:t>автомобиль, республика, телефон, миллиметр.</a:t>
            </a:r>
          </a:p>
          <a:p>
            <a:pPr>
              <a:buAutoNum type="arabicParenR"/>
            </a:pPr>
            <a:r>
              <a:rPr lang="ru-RU" sz="2000" b="1" dirty="0"/>
              <a:t>Экзотизмы</a:t>
            </a:r>
            <a:r>
              <a:rPr lang="ru-RU" sz="2000" dirty="0"/>
              <a:t> – наименования вещей, свойственных культуре другого народа: </a:t>
            </a:r>
            <a:r>
              <a:rPr lang="ru-RU" sz="2000" i="1" dirty="0"/>
              <a:t>сиеста, сафра </a:t>
            </a:r>
            <a:r>
              <a:rPr lang="ru-RU" sz="2000" dirty="0"/>
              <a:t>(период уборки сахарного тростника на Кубе), </a:t>
            </a:r>
            <a:r>
              <a:rPr lang="ru-RU" sz="2000" i="1" dirty="0"/>
              <a:t>кеб</a:t>
            </a:r>
            <a:r>
              <a:rPr lang="ru-RU" sz="2000" dirty="0"/>
              <a:t> (одноконный экипаж в Англии).</a:t>
            </a:r>
          </a:p>
          <a:p>
            <a:pPr>
              <a:buAutoNum type="arabicParenR"/>
            </a:pPr>
            <a:r>
              <a:rPr lang="ru-RU" sz="2000" b="1" dirty="0"/>
              <a:t>Иноязычные вкрапления </a:t>
            </a:r>
            <a:r>
              <a:rPr lang="ru-RU" sz="2000" dirty="0"/>
              <a:t>– слова, которые передаются графическими и фонетическими средствами иностранного языка: </a:t>
            </a:r>
            <a:r>
              <a:rPr lang="ru-RU" sz="2000" b="1" dirty="0"/>
              <a:t>из латинского </a:t>
            </a:r>
            <a:r>
              <a:rPr lang="it-IT" sz="2000" i="1" dirty="0"/>
              <a:t>ad hoc, pro et contra</a:t>
            </a:r>
            <a:r>
              <a:rPr lang="it-IT" sz="2000" dirty="0"/>
              <a:t>; </a:t>
            </a:r>
            <a:r>
              <a:rPr lang="ru-RU" sz="2000" b="1" dirty="0"/>
              <a:t>из французского </a:t>
            </a:r>
            <a:r>
              <a:rPr lang="it-IT" sz="2000" i="1" dirty="0"/>
              <a:t>C’est la vie!</a:t>
            </a:r>
            <a:r>
              <a:rPr lang="it-IT" sz="2000" dirty="0"/>
              <a:t>; </a:t>
            </a:r>
            <a:r>
              <a:rPr lang="ru-RU" sz="2000" b="1" dirty="0"/>
              <a:t>из английского </a:t>
            </a:r>
            <a:r>
              <a:rPr lang="it-IT" sz="2000" i="1" dirty="0"/>
              <a:t>happy end</a:t>
            </a:r>
            <a:r>
              <a:rPr lang="ru-RU" sz="2000" dirty="0"/>
              <a:t>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A78C4CC-6AD5-0547-F631-20C48DFCD225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007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2128</TotalTime>
  <Words>2155</Words>
  <Application>Microsoft Office PowerPoint</Application>
  <PresentationFormat>Экран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Структура лекции.</vt:lpstr>
      <vt:lpstr>Исконно русская лексика. Общеиндоевропейская и общеславянская лексика.</vt:lpstr>
      <vt:lpstr>Исконная лексика. Восточнославянская и собственно русская лексика.</vt:lpstr>
      <vt:lpstr>Иноязычные слова. Причины и условия лексического заимствования. </vt:lpstr>
      <vt:lpstr>Славянские заимствования. Старославянизмы в русском языке (см. также Лекция 16. Русский национальный язык. Слайд 3).</vt:lpstr>
      <vt:lpstr>Старославянизмы в русском языке. Семантико-стилистическая классификация.</vt:lpstr>
      <vt:lpstr>Заимствования из неславянских языков.</vt:lpstr>
      <vt:lpstr>Типы иноязычных слов. </vt:lpstr>
      <vt:lpstr>Признаки иноязычных слов.</vt:lpstr>
      <vt:lpstr>Калькирование.</vt:lpstr>
      <vt:lpstr>Заключение.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40</cp:revision>
  <dcterms:created xsi:type="dcterms:W3CDTF">2016-08-01T13:43:10Z</dcterms:created>
  <dcterms:modified xsi:type="dcterms:W3CDTF">2024-10-30T06:41:32Z</dcterms:modified>
</cp:coreProperties>
</file>