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11/09/2024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Числительные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Имя числительное как часть речи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Имя числит. – это часть речи, выражающая значение количества: </a:t>
            </a:r>
            <a:r>
              <a:rPr lang="ru-RU" sz="1800" i="1" dirty="0"/>
              <a:t>два, оба, сорок три, сто, семеро</a:t>
            </a:r>
            <a:r>
              <a:rPr lang="ru-RU" sz="1800" dirty="0"/>
              <a:t>. Все числит. отвечают на вопрос </a:t>
            </a:r>
            <a:r>
              <a:rPr lang="ru-RU" sz="1800" i="1" dirty="0"/>
              <a:t>сколько?</a:t>
            </a:r>
          </a:p>
          <a:p>
            <a:pPr algn="just"/>
            <a:r>
              <a:rPr lang="ru-RU" sz="1800" u="sng" dirty="0"/>
              <a:t>Грамм. признаки числительных</a:t>
            </a:r>
            <a:r>
              <a:rPr lang="ru-RU" sz="1800" dirty="0"/>
              <a:t>: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изменяются по падежам (</a:t>
            </a:r>
            <a:r>
              <a:rPr lang="ru-RU" sz="1800" i="1" dirty="0"/>
              <a:t>два, двух, двум </a:t>
            </a:r>
            <a:r>
              <a:rPr lang="ru-RU" sz="1800" dirty="0"/>
              <a:t>и т.д.);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не изменяются по числам (исключение: </a:t>
            </a:r>
            <a:r>
              <a:rPr lang="ru-RU" sz="1800" i="1" dirty="0"/>
              <a:t>один</a:t>
            </a:r>
            <a:r>
              <a:rPr lang="en-US" sz="1800" dirty="0"/>
              <a:t>)</a:t>
            </a:r>
            <a:r>
              <a:rPr lang="ru-RU" sz="1800" dirty="0"/>
              <a:t>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не обладают категорией рода (исключения: </a:t>
            </a:r>
            <a:r>
              <a:rPr lang="ru-RU" sz="1800" i="1" dirty="0"/>
              <a:t>один (одна, одно), полтора (полторы), два (две), оба (обе)</a:t>
            </a:r>
            <a:r>
              <a:rPr lang="ru-RU" sz="1800" dirty="0"/>
              <a:t>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у числительных нет категории одушевлённости/неодушевлённости (исключения: </a:t>
            </a:r>
            <a:r>
              <a:rPr lang="ru-RU" sz="1800" i="1" dirty="0"/>
              <a:t>два, оба, три, четыре</a:t>
            </a:r>
            <a:r>
              <a:rPr lang="ru-RU" sz="1800" dirty="0"/>
              <a:t>. Ср.: «вижу </a:t>
            </a:r>
            <a:r>
              <a:rPr lang="ru-RU" sz="1800" i="1" dirty="0"/>
              <a:t>три</a:t>
            </a:r>
            <a:r>
              <a:rPr lang="ru-RU" sz="1800" dirty="0"/>
              <a:t> стола», но «вижу </a:t>
            </a:r>
            <a:r>
              <a:rPr lang="ru-RU" sz="1800" i="1" dirty="0"/>
              <a:t>трёх</a:t>
            </a:r>
            <a:r>
              <a:rPr lang="ru-RU" sz="1800" dirty="0"/>
              <a:t> студентов»);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сочетаясь с сущ-ными, числительные в И.п. (а при неодушевлённых сущ-ных и в форме В.п.) управляют сущ-ными, требуя формы Р.п. ед. или мн. числа (</a:t>
            </a:r>
            <a:r>
              <a:rPr lang="ru-RU" sz="1800" i="1" dirty="0"/>
              <a:t>Это два стола/ Я вижу два стола; Это пять деревьев/ Я вижу пять деревьев</a:t>
            </a:r>
            <a:r>
              <a:rPr lang="ru-RU" sz="1800" dirty="0"/>
              <a:t>; </a:t>
            </a:r>
            <a:r>
              <a:rPr lang="ru-RU" sz="1800" i="1" dirty="0"/>
              <a:t>Это три студента</a:t>
            </a:r>
            <a:r>
              <a:rPr lang="ru-RU" sz="1800" dirty="0"/>
              <a:t>, но: Я вижу </a:t>
            </a:r>
            <a:r>
              <a:rPr lang="ru-RU" sz="1800" u="sng" dirty="0"/>
              <a:t>трёх студентов</a:t>
            </a:r>
            <a:r>
              <a:rPr lang="ru-RU" sz="1800" dirty="0"/>
              <a:t>);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числ. в формах других падежей согласуются с сущ-ным в падеже: Здесь нет </a:t>
            </a:r>
            <a:r>
              <a:rPr lang="ru-RU" sz="1800" i="1" dirty="0"/>
              <a:t>двух столов</a:t>
            </a:r>
            <a:r>
              <a:rPr lang="ru-RU" sz="1800" dirty="0"/>
              <a:t> / Книги лежат </a:t>
            </a:r>
            <a:r>
              <a:rPr lang="ru-RU" sz="1800" i="1" dirty="0"/>
              <a:t>на двух столах</a:t>
            </a:r>
            <a:r>
              <a:rPr lang="ru-RU" sz="1800" dirty="0"/>
              <a:t>;</a:t>
            </a:r>
          </a:p>
          <a:p>
            <a:pPr marL="457200" indent="-457200" algn="just">
              <a:buAutoNum type="arabicParenR"/>
            </a:pPr>
            <a:r>
              <a:rPr lang="ru-RU" sz="1800" dirty="0"/>
              <a:t>Сочетание числ. с сущ-ным является неделимым членом предложения.</a:t>
            </a:r>
          </a:p>
          <a:p>
            <a:pPr marL="457200" indent="-457200">
              <a:buAutoNum type="arabicParenR"/>
            </a:pPr>
            <a:endParaRPr lang="ru-RU" sz="2000" dirty="0"/>
          </a:p>
          <a:p>
            <a:pPr marL="457200" indent="-457200">
              <a:buAutoNum type="arabicParenR"/>
            </a:pPr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8A82A-C8A8-6424-F8A3-0840342AD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Лексико-грамматические разряды имён числительных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5EA7B3-03F6-6A75-1CEE-2A5F725BA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В традиции школьного преподавания русского языка принято выделять два разряда числительных: </a:t>
            </a:r>
            <a:r>
              <a:rPr lang="ru-RU" sz="1800" i="1" dirty="0"/>
              <a:t>количественные</a:t>
            </a:r>
            <a:r>
              <a:rPr lang="ru-RU" sz="1800" dirty="0"/>
              <a:t> и </a:t>
            </a:r>
            <a:r>
              <a:rPr lang="ru-RU" sz="1800" i="1" dirty="0"/>
              <a:t>порядковые</a:t>
            </a:r>
            <a:r>
              <a:rPr lang="ru-RU" sz="1800" dirty="0"/>
              <a:t>. </a:t>
            </a:r>
          </a:p>
          <a:p>
            <a:pPr algn="just"/>
            <a:r>
              <a:rPr lang="ru-RU" sz="1800" dirty="0"/>
              <a:t>Колич. числ. отвечают на вопрос </a:t>
            </a:r>
            <a:r>
              <a:rPr lang="ru-RU" sz="1800" i="1" dirty="0"/>
              <a:t>сколько?</a:t>
            </a:r>
            <a:r>
              <a:rPr lang="ru-RU" sz="1800" dirty="0"/>
              <a:t> (</a:t>
            </a:r>
            <a:r>
              <a:rPr lang="ru-RU" sz="1800" i="1" dirty="0"/>
              <a:t>пять, тридцать</a:t>
            </a:r>
            <a:r>
              <a:rPr lang="ru-RU" sz="1800" dirty="0"/>
              <a:t>). Порядковые числ. отвечают на вопрос </a:t>
            </a:r>
            <a:r>
              <a:rPr lang="ru-RU" sz="1800" i="1" dirty="0"/>
              <a:t>который?</a:t>
            </a:r>
            <a:r>
              <a:rPr lang="ru-RU" sz="1800" dirty="0"/>
              <a:t> (</a:t>
            </a:r>
            <a:r>
              <a:rPr lang="ru-RU" sz="1800" i="1" dirty="0"/>
              <a:t>пятый, тридцатый</a:t>
            </a:r>
            <a:r>
              <a:rPr lang="ru-RU" sz="1800" dirty="0"/>
              <a:t>).</a:t>
            </a:r>
          </a:p>
          <a:p>
            <a:pPr algn="just"/>
            <a:r>
              <a:rPr lang="ru-RU" sz="1800" dirty="0"/>
              <a:t>В научной грамматике слова </a:t>
            </a:r>
            <a:r>
              <a:rPr lang="ru-RU" sz="1800" i="1" dirty="0"/>
              <a:t>пять</a:t>
            </a:r>
            <a:r>
              <a:rPr lang="ru-RU" sz="1800" dirty="0"/>
              <a:t> и </a:t>
            </a:r>
            <a:r>
              <a:rPr lang="ru-RU" sz="1800" i="1" dirty="0"/>
              <a:t>пятый</a:t>
            </a:r>
            <a:r>
              <a:rPr lang="ru-RU" sz="1800" dirty="0"/>
              <a:t> отнесены к разным частям речи, т.к. порядковые числительные по своим грамм. признакам сближаются с именами прилагательными (обозначают признак предмета; изменяются по родам, числам и падежам; имеют падежные окончания прилагательных; в составных порядковых числительных (</a:t>
            </a:r>
            <a:r>
              <a:rPr lang="ru-RU" sz="1800" i="1" dirty="0"/>
              <a:t>сто тридцать пятый</a:t>
            </a:r>
            <a:r>
              <a:rPr lang="ru-RU" sz="1800" dirty="0"/>
              <a:t>) склоняется лишь последний компонент: В книге не хватает </a:t>
            </a:r>
            <a:r>
              <a:rPr lang="ru-RU" sz="1800" i="1" dirty="0"/>
              <a:t>сто тридцать пятой </a:t>
            </a:r>
            <a:r>
              <a:rPr lang="ru-RU" sz="1800" dirty="0"/>
              <a:t>страницы/ Экзамен будет </a:t>
            </a:r>
            <a:r>
              <a:rPr lang="ru-RU" sz="1800" i="1" dirty="0"/>
              <a:t>двадцать первого </a:t>
            </a:r>
            <a:r>
              <a:rPr lang="ru-RU" sz="1800" dirty="0"/>
              <a:t>января </a:t>
            </a:r>
            <a:r>
              <a:rPr lang="ru-RU" sz="1800" i="1" dirty="0"/>
              <a:t>две тысячи двадцать пятого </a:t>
            </a:r>
            <a:r>
              <a:rPr lang="ru-RU" sz="1800" dirty="0"/>
              <a:t>года); сочетание порядкового числит. с сущ-ным не является единым членом предложения).</a:t>
            </a:r>
          </a:p>
          <a:p>
            <a:pPr algn="just"/>
            <a:r>
              <a:rPr lang="ru-RU" sz="1800" dirty="0"/>
              <a:t>Числительные делятся на два разряда: </a:t>
            </a:r>
            <a:r>
              <a:rPr lang="ru-RU" sz="1800" u="sng" dirty="0"/>
              <a:t>количественные</a:t>
            </a:r>
            <a:r>
              <a:rPr lang="ru-RU" sz="1800" dirty="0"/>
              <a:t> (</a:t>
            </a:r>
            <a:r>
              <a:rPr lang="ru-RU" sz="1800" i="1" dirty="0"/>
              <a:t>три, двадцать, двести сорок</a:t>
            </a:r>
            <a:r>
              <a:rPr lang="ru-RU" sz="1800" dirty="0"/>
              <a:t>) и </a:t>
            </a:r>
            <a:r>
              <a:rPr lang="ru-RU" sz="1800" u="sng" dirty="0"/>
              <a:t>собирательные</a:t>
            </a:r>
            <a:r>
              <a:rPr lang="ru-RU" sz="1800" dirty="0"/>
              <a:t> (</a:t>
            </a:r>
            <a:r>
              <a:rPr lang="ru-RU" sz="1800" i="1" dirty="0"/>
              <a:t>трое, пятеро</a:t>
            </a:r>
            <a:r>
              <a:rPr lang="ru-RU" sz="1800" dirty="0"/>
              <a:t>).</a:t>
            </a:r>
          </a:p>
          <a:p>
            <a:pPr algn="just"/>
            <a:r>
              <a:rPr lang="ru-RU" sz="1800" b="1" dirty="0"/>
              <a:t>Количественные числительные </a:t>
            </a:r>
            <a:r>
              <a:rPr lang="ru-RU" sz="1800" dirty="0"/>
              <a:t>делятся на </a:t>
            </a:r>
            <a:r>
              <a:rPr lang="ru-RU" sz="1800" u="sng" dirty="0"/>
              <a:t>определённо-количественные</a:t>
            </a:r>
            <a:r>
              <a:rPr lang="ru-RU" sz="1800" dirty="0"/>
              <a:t>: </a:t>
            </a:r>
            <a:r>
              <a:rPr lang="ru-RU" sz="1800" i="1" dirty="0"/>
              <a:t>три, шесть</a:t>
            </a:r>
            <a:r>
              <a:rPr lang="ru-RU" sz="1800" dirty="0"/>
              <a:t>; </a:t>
            </a:r>
            <a:r>
              <a:rPr lang="ru-RU" sz="1800" u="sng" dirty="0"/>
              <a:t>неопределённо-количественные</a:t>
            </a:r>
            <a:r>
              <a:rPr lang="ru-RU" sz="1800" dirty="0"/>
              <a:t>: </a:t>
            </a:r>
            <a:r>
              <a:rPr lang="ru-RU" sz="1800" i="1" dirty="0"/>
              <a:t>много, немного, мало </a:t>
            </a:r>
            <a:r>
              <a:rPr lang="ru-RU" sz="1800" dirty="0"/>
              <a:t>(в школьных грамматиках их относят к наречиям) и </a:t>
            </a:r>
            <a:r>
              <a:rPr lang="ru-RU" sz="1800" i="1" dirty="0"/>
              <a:t>сколько, несколько, столько, сколько-нибудь </a:t>
            </a:r>
            <a:r>
              <a:rPr lang="ru-RU" sz="1800" dirty="0"/>
              <a:t>и т.п. (в школьных учебниках относятся к местоимениям); </a:t>
            </a:r>
            <a:r>
              <a:rPr lang="ru-RU" sz="1800" u="sng" dirty="0"/>
              <a:t>дробные числительные</a:t>
            </a:r>
            <a:r>
              <a:rPr lang="en-US" sz="1800" u="sng" dirty="0"/>
              <a:t> </a:t>
            </a:r>
            <a:r>
              <a:rPr lang="en-US" sz="1800" dirty="0"/>
              <a:t>(</a:t>
            </a:r>
            <a:r>
              <a:rPr lang="ru-RU" sz="1800" i="1" dirty="0"/>
              <a:t>пять с половиной</a:t>
            </a:r>
            <a:r>
              <a:rPr lang="ru-RU" sz="1800" dirty="0"/>
              <a:t>, </a:t>
            </a:r>
            <a:r>
              <a:rPr lang="ru-RU" sz="1800" i="1" dirty="0"/>
              <a:t>восемь с четвертью</a:t>
            </a:r>
            <a:r>
              <a:rPr lang="ru-RU" sz="1800" dirty="0"/>
              <a:t>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7CBEAF-4D0A-C65E-5927-CE291AE9E102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095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487942-B426-7939-64B8-5D19B38E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Описательные количественные обороты.</a:t>
            </a:r>
            <a:br>
              <a:rPr lang="ru-RU" sz="2400" dirty="0"/>
            </a:br>
            <a:r>
              <a:rPr lang="ru-RU" sz="2400" dirty="0"/>
              <a:t>Простые дроби.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4539E0-DC16-F76A-5911-B5191D81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Не следует смешивать с дробными количественными числительными количественные словосочетания – описательные обозначения дробных величин (</a:t>
            </a:r>
            <a:r>
              <a:rPr lang="ru-RU" sz="1800" i="1" dirty="0"/>
              <a:t>три и одна десятая</a:t>
            </a:r>
            <a:r>
              <a:rPr lang="ru-RU" sz="1800" dirty="0"/>
              <a:t>, </a:t>
            </a:r>
            <a:r>
              <a:rPr lang="ru-RU" sz="1800" i="1" dirty="0"/>
              <a:t>пять восьмых</a:t>
            </a:r>
            <a:r>
              <a:rPr lang="ru-RU" sz="1800" dirty="0"/>
              <a:t>). Описательные обозначения дробных величин используются в русском языке для чтения</a:t>
            </a:r>
            <a:r>
              <a:rPr lang="en-US" sz="1800" dirty="0"/>
              <a:t> </a:t>
            </a:r>
            <a:r>
              <a:rPr lang="ru-RU" sz="1800" dirty="0"/>
              <a:t>математических </a:t>
            </a:r>
            <a:r>
              <a:rPr lang="ru-RU" sz="1800" i="1" dirty="0"/>
              <a:t>простых и десятичных дробей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Лексико-грамм. отличия дробных числительных от описательных количественных оборотов состоит в том, что:</a:t>
            </a:r>
          </a:p>
          <a:p>
            <a:pPr algn="just">
              <a:buAutoNum type="arabicParenR"/>
            </a:pPr>
            <a:r>
              <a:rPr lang="ru-RU" sz="1800" dirty="0"/>
              <a:t>описательные обороты сочетаются с вещественными и собирательными сущ-ными (</a:t>
            </a:r>
            <a:r>
              <a:rPr lang="ru-RU" sz="1800" i="1" dirty="0"/>
              <a:t>две трети молока, девять десятых студенчества</a:t>
            </a:r>
            <a:r>
              <a:rPr lang="ru-RU" sz="1800" dirty="0"/>
              <a:t>);</a:t>
            </a:r>
          </a:p>
          <a:p>
            <a:pPr algn="just">
              <a:buAutoNum type="arabicParenR"/>
            </a:pPr>
            <a:r>
              <a:rPr lang="ru-RU" sz="1800" dirty="0"/>
              <a:t>описательные обороты никогда не согласуются с сущ-ным и всегда управляют формой Р.п. сущ-ного (</a:t>
            </a:r>
            <a:r>
              <a:rPr lang="ru-RU" sz="1800" i="1" dirty="0"/>
              <a:t>две трети сумм</a:t>
            </a:r>
            <a:r>
              <a:rPr lang="ru-RU" sz="1800" b="1" i="1" dirty="0"/>
              <a:t>ы</a:t>
            </a:r>
            <a:r>
              <a:rPr lang="ru-RU" sz="1800" i="1" dirty="0"/>
              <a:t>, к тридцати сотым процент</a:t>
            </a:r>
            <a:r>
              <a:rPr lang="ru-RU" sz="1800" b="1" i="1" dirty="0"/>
              <a:t>а</a:t>
            </a:r>
            <a:r>
              <a:rPr lang="ru-RU" sz="1800" dirty="0"/>
              <a:t>).</a:t>
            </a:r>
          </a:p>
          <a:p>
            <a:pPr marL="0" indent="0" algn="just"/>
            <a:r>
              <a:rPr lang="ru-RU" sz="1800" b="1" dirty="0"/>
              <a:t>Простая дробь</a:t>
            </a:r>
            <a:r>
              <a:rPr lang="ru-RU" sz="1800" dirty="0"/>
              <a:t> (⅓; ⅔; ⅗) состоит из </a:t>
            </a:r>
            <a:r>
              <a:rPr lang="ru-RU" sz="1800" i="1" dirty="0"/>
              <a:t>числителя</a:t>
            </a:r>
            <a:r>
              <a:rPr lang="ru-RU" sz="1800" dirty="0"/>
              <a:t> (одна, две, три и т.д.) и </a:t>
            </a:r>
            <a:r>
              <a:rPr lang="ru-RU" sz="1800" i="1" dirty="0"/>
              <a:t>знаменателя</a:t>
            </a:r>
            <a:r>
              <a:rPr lang="ru-RU" sz="1800" dirty="0"/>
              <a:t> (третья, третьих, пятых).</a:t>
            </a:r>
          </a:p>
          <a:p>
            <a:pPr marL="0" indent="0" algn="just"/>
            <a:r>
              <a:rPr lang="ru-RU" sz="1800" dirty="0"/>
              <a:t>И числитель, и знаменатель склоняются:</a:t>
            </a:r>
          </a:p>
          <a:p>
            <a:pPr marL="0" indent="0" algn="just"/>
            <a:r>
              <a:rPr lang="ru-RU" sz="1800" dirty="0"/>
              <a:t>⅓ - И.п. одна третья, Р.п. одной третьей, Д.п. одной третьей, В.п. одну третью, Т.п. одной третьей, П.п. об одной третьей;</a:t>
            </a:r>
          </a:p>
          <a:p>
            <a:pPr marL="0" indent="0" algn="just"/>
            <a:r>
              <a:rPr lang="ru-RU" sz="1800" dirty="0"/>
              <a:t>⅗ - И.п. три пятых, Р.п. трёх пятых, Д.п. трём пятым, В.п. три пятых, Т.п. тремя пятыми, П.п. о трёх пятых.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20C5BF-E169-950A-6FE3-7972CD327ADD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546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14CDFF-2B5A-E4EC-914A-E6202DED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Десятичные дроби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B1A3E-A509-502D-C824-37458FB73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Десятичные дроби (0,1; 1,3; 2,01; 2,04; 3,001; 3,005) состоят из </a:t>
            </a:r>
            <a:r>
              <a:rPr lang="ru-RU" sz="1800" u="sng" dirty="0"/>
              <a:t>целой части</a:t>
            </a:r>
            <a:r>
              <a:rPr lang="ru-RU" sz="1800" dirty="0"/>
              <a:t>, которая предшествует запятой и выражена количественным числительным и словом </a:t>
            </a:r>
            <a:r>
              <a:rPr lang="ru-RU" sz="1800" i="1" dirty="0"/>
              <a:t>целая/ целых</a:t>
            </a:r>
            <a:r>
              <a:rPr lang="ru-RU" sz="1800" dirty="0"/>
              <a:t>, и </a:t>
            </a:r>
            <a:r>
              <a:rPr lang="ru-RU" sz="1800" u="sng" dirty="0"/>
              <a:t>десятичной (сотой, тысячной) части</a:t>
            </a:r>
            <a:r>
              <a:rPr lang="ru-RU" sz="1800" dirty="0"/>
              <a:t>, которая выражена порядковым числительным и словами </a:t>
            </a:r>
            <a:r>
              <a:rPr lang="ru-RU" sz="1800" i="1" dirty="0"/>
              <a:t>десятая, сотая, тысячная (десятых, сотых, тысячных</a:t>
            </a:r>
            <a:r>
              <a:rPr lang="ru-RU" sz="1800" dirty="0"/>
              <a:t>). </a:t>
            </a:r>
          </a:p>
          <a:p>
            <a:pPr algn="just"/>
            <a:r>
              <a:rPr lang="ru-RU" sz="1800" dirty="0"/>
              <a:t>0,1 – ноль целых (и) одна десятая (одна десятая – в разг.форме)</a:t>
            </a:r>
          </a:p>
          <a:p>
            <a:pPr algn="just"/>
            <a:r>
              <a:rPr lang="ru-RU" sz="1800" dirty="0"/>
              <a:t>1,3 – одна целая (и) три десятых (одна и три десятых – в разг.форме)</a:t>
            </a:r>
          </a:p>
          <a:p>
            <a:pPr algn="just"/>
            <a:r>
              <a:rPr lang="ru-RU" sz="1800" dirty="0"/>
              <a:t>2,01 – две целых (и) одна сотая </a:t>
            </a:r>
          </a:p>
          <a:p>
            <a:pPr algn="just"/>
            <a:r>
              <a:rPr lang="ru-RU" sz="1800" dirty="0"/>
              <a:t>2,04 – две целых (и) четыре сотых</a:t>
            </a:r>
          </a:p>
          <a:p>
            <a:pPr algn="just"/>
            <a:r>
              <a:rPr lang="ru-RU" sz="1800" dirty="0"/>
              <a:t>3,001 – три целых (и) одна тысячная</a:t>
            </a:r>
          </a:p>
          <a:p>
            <a:pPr algn="just"/>
            <a:r>
              <a:rPr lang="ru-RU" sz="1800" dirty="0"/>
              <a:t>3,005 – три целых (и) пять тысячных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u="sng" dirty="0"/>
              <a:t>Обе части склоняются</a:t>
            </a:r>
            <a:r>
              <a:rPr lang="ru-RU" sz="1800" dirty="0"/>
              <a:t>:</a:t>
            </a:r>
          </a:p>
          <a:p>
            <a:pPr algn="just"/>
            <a:r>
              <a:rPr lang="ru-RU" sz="1800" dirty="0"/>
              <a:t>И.п. пять целых пять десятых, Р.п. пяти целых пяти десятых, Д.п. пяти целым пяти десятым, В.п. пять целых пять десятых, Т.п. пятью целыми пятью десятыми, П.п. о пяти целых пяти десятых.</a:t>
            </a:r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A82F47-97DD-61D8-1570-9718699C7491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293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07E5D-071A-54F5-1344-86182E2D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Собирательные числительные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D5CB9C-6DA0-0DE8-A2F6-2E22A5EC8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Собирательные числительные – это небольшая группа числительных со значением целостной совокупности предметов (</a:t>
            </a:r>
            <a:r>
              <a:rPr lang="ru-RU" sz="1800" i="1" dirty="0"/>
              <a:t>двое, трое, четверо, пятеро, шестеро, семеро, восьмеро, девятеро, десятеро</a:t>
            </a:r>
            <a:r>
              <a:rPr lang="ru-RU" sz="1800" dirty="0"/>
              <a:t>).</a:t>
            </a:r>
          </a:p>
          <a:p>
            <a:pPr algn="just"/>
            <a:r>
              <a:rPr lang="ru-RU" sz="1800" dirty="0"/>
              <a:t>Собирательные числительные употребляются:</a:t>
            </a:r>
          </a:p>
          <a:p>
            <a:pPr algn="just">
              <a:buAutoNum type="arabicParenR"/>
            </a:pPr>
            <a:r>
              <a:rPr lang="ru-RU" sz="1800" dirty="0"/>
              <a:t>с сущ-ными, обозначающими лиц мужского пола (</a:t>
            </a:r>
            <a:r>
              <a:rPr lang="ru-RU" sz="1800" i="1" dirty="0"/>
              <a:t>двое студентов, пятеро солдат</a:t>
            </a:r>
            <a:r>
              <a:rPr lang="ru-RU" sz="1800" dirty="0"/>
              <a:t>);</a:t>
            </a:r>
          </a:p>
          <a:p>
            <a:pPr algn="just">
              <a:buAutoNum type="arabicParenR"/>
            </a:pPr>
            <a:r>
              <a:rPr lang="ru-RU" sz="1800" dirty="0"/>
              <a:t>с сущ-ными </a:t>
            </a:r>
            <a:r>
              <a:rPr lang="ru-RU" sz="1800" i="1" dirty="0"/>
              <a:t>люди, дети, ребята</a:t>
            </a:r>
            <a:r>
              <a:rPr lang="ru-RU" sz="1800" dirty="0"/>
              <a:t> (</a:t>
            </a:r>
            <a:r>
              <a:rPr lang="ru-RU" sz="1800" i="1" dirty="0"/>
              <a:t>двое молодых людей, пятеро детей, семеро ребят)</a:t>
            </a:r>
            <a:r>
              <a:rPr lang="ru-RU" sz="1800" dirty="0"/>
              <a:t>;</a:t>
            </a:r>
          </a:p>
          <a:p>
            <a:pPr algn="just">
              <a:buAutoNum type="arabicParenR"/>
            </a:pPr>
            <a:r>
              <a:rPr lang="ru-RU" sz="1800" dirty="0"/>
              <a:t>с сущ-ными, обозначающими детёнышей животных: </a:t>
            </a:r>
            <a:r>
              <a:rPr lang="ru-RU" sz="1800" i="1" dirty="0"/>
              <a:t>пятеро котят, семеро козлят</a:t>
            </a:r>
            <a:r>
              <a:rPr lang="ru-RU" sz="1800" dirty="0"/>
              <a:t>;</a:t>
            </a:r>
          </a:p>
          <a:p>
            <a:pPr algn="just">
              <a:buAutoNum type="arabicParenR"/>
            </a:pPr>
            <a:r>
              <a:rPr lang="ru-RU" sz="1800" dirty="0"/>
              <a:t>с предметными сущ-ными </a:t>
            </a:r>
            <a:r>
              <a:rPr lang="it-IT" sz="1800" dirty="0"/>
              <a:t>pluralia tantum</a:t>
            </a:r>
            <a:r>
              <a:rPr lang="ru-RU" sz="1800" dirty="0"/>
              <a:t> типа </a:t>
            </a:r>
            <a:r>
              <a:rPr lang="ru-RU" sz="1800" i="1" dirty="0"/>
              <a:t>брюки, ножницы</a:t>
            </a:r>
            <a:r>
              <a:rPr lang="ru-RU" sz="1800" dirty="0"/>
              <a:t>: </a:t>
            </a:r>
            <a:r>
              <a:rPr lang="ru-RU" sz="1800" i="1" dirty="0"/>
              <a:t>двое брюк, трое ножниц</a:t>
            </a:r>
            <a:r>
              <a:rPr lang="ru-RU" sz="1800" dirty="0"/>
              <a:t> (если количество предметов больше десяти, то употребляются «счётные» слова </a:t>
            </a:r>
            <a:r>
              <a:rPr lang="ru-RU" sz="1800" i="1" dirty="0"/>
              <a:t>пара, штука </a:t>
            </a:r>
            <a:r>
              <a:rPr lang="ru-RU" sz="1800" dirty="0"/>
              <a:t>с количественным числительным: </a:t>
            </a:r>
            <a:r>
              <a:rPr lang="ru-RU" sz="1800" i="1" dirty="0"/>
              <a:t>двенадцать пар брюк, сорок штук ножниц</a:t>
            </a:r>
            <a:r>
              <a:rPr lang="ru-RU" sz="1800" dirty="0"/>
              <a:t>).</a:t>
            </a:r>
          </a:p>
          <a:p>
            <a:pPr marL="0" indent="0" algn="just"/>
            <a:r>
              <a:rPr lang="ru-RU" sz="1800" dirty="0"/>
              <a:t>Собирательные числительные могут употребляться без существительного: </a:t>
            </a:r>
            <a:r>
              <a:rPr lang="ru-RU" sz="1800" i="1" dirty="0"/>
              <a:t>Нас оставалось только </a:t>
            </a:r>
            <a:r>
              <a:rPr lang="ru-RU" sz="1800" b="1" i="1" dirty="0"/>
              <a:t>трое</a:t>
            </a:r>
            <a:r>
              <a:rPr lang="ru-RU" sz="1800" i="1" dirty="0"/>
              <a:t>. </a:t>
            </a:r>
            <a:r>
              <a:rPr lang="ru-RU" sz="1800" b="1" i="1" dirty="0"/>
              <a:t>Пятеро</a:t>
            </a:r>
            <a:r>
              <a:rPr lang="ru-RU" sz="1800" i="1" dirty="0"/>
              <a:t> пришли с опозданием.</a:t>
            </a:r>
          </a:p>
          <a:p>
            <a:pPr marL="0" indent="0" algn="just"/>
            <a:r>
              <a:rPr lang="ru-RU" sz="1800" dirty="0"/>
              <a:t>Стр.24</a:t>
            </a:r>
            <a:r>
              <a:rPr lang="en-US" sz="1800" dirty="0"/>
              <a:t>1</a:t>
            </a:r>
            <a:r>
              <a:rPr lang="ru-RU" sz="1800" dirty="0"/>
              <a:t>-24</a:t>
            </a:r>
            <a:r>
              <a:rPr lang="en-US" sz="1800" dirty="0"/>
              <a:t>7</a:t>
            </a:r>
            <a:r>
              <a:rPr lang="ru-RU" sz="1800" dirty="0"/>
              <a:t> теория.</a:t>
            </a:r>
            <a:endParaRPr lang="en-US" sz="1800" dirty="0"/>
          </a:p>
          <a:p>
            <a:pPr marL="0" indent="0" algn="just"/>
            <a:r>
              <a:rPr lang="ru-RU" sz="1800" dirty="0"/>
              <a:t>Стр.247-251. Упр.1-9.</a:t>
            </a:r>
          </a:p>
          <a:p>
            <a:pPr marL="0" indent="0"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5DC6CD-ED80-87ED-3D13-C6A2325BC562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949135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668</TotalTime>
  <Words>1039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Имя числительное как часть речи</vt:lpstr>
      <vt:lpstr>Лексико-грамматические разряды имён числительных</vt:lpstr>
      <vt:lpstr>Описательные количественные обороты. Простые дроби.</vt:lpstr>
      <vt:lpstr>Десятичные дроби</vt:lpstr>
      <vt:lpstr>Собирательные числительные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35</cp:revision>
  <dcterms:created xsi:type="dcterms:W3CDTF">2016-08-01T13:43:10Z</dcterms:created>
  <dcterms:modified xsi:type="dcterms:W3CDTF">2024-09-11T11:09:47Z</dcterms:modified>
</cp:coreProperties>
</file>