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CC"/>
    <a:srgbClr val="0075BD"/>
    <a:srgbClr val="FFA73F"/>
    <a:srgbClr val="D1D6E1"/>
    <a:srgbClr val="EB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5" autoAdjust="0"/>
  </p:normalViewPr>
  <p:slideViewPr>
    <p:cSldViewPr>
      <p:cViewPr varScale="1">
        <p:scale>
          <a:sx n="81" d="100"/>
          <a:sy n="81" d="100"/>
        </p:scale>
        <p:origin x="955" y="4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72D3A-2D70-4B09-ABCD-87ECB67BD378}" type="datetimeFigureOut">
              <a:rPr lang="it-IT" smtClean="0"/>
              <a:t>05/09/2024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4297C-E467-4CAA-A04B-0772215018E3}" type="slidenum">
              <a:rPr lang="it-IT" smtClean="0"/>
              <a:t>‹#›</a:t>
            </a:fld>
            <a:endParaRPr lang="it-IT"/>
          </a:p>
        </p:txBody>
      </p:sp>
    </p:spTree>
    <p:extLst>
      <p:ext uri="{BB962C8B-B14F-4D97-AF65-F5344CB8AC3E}">
        <p14:creationId xmlns:p14="http://schemas.microsoft.com/office/powerpoint/2010/main" val="1974717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spTree>
      <p:nvGrpSpPr>
        <p:cNvPr id="1" name=""/>
        <p:cNvGrpSpPr/>
        <p:nvPr/>
      </p:nvGrpSpPr>
      <p:grpSpPr>
        <a:xfrm>
          <a:off x="0" y="0"/>
          <a:ext cx="0" cy="0"/>
          <a:chOff x="0" y="0"/>
          <a:chExt cx="0" cy="0"/>
        </a:xfrm>
      </p:grpSpPr>
      <p:sp>
        <p:nvSpPr>
          <p:cNvPr id="6" name="Rectangle 1"/>
          <p:cNvSpPr>
            <a:spLocks noChangeArrowheads="1"/>
          </p:cNvSpPr>
          <p:nvPr userDrawn="1"/>
        </p:nvSpPr>
        <p:spPr bwMode="auto">
          <a:xfrm rot="5400000">
            <a:off x="1475657" y="-998984"/>
            <a:ext cx="6192686" cy="9144000"/>
          </a:xfrm>
          <a:prstGeom prst="rect">
            <a:avLst/>
          </a:prstGeom>
          <a:solidFill>
            <a:schemeClr val="bg1"/>
          </a:solidFill>
          <a:ln>
            <a:noFill/>
          </a:ln>
          <a:effectLst/>
        </p:spPr>
        <p:txBody>
          <a:bodyPr wrap="none" anchor="ctr"/>
          <a:lstStyle/>
          <a:p>
            <a:endParaRPr lang="it-IT" sz="1600"/>
          </a:p>
        </p:txBody>
      </p:sp>
      <p:sp>
        <p:nvSpPr>
          <p:cNvPr id="7" name="Segnaposto contenuto 2"/>
          <p:cNvSpPr>
            <a:spLocks noGrp="1"/>
          </p:cNvSpPr>
          <p:nvPr>
            <p:ph idx="10" hasCustomPrompt="1"/>
          </p:nvPr>
        </p:nvSpPr>
        <p:spPr>
          <a:xfrm>
            <a:off x="179512" y="2780928"/>
            <a:ext cx="8784976" cy="812824"/>
          </a:xfrm>
          <a:prstGeom prst="rect">
            <a:avLst/>
          </a:prstGeom>
        </p:spPr>
        <p:txBody>
          <a:bodyPr anchor="b"/>
          <a:lstStyle>
            <a:lvl1pPr algn="l">
              <a:defRPr sz="2400" b="1" baseline="0">
                <a:solidFill>
                  <a:schemeClr val="tx1">
                    <a:lumMod val="75000"/>
                    <a:lumOff val="25000"/>
                  </a:schemeClr>
                </a:solidFill>
                <a:effectLst>
                  <a:reflection stA="45000" endPos="1000" dist="50800" dir="5400000" sy="-100000" algn="bl" rotWithShape="0"/>
                </a:effectLst>
              </a:defRPr>
            </a:lvl1pPr>
          </a:lstStyle>
          <a:p>
            <a:pPr lvl="0"/>
            <a:r>
              <a:rPr lang="it-IT" dirty="0"/>
              <a:t>Titolo del corso</a:t>
            </a:r>
          </a:p>
        </p:txBody>
      </p:sp>
      <p:sp>
        <p:nvSpPr>
          <p:cNvPr id="10" name="Segnaposto contenuto 2"/>
          <p:cNvSpPr>
            <a:spLocks noGrp="1"/>
          </p:cNvSpPr>
          <p:nvPr>
            <p:ph idx="12" hasCustomPrompt="1"/>
          </p:nvPr>
        </p:nvSpPr>
        <p:spPr>
          <a:xfrm>
            <a:off x="179512" y="836712"/>
            <a:ext cx="8784976" cy="1872208"/>
          </a:xfrm>
          <a:prstGeom prst="rect">
            <a:avLst/>
          </a:prstGeom>
        </p:spPr>
        <p:txBody>
          <a:bodyPr anchor="b"/>
          <a:lstStyle>
            <a:lvl1pPr algn="l">
              <a:defRPr sz="3600" b="1" baseline="0">
                <a:solidFill>
                  <a:schemeClr val="tx1">
                    <a:lumMod val="75000"/>
                    <a:lumOff val="25000"/>
                  </a:schemeClr>
                </a:solidFill>
                <a:effectLst/>
              </a:defRPr>
            </a:lvl1pPr>
          </a:lstStyle>
          <a:p>
            <a:pPr lvl="0"/>
            <a:r>
              <a:rPr lang="it-IT" dirty="0"/>
              <a:t>TITOLO DELLA LEZIONE</a:t>
            </a:r>
          </a:p>
        </p:txBody>
      </p:sp>
      <p:sp>
        <p:nvSpPr>
          <p:cNvPr id="13" name="Segnaposto contenuto 2"/>
          <p:cNvSpPr>
            <a:spLocks noGrp="1"/>
          </p:cNvSpPr>
          <p:nvPr>
            <p:ph idx="13" hasCustomPrompt="1"/>
          </p:nvPr>
        </p:nvSpPr>
        <p:spPr>
          <a:xfrm>
            <a:off x="179512" y="3645024"/>
            <a:ext cx="8784975" cy="792088"/>
          </a:xfrm>
          <a:prstGeom prst="rect">
            <a:avLst/>
          </a:prstGeom>
        </p:spPr>
        <p:txBody>
          <a:bodyPr anchor="b"/>
          <a:lstStyle>
            <a:lvl1pPr algn="l">
              <a:defRPr sz="1800" b="0" i="1" baseline="0">
                <a:solidFill>
                  <a:schemeClr val="tx1">
                    <a:lumMod val="75000"/>
                    <a:lumOff val="25000"/>
                  </a:schemeClr>
                </a:solidFill>
              </a:defRPr>
            </a:lvl1pPr>
          </a:lstStyle>
          <a:p>
            <a:pPr lvl="0"/>
            <a:r>
              <a:rPr lang="it-IT" dirty="0"/>
              <a:t>Nome del docente</a:t>
            </a:r>
          </a:p>
        </p:txBody>
      </p:sp>
      <p:pic>
        <p:nvPicPr>
          <p:cNvPr id="4" name="Immagine 3" descr="Immagine che contiene testo, orologio&#10;&#10;Descrizione generata automaticamente">
            <a:extLst>
              <a:ext uri="{FF2B5EF4-FFF2-40B4-BE49-F238E27FC236}">
                <a16:creationId xmlns:a16="http://schemas.microsoft.com/office/drawing/2014/main" id="{F0DD6659-F391-4C43-A399-1E2E0C7401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0015" y="4979939"/>
            <a:ext cx="4283968" cy="537293"/>
          </a:xfrm>
          <a:prstGeom prst="rect">
            <a:avLst/>
          </a:prstGeom>
        </p:spPr>
      </p:pic>
      <p:sp>
        <p:nvSpPr>
          <p:cNvPr id="12" name="Rectangle 7">
            <a:extLst>
              <a:ext uri="{FF2B5EF4-FFF2-40B4-BE49-F238E27FC236}">
                <a16:creationId xmlns:a16="http://schemas.microsoft.com/office/drawing/2014/main" id="{8BE69FA2-8EFB-4FAE-BEEE-FFE50C207B62}"/>
              </a:ext>
            </a:extLst>
          </p:cNvPr>
          <p:cNvSpPr>
            <a:spLocks noChangeArrowheads="1"/>
          </p:cNvSpPr>
          <p:nvPr userDrawn="1"/>
        </p:nvSpPr>
        <p:spPr bwMode="auto">
          <a:xfrm>
            <a:off x="0" y="571539"/>
            <a:ext cx="9163050" cy="49149"/>
          </a:xfrm>
          <a:prstGeom prst="rect">
            <a:avLst/>
          </a:prstGeom>
          <a:solidFill>
            <a:srgbClr val="007DCC"/>
          </a:solidFill>
          <a:ln>
            <a:noFill/>
          </a:ln>
          <a:effectLst/>
        </p:spPr>
        <p:txBody>
          <a:bodyPr wrap="none" anchor="ctr"/>
          <a:lstStyle/>
          <a:p>
            <a:endParaRPr lang="it-IT"/>
          </a:p>
        </p:txBody>
      </p:sp>
      <p:sp>
        <p:nvSpPr>
          <p:cNvPr id="14" name="Rectangle 7">
            <a:extLst>
              <a:ext uri="{FF2B5EF4-FFF2-40B4-BE49-F238E27FC236}">
                <a16:creationId xmlns:a16="http://schemas.microsoft.com/office/drawing/2014/main" id="{8E920751-2091-4270-A903-62A1D8EC08B9}"/>
              </a:ext>
            </a:extLst>
          </p:cNvPr>
          <p:cNvSpPr>
            <a:spLocks noChangeArrowheads="1"/>
          </p:cNvSpPr>
          <p:nvPr userDrawn="1"/>
        </p:nvSpPr>
        <p:spPr bwMode="auto">
          <a:xfrm>
            <a:off x="0" y="6478178"/>
            <a:ext cx="9144000" cy="396044"/>
          </a:xfrm>
          <a:prstGeom prst="rect">
            <a:avLst/>
          </a:prstGeom>
          <a:solidFill>
            <a:srgbClr val="007DCC"/>
          </a:solidFill>
          <a:ln>
            <a:noFill/>
          </a:ln>
          <a:effectLst/>
        </p:spPr>
        <p:txBody>
          <a:bodyPr wrap="none" anchor="ctr"/>
          <a:lstStyle/>
          <a:p>
            <a:endParaRPr lang="it-IT" dirty="0"/>
          </a:p>
        </p:txBody>
      </p:sp>
    </p:spTree>
    <p:extLst>
      <p:ext uri="{BB962C8B-B14F-4D97-AF65-F5344CB8AC3E}">
        <p14:creationId xmlns:p14="http://schemas.microsoft.com/office/powerpoint/2010/main" val="386647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338" y="0"/>
            <a:ext cx="9091166" cy="692696"/>
          </a:xfrm>
          <a:prstGeom prst="rect">
            <a:avLst/>
          </a:prstGeom>
        </p:spPr>
        <p:txBody>
          <a:bodyPr>
            <a:noAutofit/>
          </a:bodyPr>
          <a:lstStyle>
            <a:lvl1pPr marL="0" indent="0" algn="l">
              <a:buFont typeface="Arial" panose="020B0604020202020204" pitchFamily="34" charset="0"/>
              <a:buNone/>
              <a:defRPr lang="it-IT" sz="2800" b="1" baseline="0" dirty="0" smtClean="0">
                <a:solidFill>
                  <a:srgbClr val="007DCC"/>
                </a:solidFill>
                <a:latin typeface="+mn-lt"/>
                <a:ea typeface="+mn-ea"/>
                <a:cs typeface="+mn-cs"/>
              </a:defRPr>
            </a:lvl1pPr>
          </a:lstStyle>
          <a:p>
            <a:r>
              <a:rPr lang="it-IT" dirty="0"/>
              <a:t>Titolo della slide…</a:t>
            </a:r>
          </a:p>
        </p:txBody>
      </p:sp>
      <p:sp>
        <p:nvSpPr>
          <p:cNvPr id="3" name="Segnaposto contenuto 2"/>
          <p:cNvSpPr>
            <a:spLocks noGrp="1"/>
          </p:cNvSpPr>
          <p:nvPr>
            <p:ph idx="1" hasCustomPrompt="1"/>
          </p:nvPr>
        </p:nvSpPr>
        <p:spPr>
          <a:xfrm>
            <a:off x="8566" y="764704"/>
            <a:ext cx="9099937" cy="5613126"/>
          </a:xfrm>
          <a:prstGeom prst="rect">
            <a:avLst/>
          </a:prstGeom>
          <a:noFill/>
        </p:spPr>
        <p:txBody>
          <a:bodyPr/>
          <a:lstStyle>
            <a:lvl1pPr algn="l">
              <a:defRPr sz="2400" b="0" baseline="0">
                <a:solidFill>
                  <a:schemeClr val="tx1">
                    <a:lumMod val="85000"/>
                    <a:lumOff val="15000"/>
                  </a:schemeClr>
                </a:solidFill>
              </a:defRPr>
            </a:lvl1pPr>
          </a:lstStyle>
          <a:p>
            <a:pPr lvl="0"/>
            <a:r>
              <a:rPr lang="it-IT" dirty="0"/>
              <a:t>Testo della slide…</a:t>
            </a:r>
          </a:p>
        </p:txBody>
      </p:sp>
      <p:sp>
        <p:nvSpPr>
          <p:cNvPr id="6" name="Segnaposto numero diapositiva 4">
            <a:extLst>
              <a:ext uri="{FF2B5EF4-FFF2-40B4-BE49-F238E27FC236}">
                <a16:creationId xmlns:a16="http://schemas.microsoft.com/office/drawing/2014/main" id="{8D49B935-F523-403E-861C-20388801B557}"/>
              </a:ext>
            </a:extLst>
          </p:cNvPr>
          <p:cNvSpPr>
            <a:spLocks noGrp="1"/>
          </p:cNvSpPr>
          <p:nvPr>
            <p:ph type="sldNum" idx="4"/>
          </p:nvPr>
        </p:nvSpPr>
        <p:spPr>
          <a:xfrm>
            <a:off x="4266220" y="6547245"/>
            <a:ext cx="611560" cy="291530"/>
          </a:xfrm>
          <a:prstGeom prst="rect">
            <a:avLst/>
          </a:prstGeom>
        </p:spPr>
        <p:txBody>
          <a:bodyPr/>
          <a:lstStyle>
            <a:lvl1pPr>
              <a:defRPr sz="1200">
                <a:solidFill>
                  <a:schemeClr val="bg1"/>
                </a:solidFill>
              </a:defRPr>
            </a:lvl1pPr>
          </a:lstStyle>
          <a:p>
            <a:fld id="{4DDF883F-0EF7-44F2-87A7-0F3B82E59020}" type="slidenum">
              <a:rPr lang="it-IT" smtClean="0"/>
              <a:pPr/>
              <a:t>‹#›</a:t>
            </a:fld>
            <a:endParaRPr lang="it-IT" dirty="0"/>
          </a:p>
        </p:txBody>
      </p:sp>
    </p:spTree>
    <p:extLst>
      <p:ext uri="{BB962C8B-B14F-4D97-AF65-F5344CB8AC3E}">
        <p14:creationId xmlns:p14="http://schemas.microsoft.com/office/powerpoint/2010/main" val="33632213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6478178"/>
            <a:ext cx="9144000" cy="396044"/>
          </a:xfrm>
          <a:prstGeom prst="rect">
            <a:avLst/>
          </a:prstGeom>
          <a:solidFill>
            <a:srgbClr val="007DCC"/>
          </a:solidFill>
          <a:ln>
            <a:noFill/>
          </a:ln>
          <a:effectLst/>
        </p:spPr>
        <p:txBody>
          <a:bodyPr wrap="none" anchor="ctr"/>
          <a:lstStyle/>
          <a:p>
            <a:endParaRPr lang="it-IT" dirty="0"/>
          </a:p>
        </p:txBody>
      </p:sp>
      <p:sp>
        <p:nvSpPr>
          <p:cNvPr id="14" name="Segnaposto contenuto 2"/>
          <p:cNvSpPr txBox="1">
            <a:spLocks/>
          </p:cNvSpPr>
          <p:nvPr/>
        </p:nvSpPr>
        <p:spPr>
          <a:xfrm>
            <a:off x="3217205" y="6417332"/>
            <a:ext cx="2709590" cy="396044"/>
          </a:xfrm>
          <a:prstGeom prst="rect">
            <a:avLst/>
          </a:prstGeom>
        </p:spPr>
        <p:txBody>
          <a:bodyPr/>
          <a:lstStyle>
            <a:lvl1pPr marL="342900" indent="-342900" algn="r" defTabSz="449263" rtl="0" fontAlgn="base">
              <a:lnSpc>
                <a:spcPct val="93000"/>
              </a:lnSpc>
              <a:spcBef>
                <a:spcPct val="0"/>
              </a:spcBef>
              <a:spcAft>
                <a:spcPts val="1425"/>
              </a:spcAft>
              <a:buClr>
                <a:srgbClr val="000000"/>
              </a:buClr>
              <a:buSzPct val="100000"/>
              <a:buFont typeface="Times New Roman" pitchFamily="16" charset="0"/>
              <a:defRPr sz="2000" b="1" baseline="0">
                <a:solidFill>
                  <a:schemeClr val="tx1">
                    <a:lumMod val="75000"/>
                    <a:lumOff val="25000"/>
                  </a:schemeClr>
                </a:solidFill>
                <a:latin typeface="+mn-lt"/>
                <a:ea typeface="+mn-ea"/>
                <a:cs typeface="+mn-cs"/>
              </a:defRPr>
            </a:lvl1pPr>
            <a:lvl2pPr marL="742950" indent="-285750" algn="l" defTabSz="449263" rtl="0" fontAlgn="base">
              <a:lnSpc>
                <a:spcPct val="93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49263" rtl="0" fontAlgn="base">
              <a:lnSpc>
                <a:spcPct val="93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49263" rtl="0" fontAlgn="base">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a:lstStyle>
          <a:p>
            <a:pPr algn="l" hangingPunct="1"/>
            <a:endParaRPr lang="it-IT" sz="1400" kern="0" dirty="0">
              <a:solidFill>
                <a:schemeClr val="bg1"/>
              </a:solidFill>
            </a:endParaRPr>
          </a:p>
        </p:txBody>
      </p:sp>
      <p:sp>
        <p:nvSpPr>
          <p:cNvPr id="2" name="CasellaDiTesto 1">
            <a:extLst>
              <a:ext uri="{FF2B5EF4-FFF2-40B4-BE49-F238E27FC236}">
                <a16:creationId xmlns:a16="http://schemas.microsoft.com/office/drawing/2014/main" id="{D95BD477-AF9F-41B8-B9CC-595F3B9E15BB}"/>
              </a:ext>
            </a:extLst>
          </p:cNvPr>
          <p:cNvSpPr txBox="1"/>
          <p:nvPr userDrawn="1"/>
        </p:nvSpPr>
        <p:spPr>
          <a:xfrm>
            <a:off x="6444208" y="6525344"/>
            <a:ext cx="2627784" cy="307777"/>
          </a:xfrm>
          <a:prstGeom prst="rect">
            <a:avLst/>
          </a:prstGeom>
          <a:noFill/>
        </p:spPr>
        <p:txBody>
          <a:bodyPr wrap="square" rtlCol="0">
            <a:spAutoFit/>
          </a:bodyPr>
          <a:lstStyle/>
          <a:p>
            <a:pPr algn="r"/>
            <a:r>
              <a:rPr lang="it-IT" sz="1400" b="1" dirty="0">
                <a:solidFill>
                  <a:schemeClr val="bg1"/>
                </a:solidFill>
                <a:latin typeface="Raleway" panose="020B0503030101060003" pitchFamily="34" charset="0"/>
              </a:rPr>
              <a:t>L’</a:t>
            </a:r>
            <a:r>
              <a:rPr lang="it-IT" sz="1400" b="1" dirty="0">
                <a:solidFill>
                  <a:srgbClr val="FF0000"/>
                </a:solidFill>
                <a:latin typeface="Raleway" panose="020B0503030101060003" pitchFamily="34" charset="0"/>
              </a:rPr>
              <a:t>I</a:t>
            </a:r>
            <a:r>
              <a:rPr lang="it-IT" sz="1400" b="1" dirty="0">
                <a:solidFill>
                  <a:schemeClr val="bg1"/>
                </a:solidFill>
                <a:latin typeface="Raleway" panose="020B0503030101060003" pitchFamily="34" charset="0"/>
              </a:rPr>
              <a:t>NTERNAZIONALE</a:t>
            </a:r>
          </a:p>
        </p:txBody>
      </p:sp>
      <p:sp>
        <p:nvSpPr>
          <p:cNvPr id="10" name="Segnaposto numero diapositiva 4">
            <a:extLst>
              <a:ext uri="{FF2B5EF4-FFF2-40B4-BE49-F238E27FC236}">
                <a16:creationId xmlns:a16="http://schemas.microsoft.com/office/drawing/2014/main" id="{0D1B4415-2D7F-423F-B7CE-8D663AEFA5A9}"/>
              </a:ext>
            </a:extLst>
          </p:cNvPr>
          <p:cNvSpPr>
            <a:spLocks noGrp="1"/>
          </p:cNvSpPr>
          <p:nvPr>
            <p:ph type="sldNum" idx="4"/>
          </p:nvPr>
        </p:nvSpPr>
        <p:spPr>
          <a:xfrm>
            <a:off x="4266220" y="6547245"/>
            <a:ext cx="611560" cy="291530"/>
          </a:xfrm>
          <a:prstGeom prst="rect">
            <a:avLst/>
          </a:prstGeom>
        </p:spPr>
        <p:txBody>
          <a:bodyPr/>
          <a:lstStyle>
            <a:lvl1pPr>
              <a:defRPr sz="1200">
                <a:solidFill>
                  <a:schemeClr val="bg1"/>
                </a:solidFill>
              </a:defRPr>
            </a:lvl1pPr>
          </a:lstStyle>
          <a:p>
            <a:fld id="{4DDF883F-0EF7-44F2-87A7-0F3B82E59020}" type="slidenum">
              <a:rPr lang="it-IT" smtClean="0"/>
              <a:pPr/>
              <a:t>‹#›</a:t>
            </a:fld>
            <a:endParaRPr lang="it-IT" dirty="0"/>
          </a:p>
        </p:txBody>
      </p:sp>
      <p:sp>
        <p:nvSpPr>
          <p:cNvPr id="6" name="CasellaDiTesto 5">
            <a:extLst>
              <a:ext uri="{FF2B5EF4-FFF2-40B4-BE49-F238E27FC236}">
                <a16:creationId xmlns:a16="http://schemas.microsoft.com/office/drawing/2014/main" id="{19AF0F4C-E827-4A9A-9BF7-B05885DE357D}"/>
              </a:ext>
            </a:extLst>
          </p:cNvPr>
          <p:cNvSpPr txBox="1"/>
          <p:nvPr userDrawn="1"/>
        </p:nvSpPr>
        <p:spPr>
          <a:xfrm>
            <a:off x="72008" y="6525344"/>
            <a:ext cx="2627784" cy="307777"/>
          </a:xfrm>
          <a:prstGeom prst="rect">
            <a:avLst/>
          </a:prstGeom>
          <a:noFill/>
        </p:spPr>
        <p:txBody>
          <a:bodyPr wrap="square" rtlCol="0">
            <a:spAutoFit/>
          </a:bodyPr>
          <a:lstStyle/>
          <a:p>
            <a:pPr algn="l"/>
            <a:r>
              <a:rPr lang="it-IT" sz="1400" b="1" dirty="0">
                <a:solidFill>
                  <a:schemeClr val="bg1"/>
                </a:solidFill>
                <a:latin typeface="Raleway" panose="020B0503030101060003" pitchFamily="34" charset="0"/>
              </a:rPr>
              <a:t>UN</a:t>
            </a:r>
            <a:r>
              <a:rPr lang="it-IT" sz="1400" b="1" dirty="0">
                <a:solidFill>
                  <a:srgbClr val="FF0000"/>
                </a:solidFill>
                <a:latin typeface="Raleway" panose="020B0503030101060003" pitchFamily="34" charset="0"/>
              </a:rPr>
              <a:t>I</a:t>
            </a:r>
            <a:r>
              <a:rPr lang="it-IT" sz="1400" b="1" dirty="0">
                <a:solidFill>
                  <a:schemeClr val="bg1"/>
                </a:solidFill>
                <a:latin typeface="Raleway" panose="020B0503030101060003" pitchFamily="34" charset="0"/>
              </a:rPr>
              <a:t>NT</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mj-lt"/>
          <a:ea typeface="+mj-ea"/>
          <a:cs typeface="+mj-cs"/>
        </a:defRPr>
      </a:lvl1pPr>
      <a:lvl2pPr marL="742950" indent="-28575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2pPr>
      <a:lvl3pPr marL="11430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3pPr>
      <a:lvl4pPr marL="16002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4pPr>
      <a:lvl5pPr marL="20574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5pPr>
      <a:lvl6pPr marL="25146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6pPr>
      <a:lvl7pPr marL="29718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7pPr>
      <a:lvl8pPr marL="34290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8pPr>
      <a:lvl9pPr marL="3886200" indent="-228600" algn="l" defTabSz="449263" rtl="0" eaLnBrk="1" fontAlgn="base" hangingPunct="1">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9pPr>
    </p:titleStyle>
    <p:bodyStyle>
      <a:lvl1pPr marL="342900" indent="-342900" algn="l" defTabSz="449263" rtl="0" eaLnBrk="1" fontAlgn="base" hangingPunct="1">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1" fontAlgn="base" hangingPunct="1">
        <a:lnSpc>
          <a:spcPct val="93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49263" rtl="0" eaLnBrk="1" fontAlgn="base" hangingPunct="1">
        <a:lnSpc>
          <a:spcPct val="93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49263" rtl="0" eaLnBrk="1" fontAlgn="base" hangingPunct="1">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1" fontAlgn="base" hangingPunct="1">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elar.urfu.ru/handle/10995/2884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0"/>
          </p:nvPr>
        </p:nvSpPr>
        <p:spPr/>
        <p:txBody>
          <a:bodyPr/>
          <a:lstStyle/>
          <a:p>
            <a:r>
              <a:rPr lang="it-IT" dirty="0"/>
              <a:t>Lingua e linguistica russa</a:t>
            </a:r>
          </a:p>
        </p:txBody>
      </p:sp>
      <p:sp>
        <p:nvSpPr>
          <p:cNvPr id="3" name="Segnaposto contenuto 2"/>
          <p:cNvSpPr>
            <a:spLocks noGrp="1"/>
          </p:cNvSpPr>
          <p:nvPr>
            <p:ph idx="12"/>
          </p:nvPr>
        </p:nvSpPr>
        <p:spPr/>
        <p:txBody>
          <a:bodyPr/>
          <a:lstStyle/>
          <a:p>
            <a:r>
              <a:rPr lang="ru-RU" dirty="0"/>
              <a:t>Урок 2. Примите участие в дискуссии (упр.11 стр.26-27).</a:t>
            </a:r>
            <a:endParaRPr lang="it-IT" dirty="0"/>
          </a:p>
        </p:txBody>
      </p:sp>
      <p:sp>
        <p:nvSpPr>
          <p:cNvPr id="4" name="Segnaposto contenuto 3"/>
          <p:cNvSpPr>
            <a:spLocks noGrp="1"/>
          </p:cNvSpPr>
          <p:nvPr>
            <p:ph idx="13"/>
          </p:nvPr>
        </p:nvSpPr>
        <p:spPr/>
        <p:txBody>
          <a:bodyPr/>
          <a:lstStyle/>
          <a:p>
            <a:r>
              <a:rPr lang="it-IT" dirty="0"/>
              <a:t>Elena Nediakina</a:t>
            </a:r>
          </a:p>
        </p:txBody>
      </p:sp>
    </p:spTree>
    <p:extLst>
      <p:ext uri="{BB962C8B-B14F-4D97-AF65-F5344CB8AC3E}">
        <p14:creationId xmlns:p14="http://schemas.microsoft.com/office/powerpoint/2010/main" val="68098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C48CFB-5CB7-4105-86D2-DDE7AA57526A}"/>
              </a:ext>
            </a:extLst>
          </p:cNvPr>
          <p:cNvSpPr>
            <a:spLocks noGrp="1"/>
          </p:cNvSpPr>
          <p:nvPr>
            <p:ph type="title"/>
          </p:nvPr>
        </p:nvSpPr>
        <p:spPr/>
        <p:txBody>
          <a:bodyPr/>
          <a:lstStyle/>
          <a:p>
            <a:r>
              <a:rPr lang="ru-RU" sz="2400" dirty="0"/>
              <a:t>Готовимся к дискуссии (стр.26).</a:t>
            </a:r>
            <a:endParaRPr lang="it-IT" sz="2400" dirty="0"/>
          </a:p>
        </p:txBody>
      </p:sp>
      <p:sp>
        <p:nvSpPr>
          <p:cNvPr id="3" name="Segnaposto contenuto 2">
            <a:extLst>
              <a:ext uri="{FF2B5EF4-FFF2-40B4-BE49-F238E27FC236}">
                <a16:creationId xmlns:a16="http://schemas.microsoft.com/office/drawing/2014/main" id="{7E811056-E342-44E7-909C-DF21C2DC6964}"/>
              </a:ext>
            </a:extLst>
          </p:cNvPr>
          <p:cNvSpPr>
            <a:spLocks noGrp="1"/>
          </p:cNvSpPr>
          <p:nvPr>
            <p:ph idx="1"/>
          </p:nvPr>
        </p:nvSpPr>
        <p:spPr/>
        <p:txBody>
          <a:bodyPr/>
          <a:lstStyle/>
          <a:p>
            <a:r>
              <a:rPr lang="ru-RU" sz="2000" b="1" dirty="0"/>
              <a:t>Как побудить собеседника к выражению своей точки зрения</a:t>
            </a:r>
          </a:p>
          <a:p>
            <a:r>
              <a:rPr lang="ru-RU" sz="2000" dirty="0"/>
              <a:t>Не могли бы вы сказать, …</a:t>
            </a:r>
          </a:p>
          <a:p>
            <a:r>
              <a:rPr lang="ru-RU" sz="2000" dirty="0"/>
              <a:t>А что вы думаете о …</a:t>
            </a:r>
          </a:p>
          <a:p>
            <a:r>
              <a:rPr lang="ru-RU" sz="2000" dirty="0"/>
              <a:t>Интересно было бы узнать ваше мнение о … </a:t>
            </a:r>
          </a:p>
          <a:p>
            <a:r>
              <a:rPr lang="ru-RU" sz="2000" dirty="0"/>
              <a:t>Не могли бы вы ответить на несколько вопросов?</a:t>
            </a:r>
          </a:p>
          <a:p>
            <a:r>
              <a:rPr lang="ru-RU" sz="2000" dirty="0"/>
              <a:t>Кто хотел бы что-нибудь добавить по этому вопросу?</a:t>
            </a:r>
          </a:p>
          <a:p>
            <a:endParaRPr lang="ru-RU" sz="2000" dirty="0"/>
          </a:p>
          <a:p>
            <a:r>
              <a:rPr lang="ru-RU" sz="2000" b="1" dirty="0"/>
              <a:t>Прочитайте дополнительный материал:</a:t>
            </a:r>
          </a:p>
          <a:p>
            <a:r>
              <a:rPr lang="ru-RU" sz="2000" dirty="0"/>
              <a:t>Нестеров А.Г., Нестерова Т.П. «Миграционные процессы и их влияние на развитие экономики Италии»// В книге: Нестеров А.Г., Нестерова Т.П. «Экономика Италии. Учебное пособие». Глава 6. Стр.68-88. Екатеринбург, Издательство Уральского университета, 2014.</a:t>
            </a:r>
          </a:p>
          <a:p>
            <a:r>
              <a:rPr lang="it-IT" sz="2000" dirty="0">
                <a:hlinkClick r:id="rId2"/>
              </a:rPr>
              <a:t>https://elar.urfu.ru/handle/10995/28846</a:t>
            </a:r>
            <a:endParaRPr lang="it-IT" sz="2000" dirty="0"/>
          </a:p>
          <a:p>
            <a:endParaRPr lang="ru-RU" sz="2000" dirty="0"/>
          </a:p>
          <a:p>
            <a:endParaRPr lang="ru-RU" sz="2000" dirty="0"/>
          </a:p>
          <a:p>
            <a:endParaRPr lang="it-IT" sz="2000" dirty="0"/>
          </a:p>
        </p:txBody>
      </p:sp>
      <p:sp>
        <p:nvSpPr>
          <p:cNvPr id="5" name="Segnaposto numero diapositiva 4">
            <a:extLst>
              <a:ext uri="{FF2B5EF4-FFF2-40B4-BE49-F238E27FC236}">
                <a16:creationId xmlns:a16="http://schemas.microsoft.com/office/drawing/2014/main" id="{780AF588-ABC2-443E-BFE2-3609BFB788B6}"/>
              </a:ext>
            </a:extLst>
          </p:cNvPr>
          <p:cNvSpPr>
            <a:spLocks noGrp="1"/>
          </p:cNvSpPr>
          <p:nvPr>
            <p:ph type="sldNum" idx="4"/>
          </p:nvPr>
        </p:nvSpPr>
        <p:spPr/>
        <p:txBody>
          <a:bodyPr/>
          <a:lstStyle/>
          <a:p>
            <a:fld id="{4DDF883F-0EF7-44F2-87A7-0F3B82E59020}" type="slidenum">
              <a:rPr lang="it-IT" smtClean="0"/>
              <a:pPr/>
              <a:t>2</a:t>
            </a:fld>
            <a:endParaRPr lang="it-IT" dirty="0"/>
          </a:p>
        </p:txBody>
      </p:sp>
    </p:spTree>
    <p:extLst>
      <p:ext uri="{BB962C8B-B14F-4D97-AF65-F5344CB8AC3E}">
        <p14:creationId xmlns:p14="http://schemas.microsoft.com/office/powerpoint/2010/main" val="398243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a:t>
            </a:r>
          </a:p>
        </p:txBody>
      </p:sp>
      <p:sp>
        <p:nvSpPr>
          <p:cNvPr id="3" name="Объект 2"/>
          <p:cNvSpPr>
            <a:spLocks noGrp="1"/>
          </p:cNvSpPr>
          <p:nvPr>
            <p:ph idx="1"/>
          </p:nvPr>
        </p:nvSpPr>
        <p:spPr/>
        <p:txBody>
          <a:bodyPr/>
          <a:lstStyle/>
          <a:p>
            <a:pPr algn="just"/>
            <a:r>
              <a:rPr lang="ru-RU" sz="2000" dirty="0"/>
              <a:t>Иммиграция стала неотъемлемым явлением в жизни итальянского общества сравнительно недавно. На протяжении всей новейшей истории Италии (т. е. начиная с объединения в 1861 г.), она была одним из основных источников эмигрантов и стала принимающей страной только с конца 1970-х гг. Как показывает официальная статистика, с 1876 по 1988 г. родину покинули почти 27 млн итальянцев; в настоящее время за рубежом проживает от 3 до 4 млн граждан Италии. Начиная с 1971 г. число иммигрантов в стране каждые десять лет практически удваивалось.</a:t>
            </a:r>
          </a:p>
          <a:p>
            <a:pPr algn="just"/>
            <a:r>
              <a:rPr lang="ru-RU" sz="2000" dirty="0"/>
              <a:t>На протяжении 1980-х гг. причинами иностранной иммиграции в Италию считались почти исключительно «внешние факторы», и особенно – так называемые «выталкивающие факторы» (push factors), действующие в странах первоначального проживания мигрантов, а также политика ограничения въезда иностранцев, проводившаяся с начала 1970-х гг. в традиционно принимавших эмигрантов европейских странах. Позже, однако, было отмечено значительное усиление «притягивающих факторов» (pull factors), вызванное главным образом повышением уровня экономического развития Италии.</a:t>
            </a:r>
          </a:p>
        </p:txBody>
      </p:sp>
      <p:sp>
        <p:nvSpPr>
          <p:cNvPr id="4" name="Номер слайда 3"/>
          <p:cNvSpPr>
            <a:spLocks noGrp="1"/>
          </p:cNvSpPr>
          <p:nvPr>
            <p:ph type="sldNum" idx="4"/>
          </p:nvPr>
        </p:nvSpPr>
        <p:spPr/>
        <p:txBody>
          <a:bodyPr/>
          <a:lstStyle/>
          <a:p>
            <a:fld id="{4DDF883F-0EF7-44F2-87A7-0F3B82E59020}" type="slidenum">
              <a:rPr lang="it-IT" smtClean="0"/>
              <a:pPr/>
              <a:t>3</a:t>
            </a:fld>
            <a:endParaRPr lang="it-IT" dirty="0"/>
          </a:p>
        </p:txBody>
      </p:sp>
    </p:spTree>
    <p:extLst>
      <p:ext uri="{BB962C8B-B14F-4D97-AF65-F5344CB8AC3E}">
        <p14:creationId xmlns:p14="http://schemas.microsoft.com/office/powerpoint/2010/main" val="185165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1.</a:t>
            </a:r>
          </a:p>
        </p:txBody>
      </p:sp>
      <p:sp>
        <p:nvSpPr>
          <p:cNvPr id="3" name="Объект 2"/>
          <p:cNvSpPr>
            <a:spLocks noGrp="1"/>
          </p:cNvSpPr>
          <p:nvPr>
            <p:ph idx="1"/>
          </p:nvPr>
        </p:nvSpPr>
        <p:spPr/>
        <p:txBody>
          <a:bodyPr/>
          <a:lstStyle/>
          <a:p>
            <a:pPr algn="just"/>
            <a:r>
              <a:rPr lang="ru-RU" sz="2000" dirty="0"/>
              <a:t>В начале 1980-х гг. общая численность иностранцев, имеющих разрешение на проживание, составляла немногим более 300 тыс., спустя десять лет она почти удвоилась, а к 2004 г. составила 2,2 млн. Этот исключительно бурный рост иммиграции был обусловлен в первую очередь увеличением численности иностранцев, прибывших в Италию из развивающихся стран и государств Центральной Европы. Что касается самих стран, откуда прибывают иммигранты, то большую часть иностранных граждан, имеющих разрешение на проживание, в 2004 г. составляли граждане Румынии (796 477 человек). За ними с небольшим отрывом следуют североафриканцы (арабы) (606 556 человек), азиаты (не китайцы) (445 795 человек) и албанцы (441 396 человек). Значительно меньше было латиноамериканцев (298 860 человек), африканцев (южнее Сахары) (264 570 человек) и китайцев (170 265 человек).</a:t>
            </a:r>
          </a:p>
          <a:p>
            <a:pPr algn="just"/>
            <a:r>
              <a:rPr lang="ru-RU" sz="2000" dirty="0"/>
              <a:t>Италию отличает особенно широкое разнообразие стран происхождения иммигрантов: половину общего числа иностранцев здесь составляют граждане восьми государств. Иммигрантские общины, сложившиеся в Италии, заметно различаются по времени формирования и социально-демографическим характеристикам. Необходимо отметить, что для каждой общины характерно выраженное преобладание одного из полов.</a:t>
            </a:r>
          </a:p>
          <a:p>
            <a:pPr algn="just"/>
            <a:endParaRPr lang="ru-RU" sz="2000" dirty="0"/>
          </a:p>
        </p:txBody>
      </p:sp>
      <p:sp>
        <p:nvSpPr>
          <p:cNvPr id="4" name="Номер слайда 3"/>
          <p:cNvSpPr>
            <a:spLocks noGrp="1"/>
          </p:cNvSpPr>
          <p:nvPr>
            <p:ph type="sldNum" idx="4"/>
          </p:nvPr>
        </p:nvSpPr>
        <p:spPr/>
        <p:txBody>
          <a:bodyPr/>
          <a:lstStyle/>
          <a:p>
            <a:fld id="{4DDF883F-0EF7-44F2-87A7-0F3B82E59020}" type="slidenum">
              <a:rPr lang="it-IT" smtClean="0"/>
              <a:pPr/>
              <a:t>4</a:t>
            </a:fld>
            <a:endParaRPr lang="it-IT" dirty="0"/>
          </a:p>
        </p:txBody>
      </p:sp>
    </p:spTree>
    <p:extLst>
      <p:ext uri="{BB962C8B-B14F-4D97-AF65-F5344CB8AC3E}">
        <p14:creationId xmlns:p14="http://schemas.microsoft.com/office/powerpoint/2010/main" val="65496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2.</a:t>
            </a:r>
          </a:p>
        </p:txBody>
      </p:sp>
      <p:sp>
        <p:nvSpPr>
          <p:cNvPr id="3" name="Объект 2"/>
          <p:cNvSpPr>
            <a:spLocks noGrp="1"/>
          </p:cNvSpPr>
          <p:nvPr>
            <p:ph idx="1"/>
          </p:nvPr>
        </p:nvSpPr>
        <p:spPr/>
        <p:txBody>
          <a:bodyPr/>
          <a:lstStyle/>
          <a:p>
            <a:pPr algn="just"/>
            <a:r>
              <a:rPr lang="ru-RU" sz="2000" dirty="0"/>
              <a:t>Среди иммигрантов из Южной Африки, Сенегала и стран Индийского полуострова несомненно преобладают мужчины, тогда как среди иммигрантов из Центральной Европы, Латинской Америки и Восточной Азии перевес явно на стороне женщин. Причины такого дисбаланса в различных миграционных моделях. В первом случае речь идет о традиционных схемах иммиграции, в которых мужчина является главным действующим лицом. После того, как он налаживает жизнь в принимающей стране, с ним воссоединяются его близкие. Примером может служить марокканская иммиграция, которая отличалась выраженным преобладанием мужчин; в 1990-х гг., главным образом благодаря воссоединению семей, значительно увеличилось число приезжающих в страну женщин. Тем самым уменьшилась диспропорция полов.</a:t>
            </a:r>
          </a:p>
          <a:p>
            <a:pPr algn="just"/>
            <a:r>
              <a:rPr lang="ru-RU" sz="2000" dirty="0"/>
              <a:t>Во втором случае, напротив, движущей силой миграционных процессов являются женщины. Они первыми выезжают за рубеж и создают условия для последующего перемещения мужчин. Так поступают филиппинки, чьи близкие следуют за ними лишь после того, как созданы условия для интеграции. Мужья при этом устраиваются работать в том же секторе, где трудятся их жены, т. е. в качестве домашней прислуги.</a:t>
            </a:r>
          </a:p>
        </p:txBody>
      </p:sp>
      <p:sp>
        <p:nvSpPr>
          <p:cNvPr id="4" name="Номер слайда 3"/>
          <p:cNvSpPr>
            <a:spLocks noGrp="1"/>
          </p:cNvSpPr>
          <p:nvPr>
            <p:ph type="sldNum" idx="4"/>
          </p:nvPr>
        </p:nvSpPr>
        <p:spPr/>
        <p:txBody>
          <a:bodyPr/>
          <a:lstStyle/>
          <a:p>
            <a:fld id="{4DDF883F-0EF7-44F2-87A7-0F3B82E59020}" type="slidenum">
              <a:rPr lang="it-IT" smtClean="0"/>
              <a:pPr/>
              <a:t>5</a:t>
            </a:fld>
            <a:endParaRPr lang="it-IT" dirty="0"/>
          </a:p>
        </p:txBody>
      </p:sp>
    </p:spTree>
    <p:extLst>
      <p:ext uri="{BB962C8B-B14F-4D97-AF65-F5344CB8AC3E}">
        <p14:creationId xmlns:p14="http://schemas.microsoft.com/office/powerpoint/2010/main" val="126519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3.</a:t>
            </a:r>
          </a:p>
        </p:txBody>
      </p:sp>
      <p:sp>
        <p:nvSpPr>
          <p:cNvPr id="3" name="Объект 2"/>
          <p:cNvSpPr>
            <a:spLocks noGrp="1"/>
          </p:cNvSpPr>
          <p:nvPr>
            <p:ph idx="1"/>
          </p:nvPr>
        </p:nvSpPr>
        <p:spPr/>
        <p:txBody>
          <a:bodyPr/>
          <a:lstStyle/>
          <a:p>
            <a:pPr algn="just"/>
            <a:r>
              <a:rPr lang="ru-RU" sz="2000" dirty="0"/>
              <a:t>Наконец, в некоторых случаях – примером могут служить китайцы – иммигранты с самого начала приезжают в страну целыми семьями, поэтому демографическая структура их общины остается сбалансированной. </a:t>
            </a:r>
          </a:p>
          <a:p>
            <a:pPr algn="just"/>
            <a:r>
              <a:rPr lang="ru-RU" sz="2000" dirty="0"/>
              <a:t>Относительно благоприятное положение иностранцев отмечается на севере Италии, где преобладают легальные мигранты, успешно решается вопрос их трудоустройства, социальной интеграции. Иная ситуация сложилась на юге страны. Здесь они живут, как правило, на нелегальных условиях, работают в основном в сельскохозяйственном секторе и испытывают трудности с социальной интеграцией.</a:t>
            </a:r>
          </a:p>
          <a:p>
            <a:pPr algn="just"/>
            <a:r>
              <a:rPr lang="ru-RU" sz="2000" dirty="0"/>
              <a:t>По данным Итальянского института статистики на начало 2008 г., число постоянно проживающих в Италии иностранных граждан, включая тех, кто приехал из Евросоюза, – около 3 433 тыс. человек: 62,5 % проживают в северной части страны, 25 % в центре и 12,5 % на юге.</a:t>
            </a:r>
          </a:p>
          <a:p>
            <a:pPr algn="just"/>
            <a:r>
              <a:rPr lang="ru-RU" sz="2000" dirty="0"/>
              <a:t>Можно выделить общие черты иммиграционных процессов в Италии последних лет: 1) большой годовой прирост иммигрантов; 2) существенное увеличение числа приезжающих в страну женщин; 3) сохранение привлекательности центра и севера; 4) возрастающее присутствие иммигрантов на юге;</a:t>
            </a:r>
          </a:p>
        </p:txBody>
      </p:sp>
      <p:sp>
        <p:nvSpPr>
          <p:cNvPr id="4" name="Номер слайда 3"/>
          <p:cNvSpPr>
            <a:spLocks noGrp="1"/>
          </p:cNvSpPr>
          <p:nvPr>
            <p:ph type="sldNum" idx="4"/>
          </p:nvPr>
        </p:nvSpPr>
        <p:spPr/>
        <p:txBody>
          <a:bodyPr/>
          <a:lstStyle/>
          <a:p>
            <a:fld id="{4DDF883F-0EF7-44F2-87A7-0F3B82E59020}" type="slidenum">
              <a:rPr lang="it-IT" smtClean="0"/>
              <a:pPr/>
              <a:t>6</a:t>
            </a:fld>
            <a:endParaRPr lang="it-IT" dirty="0"/>
          </a:p>
        </p:txBody>
      </p:sp>
    </p:spTree>
    <p:extLst>
      <p:ext uri="{BB962C8B-B14F-4D97-AF65-F5344CB8AC3E}">
        <p14:creationId xmlns:p14="http://schemas.microsoft.com/office/powerpoint/2010/main" val="332551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4.</a:t>
            </a:r>
          </a:p>
        </p:txBody>
      </p:sp>
      <p:sp>
        <p:nvSpPr>
          <p:cNvPr id="3" name="Объект 2"/>
          <p:cNvSpPr>
            <a:spLocks noGrp="1"/>
          </p:cNvSpPr>
          <p:nvPr>
            <p:ph idx="1"/>
          </p:nvPr>
        </p:nvSpPr>
        <p:spPr>
          <a:xfrm>
            <a:off x="8566" y="548680"/>
            <a:ext cx="9099937" cy="5829150"/>
          </a:xfrm>
        </p:spPr>
        <p:txBody>
          <a:bodyPr/>
          <a:lstStyle/>
          <a:p>
            <a:pPr algn="just"/>
            <a:r>
              <a:rPr lang="ru-RU" sz="2000" dirty="0"/>
              <a:t>5) сохранение потребности в дополнительной рабочей силе в Италии; 6) значительный рост среди иностранных граждан числа несовершеннолетних; 7) многообразие стран происхождения, религий и культур иммигрантов.</a:t>
            </a:r>
          </a:p>
          <a:p>
            <a:pPr algn="just"/>
            <a:r>
              <a:rPr lang="ru-RU" sz="2000" dirty="0"/>
              <a:t>Присоединение Италии к конвенции № 143 Международной организации труда о нелегальной миграции в 1981 г. положило начало законодательной инициативе в области иммиграционного регулирования. Согласно этому документу, государства должны выявлять на своей территории нелегальную миграцию и принимать необходимые меры по ее сокращению. Первым актом, отчасти решавшим возникшие проблемы, был закон № 943 от 30 декабря 1986 г. Он предоставил иностранным рабочим из третьих стран те же права, которые имели граждане Италии. Кроме того, в этом законе была предусмотрена возможность легализации незаконных иммигрантов. Именно последний аспект закона, принятого в парламенте большинством голосов, имел наиболее позитивные практические последствия.</a:t>
            </a:r>
          </a:p>
          <a:p>
            <a:pPr algn="just"/>
            <a:r>
              <a:rPr lang="ru-RU" sz="2000" dirty="0"/>
              <a:t>Проблемы регулирования миграции активно обсуждались в Италии после прихода к власти правоцентристского правительства во главе с Сильвио Берлускони в 2001 г. 30 июля 2002 г. был принят новый законодательный акт – закон № 189, или «закон Босси – Фини». Закон обусловил выдачу вида на жительство наличием трудового контракта.</a:t>
            </a:r>
          </a:p>
          <a:p>
            <a:endParaRPr lang="ru-RU" sz="2000" dirty="0"/>
          </a:p>
          <a:p>
            <a:endParaRPr lang="ru-RU" sz="2000" dirty="0"/>
          </a:p>
        </p:txBody>
      </p:sp>
      <p:sp>
        <p:nvSpPr>
          <p:cNvPr id="4" name="Номер слайда 3"/>
          <p:cNvSpPr>
            <a:spLocks noGrp="1"/>
          </p:cNvSpPr>
          <p:nvPr>
            <p:ph type="sldNum" idx="4"/>
          </p:nvPr>
        </p:nvSpPr>
        <p:spPr/>
        <p:txBody>
          <a:bodyPr/>
          <a:lstStyle/>
          <a:p>
            <a:fld id="{4DDF883F-0EF7-44F2-87A7-0F3B82E59020}" type="slidenum">
              <a:rPr lang="it-IT" smtClean="0"/>
              <a:pPr/>
              <a:t>7</a:t>
            </a:fld>
            <a:endParaRPr lang="it-IT" dirty="0"/>
          </a:p>
        </p:txBody>
      </p:sp>
    </p:spTree>
    <p:extLst>
      <p:ext uri="{BB962C8B-B14F-4D97-AF65-F5344CB8AC3E}">
        <p14:creationId xmlns:p14="http://schemas.microsoft.com/office/powerpoint/2010/main" val="228151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5.</a:t>
            </a:r>
          </a:p>
        </p:txBody>
      </p:sp>
      <p:sp>
        <p:nvSpPr>
          <p:cNvPr id="3" name="Объект 2"/>
          <p:cNvSpPr>
            <a:spLocks noGrp="1"/>
          </p:cNvSpPr>
          <p:nvPr>
            <p:ph idx="1"/>
          </p:nvPr>
        </p:nvSpPr>
        <p:spPr/>
        <p:txBody>
          <a:bodyPr/>
          <a:lstStyle/>
          <a:p>
            <a:pPr algn="just"/>
            <a:r>
              <a:rPr lang="ru-RU" sz="2000" dirty="0"/>
              <a:t>Несколько важных нормативных решений в сфере регулирования миграции было принято уже в 2008–2009 гг. В 2009 г. так называемым «Законом о безопасности» были введены изменения в иммиграционное законодательство: подняты штрафы за нелегальную иммиграцию; вид на жительство стал необходимым, чтобы воспользоваться любыми государственными услугами, кроме больниц и школ.</a:t>
            </a:r>
          </a:p>
          <a:p>
            <a:pPr algn="just"/>
            <a:r>
              <a:rPr lang="ru-RU" sz="2000" dirty="0"/>
              <a:t>Иммиграционный кризис, вызванный в феврале 2011 г. массовым исходом беженцев и мигрантов из Северной Африки в Италию, стал серьезным вызовом правительству Берлускони. 12 февраля было опубликовано постановление правительства, вводившее в стране до 31 декабря 2011 г. режим «чрезвычайного гуманитарного положения». Италия обратилась за помощью к другим государствам ЕС.</a:t>
            </a:r>
          </a:p>
          <a:p>
            <a:pPr algn="just"/>
            <a:r>
              <a:rPr lang="ru-RU" sz="2000" dirty="0"/>
              <a:t>Итальянскую модель иммиграционной политики называют «рациональной интеграцией». Ее суть заключается в двух основных принципах: признание неприкосновенности личности и интеграция иммигрантов с низким конфликтным потенциалом.</a:t>
            </a:r>
          </a:p>
        </p:txBody>
      </p:sp>
      <p:sp>
        <p:nvSpPr>
          <p:cNvPr id="4" name="Номер слайда 3"/>
          <p:cNvSpPr>
            <a:spLocks noGrp="1"/>
          </p:cNvSpPr>
          <p:nvPr>
            <p:ph type="sldNum" idx="4"/>
          </p:nvPr>
        </p:nvSpPr>
        <p:spPr/>
        <p:txBody>
          <a:bodyPr/>
          <a:lstStyle/>
          <a:p>
            <a:fld id="{4DDF883F-0EF7-44F2-87A7-0F3B82E59020}" type="slidenum">
              <a:rPr lang="it-IT" smtClean="0"/>
              <a:pPr/>
              <a:t>8</a:t>
            </a:fld>
            <a:endParaRPr lang="it-IT" dirty="0"/>
          </a:p>
        </p:txBody>
      </p:sp>
    </p:spTree>
    <p:extLst>
      <p:ext uri="{BB962C8B-B14F-4D97-AF65-F5344CB8AC3E}">
        <p14:creationId xmlns:p14="http://schemas.microsoft.com/office/powerpoint/2010/main" val="294474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t>Миграционные процессы (в сокращении). Продолжение 6.</a:t>
            </a:r>
          </a:p>
        </p:txBody>
      </p:sp>
      <p:sp>
        <p:nvSpPr>
          <p:cNvPr id="3" name="Объект 2"/>
          <p:cNvSpPr>
            <a:spLocks noGrp="1"/>
          </p:cNvSpPr>
          <p:nvPr>
            <p:ph idx="1"/>
          </p:nvPr>
        </p:nvSpPr>
        <p:spPr/>
        <p:txBody>
          <a:bodyPr/>
          <a:lstStyle/>
          <a:p>
            <a:pPr algn="just"/>
            <a:r>
              <a:rPr lang="ru-RU" sz="2000" dirty="0"/>
              <a:t>Успехи в регулировании миграционных потоков в Италии касаются почти исключительно иммигрантов из европейских стран – балканских государств и государств Восточной и Юго-Восточной Европы. Главную проблему миграционной политики Италии – регулирование миграционного потока из Африки – решить законодательными мерами до настоящего времени не удалось.</a:t>
            </a:r>
          </a:p>
        </p:txBody>
      </p:sp>
      <p:sp>
        <p:nvSpPr>
          <p:cNvPr id="4" name="Номер слайда 3"/>
          <p:cNvSpPr>
            <a:spLocks noGrp="1"/>
          </p:cNvSpPr>
          <p:nvPr>
            <p:ph type="sldNum" idx="4"/>
          </p:nvPr>
        </p:nvSpPr>
        <p:spPr/>
        <p:txBody>
          <a:bodyPr/>
          <a:lstStyle/>
          <a:p>
            <a:fld id="{4DDF883F-0EF7-44F2-87A7-0F3B82E59020}" type="slidenum">
              <a:rPr lang="it-IT" smtClean="0"/>
              <a:pPr/>
              <a:t>9</a:t>
            </a:fld>
            <a:endParaRPr lang="it-IT" dirty="0"/>
          </a:p>
        </p:txBody>
      </p:sp>
    </p:spTree>
    <p:extLst>
      <p:ext uri="{BB962C8B-B14F-4D97-AF65-F5344CB8AC3E}">
        <p14:creationId xmlns:p14="http://schemas.microsoft.com/office/powerpoint/2010/main" val="2279477293"/>
      </p:ext>
    </p:extLst>
  </p:cSld>
  <p:clrMapOvr>
    <a:masterClrMapping/>
  </p:clrMapOvr>
</p:sld>
</file>

<file path=ppt/theme/theme1.xml><?xml version="1.0" encoding="utf-8"?>
<a:theme xmlns:a="http://schemas.openxmlformats.org/drawingml/2006/main" name="Master_FOR-FAM_FOR-COM">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Calibri"/>
        <a:ea typeface=""/>
        <a:cs typeface="Arial Unicode MS"/>
      </a:majorFont>
      <a:minorFont>
        <a:latin typeface="Calibri"/>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it-IT" sz="1800" b="0" i="0" u="none" strike="noStrike" cap="none" normalizeH="0" baseline="0" smtClean="0">
            <a:ln>
              <a:noFill/>
            </a:ln>
            <a:effectLst/>
            <a:latin typeface="Arial" charset="0"/>
            <a:cs typeface="Arial Unicode M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Master_FOR-FAM_FOR-COM</Template>
  <TotalTime>549</TotalTime>
  <Words>1332</Words>
  <Application>Microsoft Office PowerPoint</Application>
  <PresentationFormat>Экран (4:3)</PresentationFormat>
  <Paragraphs>47</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Raleway</vt:lpstr>
      <vt:lpstr>Times New Roman</vt:lpstr>
      <vt:lpstr>Master_FOR-FAM_FOR-COM</vt:lpstr>
      <vt:lpstr>Презентация PowerPoint</vt:lpstr>
      <vt:lpstr>Готовимся к дискуссии (стр.26).</vt:lpstr>
      <vt:lpstr>Миграционные процессы (в сокращении). </vt:lpstr>
      <vt:lpstr>Миграционные процессы (в сокращении). Продолжение 1.</vt:lpstr>
      <vt:lpstr>Миграционные процессы (в сокращении). Продолжение 2.</vt:lpstr>
      <vt:lpstr>Миграционные процессы (в сокращении). Продолжение 3.</vt:lpstr>
      <vt:lpstr>Миграционные процессы (в сокращении). Продолжение 4.</vt:lpstr>
      <vt:lpstr>Миграционные процессы (в сокращении). Продолжение 5.</vt:lpstr>
      <vt:lpstr>Миграционные процессы (в сокращении). Продолжение 6.</vt:lpstr>
    </vt:vector>
  </TitlesOfParts>
  <Company>Fondazione FORMIT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Administrator</dc:creator>
  <cp:lastModifiedBy>Elena Nediakina</cp:lastModifiedBy>
  <cp:revision>42</cp:revision>
  <dcterms:created xsi:type="dcterms:W3CDTF">2016-08-01T13:43:10Z</dcterms:created>
  <dcterms:modified xsi:type="dcterms:W3CDTF">2024-09-05T08:52:00Z</dcterms:modified>
</cp:coreProperties>
</file>