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CC"/>
    <a:srgbClr val="0075BD"/>
    <a:srgbClr val="FFA73F"/>
    <a:srgbClr val="D1D6E1"/>
    <a:srgbClr val="EB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5" autoAdjust="0"/>
  </p:normalViewPr>
  <p:slideViewPr>
    <p:cSldViewPr>
      <p:cViewPr>
        <p:scale>
          <a:sx n="56" d="100"/>
          <a:sy n="56" d="100"/>
        </p:scale>
        <p:origin x="-149" y="-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72D3A-2D70-4B09-ABCD-87ECB67BD378}" type="datetimeFigureOut">
              <a:rPr lang="it-IT" smtClean="0"/>
              <a:t>15/07/2024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4297C-E467-4CAA-A04B-0772215018E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4717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 userDrawn="1"/>
        </p:nvSpPr>
        <p:spPr bwMode="auto">
          <a:xfrm rot="5400000">
            <a:off x="1475657" y="-998984"/>
            <a:ext cx="6192686" cy="9144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it-IT" sz="1600"/>
          </a:p>
        </p:txBody>
      </p:sp>
      <p:sp>
        <p:nvSpPr>
          <p:cNvPr id="7" name="Segnaposto contenuto 2"/>
          <p:cNvSpPr>
            <a:spLocks noGrp="1"/>
          </p:cNvSpPr>
          <p:nvPr>
            <p:ph idx="10" hasCustomPrompt="1"/>
          </p:nvPr>
        </p:nvSpPr>
        <p:spPr>
          <a:xfrm>
            <a:off x="179512" y="2780928"/>
            <a:ext cx="8784976" cy="812824"/>
          </a:xfrm>
          <a:prstGeom prst="rect">
            <a:avLst/>
          </a:prstGeom>
        </p:spPr>
        <p:txBody>
          <a:bodyPr anchor="b"/>
          <a:lstStyle>
            <a:lvl1pPr algn="l"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stA="45000" endPos="1000" dist="50800" dir="5400000" sy="-100000" algn="bl" rotWithShape="0"/>
                </a:effectLst>
              </a:defRPr>
            </a:lvl1pPr>
          </a:lstStyle>
          <a:p>
            <a:pPr lvl="0"/>
            <a:r>
              <a:rPr lang="it-IT" dirty="0"/>
              <a:t>Titolo del corso</a:t>
            </a:r>
          </a:p>
        </p:txBody>
      </p:sp>
      <p:sp>
        <p:nvSpPr>
          <p:cNvPr id="10" name="Segnaposto contenuto 2"/>
          <p:cNvSpPr>
            <a:spLocks noGrp="1"/>
          </p:cNvSpPr>
          <p:nvPr>
            <p:ph idx="12" hasCustomPrompt="1"/>
          </p:nvPr>
        </p:nvSpPr>
        <p:spPr>
          <a:xfrm>
            <a:off x="179512" y="836712"/>
            <a:ext cx="8784976" cy="1872208"/>
          </a:xfrm>
          <a:prstGeom prst="rect">
            <a:avLst/>
          </a:prstGeom>
        </p:spPr>
        <p:txBody>
          <a:bodyPr anchor="b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</a:lstStyle>
          <a:p>
            <a:pPr lvl="0"/>
            <a:r>
              <a:rPr lang="it-IT" dirty="0"/>
              <a:t>TITOLO DELLA LEZIONE</a:t>
            </a:r>
          </a:p>
        </p:txBody>
      </p:sp>
      <p:sp>
        <p:nvSpPr>
          <p:cNvPr id="13" name="Segnaposto contenuto 2"/>
          <p:cNvSpPr>
            <a:spLocks noGrp="1"/>
          </p:cNvSpPr>
          <p:nvPr>
            <p:ph idx="13" hasCustomPrompt="1"/>
          </p:nvPr>
        </p:nvSpPr>
        <p:spPr>
          <a:xfrm>
            <a:off x="179512" y="3645024"/>
            <a:ext cx="8784975" cy="792088"/>
          </a:xfrm>
          <a:prstGeom prst="rect">
            <a:avLst/>
          </a:prstGeom>
        </p:spPr>
        <p:txBody>
          <a:bodyPr anchor="b"/>
          <a:lstStyle>
            <a:lvl1pPr algn="l">
              <a:defRPr sz="1800" b="0" i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it-IT" dirty="0"/>
              <a:t>Nome del docente</a:t>
            </a:r>
          </a:p>
        </p:txBody>
      </p:sp>
      <p:pic>
        <p:nvPicPr>
          <p:cNvPr id="4" name="Immagine 3" descr="Immagine che contiene testo, orologio&#10;&#10;Descrizione generata automaticamente">
            <a:extLst>
              <a:ext uri="{FF2B5EF4-FFF2-40B4-BE49-F238E27FC236}">
                <a16:creationId xmlns="" xmlns:a16="http://schemas.microsoft.com/office/drawing/2014/main" id="{F0DD6659-F391-4C43-A399-1E2E0C7401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015" y="4979939"/>
            <a:ext cx="4283968" cy="537293"/>
          </a:xfrm>
          <a:prstGeom prst="rect">
            <a:avLst/>
          </a:prstGeom>
        </p:spPr>
      </p:pic>
      <p:sp>
        <p:nvSpPr>
          <p:cNvPr id="12" name="Rectangle 7">
            <a:extLst>
              <a:ext uri="{FF2B5EF4-FFF2-40B4-BE49-F238E27FC236}">
                <a16:creationId xmlns="" xmlns:a16="http://schemas.microsoft.com/office/drawing/2014/main" id="{8BE69FA2-8EFB-4FAE-BEEE-FFE50C207B6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1539"/>
            <a:ext cx="9163050" cy="49149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4" name="Rectangle 7">
            <a:extLst>
              <a:ext uri="{FF2B5EF4-FFF2-40B4-BE49-F238E27FC236}">
                <a16:creationId xmlns="" xmlns:a16="http://schemas.microsoft.com/office/drawing/2014/main" id="{8E920751-2091-4270-A903-62A1D8EC08B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647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7338" y="0"/>
            <a:ext cx="9091166" cy="69269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lang="it-IT" sz="2800" b="1" baseline="0" dirty="0" smtClean="0">
                <a:solidFill>
                  <a:srgbClr val="007DCC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dirty="0"/>
              <a:t>Titolo della slide…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8566" y="764704"/>
            <a:ext cx="9099937" cy="5613126"/>
          </a:xfrm>
          <a:prstGeom prst="rect">
            <a:avLst/>
          </a:prstGeom>
          <a:noFill/>
        </p:spPr>
        <p:txBody>
          <a:bodyPr/>
          <a:lstStyle>
            <a:lvl1pPr algn="l">
              <a:defRPr sz="2400" b="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it-IT" dirty="0"/>
              <a:t>Testo della slide…</a:t>
            </a:r>
          </a:p>
        </p:txBody>
      </p:sp>
      <p:sp>
        <p:nvSpPr>
          <p:cNvPr id="6" name="Segnaposto numero diapositiva 4">
            <a:extLst>
              <a:ext uri="{FF2B5EF4-FFF2-40B4-BE49-F238E27FC236}">
                <a16:creationId xmlns="" xmlns:a16="http://schemas.microsoft.com/office/drawing/2014/main" id="{8D49B935-F523-403E-861C-20388801B557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322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14" name="Segnaposto contenuto 2"/>
          <p:cNvSpPr txBox="1">
            <a:spLocks/>
          </p:cNvSpPr>
          <p:nvPr/>
        </p:nvSpPr>
        <p:spPr>
          <a:xfrm>
            <a:off x="3217205" y="6417332"/>
            <a:ext cx="2709590" cy="396044"/>
          </a:xfrm>
          <a:prstGeom prst="rect">
            <a:avLst/>
          </a:prstGeom>
        </p:spPr>
        <p:txBody>
          <a:bodyPr/>
          <a:lstStyle>
            <a:lvl1pPr marL="342900" indent="-342900" algn="r" defTabSz="449263" rtl="0" fontAlgn="base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defRPr sz="20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cs typeface="+mn-cs"/>
              </a:defRPr>
            </a:lvl2pPr>
            <a:lvl3pPr marL="1143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3pPr>
            <a:lvl4pPr marL="1600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4pPr>
            <a:lvl5pPr marL="20574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5pPr>
            <a:lvl6pPr marL="25146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algn="l" hangingPunct="1"/>
            <a:endParaRPr lang="it-IT" sz="1400" kern="0" dirty="0">
              <a:solidFill>
                <a:schemeClr val="bg1"/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D95BD477-AF9F-41B8-B9CC-595F3B9E15BB}"/>
              </a:ext>
            </a:extLst>
          </p:cNvPr>
          <p:cNvSpPr txBox="1"/>
          <p:nvPr userDrawn="1"/>
        </p:nvSpPr>
        <p:spPr>
          <a:xfrm>
            <a:off x="64442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L’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NTERNAZIONALE</a:t>
            </a:r>
          </a:p>
        </p:txBody>
      </p:sp>
      <p:sp>
        <p:nvSpPr>
          <p:cNvPr id="10" name="Segnaposto numero diapositiva 4">
            <a:extLst>
              <a:ext uri="{FF2B5EF4-FFF2-40B4-BE49-F238E27FC236}">
                <a16:creationId xmlns="" xmlns:a16="http://schemas.microsoft.com/office/drawing/2014/main" id="{0D1B4415-2D7F-423F-B7CE-8D663AEFA5A9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19AF0F4C-E827-4A9A-9BF7-B05885DE357D}"/>
              </a:ext>
            </a:extLst>
          </p:cNvPr>
          <p:cNvSpPr txBox="1"/>
          <p:nvPr userDrawn="1"/>
        </p:nvSpPr>
        <p:spPr>
          <a:xfrm>
            <a:off x="720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UN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it-IT" dirty="0" smtClean="0"/>
              <a:t>Lingua e linguistica russa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ru-RU" dirty="0" smtClean="0"/>
              <a:t>Урок 2. Письмо (упр.10 стр.26).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it-IT" dirty="0" smtClean="0"/>
              <a:t>Elena Nediakina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098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2C48CFB-5CB7-4105-86D2-DDE7AA575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Упр.10. Стр.26. Ключи.</a:t>
            </a:r>
            <a:endParaRPr lang="it-IT" sz="24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7E811056-E342-44E7-909C-DF21C2DC6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ru-RU" sz="2000" b="1" dirty="0" smtClean="0"/>
              <a:t>Дайте определение научному понятию «миграция рабочей силы».</a:t>
            </a:r>
          </a:p>
          <a:p>
            <a:pPr marL="0" indent="0"/>
            <a:r>
              <a:rPr lang="ru-RU" sz="2000" dirty="0" smtClean="0"/>
              <a:t>Миграция рабочей силы – это перемещение работающих людей в другой регион страны или в другую страну.</a:t>
            </a:r>
          </a:p>
          <a:p>
            <a:pPr marL="0" indent="0"/>
            <a:endParaRPr lang="ru-RU" sz="2000" dirty="0"/>
          </a:p>
          <a:p>
            <a:pPr marL="0" indent="0"/>
            <a:r>
              <a:rPr lang="ru-RU" sz="2000" b="1" dirty="0" smtClean="0"/>
              <a:t>2. Перечислите мотивы, которые побуждают иностранных граждан приезжать работать в Россию.</a:t>
            </a:r>
          </a:p>
          <a:p>
            <a:pPr marL="0" indent="0"/>
            <a:endParaRPr lang="ru-RU" sz="2000" dirty="0"/>
          </a:p>
          <a:p>
            <a:pPr marL="0" indent="0"/>
            <a:r>
              <a:rPr lang="ru-RU" sz="2000" dirty="0" smtClean="0"/>
              <a:t>В Россию приезжают работать в основном иностранные граждане из бывших республик Советского Союза – Украины, Белоруссии, Азербайджана, Молдавии, Узбекистана и др. Эти люди едут в Россию на заработки, потому что, во-первых, существует облегчённый визовый режим между Россией и бывшими республиками СССР, во-вторых, иммигранты свободно владеют русским языком, в-третьих, оплата труда в России выше, чем в их странах, в-четвёртых, их привлекает политическая и экономическая стабильность в стране. </a:t>
            </a:r>
          </a:p>
          <a:p>
            <a:pPr marL="0" indent="0"/>
            <a:endParaRPr lang="ru-RU" sz="2000" dirty="0"/>
          </a:p>
          <a:p>
            <a:pPr marL="0" indent="0"/>
            <a:endParaRPr lang="ru-RU" sz="2000" dirty="0"/>
          </a:p>
          <a:p>
            <a:endParaRPr lang="it-IT" sz="2000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780AF588-ABC2-443E-BFE2-3609BFB788B6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243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Упр.10. Стр.26. </a:t>
            </a:r>
            <a:r>
              <a:rPr lang="ru-RU" dirty="0" smtClean="0"/>
              <a:t>Ключи (продолжение).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ru-RU" sz="2000" b="1" dirty="0" smtClean="0"/>
              <a:t>Положительные аспекты иммиграции</a:t>
            </a:r>
          </a:p>
          <a:p>
            <a:endParaRPr lang="ru-RU" sz="2000" b="1" dirty="0" smtClean="0"/>
          </a:p>
          <a:p>
            <a:r>
              <a:rPr lang="ru-RU" sz="2000" dirty="0" smtClean="0"/>
              <a:t>1. Возможность решить проблему нехватки рабочей силы.</a:t>
            </a:r>
          </a:p>
          <a:p>
            <a:endParaRPr lang="ru-RU" sz="2000" dirty="0" smtClean="0"/>
          </a:p>
          <a:p>
            <a:r>
              <a:rPr lang="ru-RU" sz="2000" dirty="0" smtClean="0"/>
              <a:t>2. Возможность обеспечить рост экономического производства в будущем.</a:t>
            </a:r>
          </a:p>
          <a:p>
            <a:r>
              <a:rPr lang="ru-RU" sz="2000" dirty="0" smtClean="0"/>
              <a:t>3. Возможность остановить рост сокращения населения.</a:t>
            </a:r>
          </a:p>
          <a:p>
            <a:r>
              <a:rPr lang="ru-RU" sz="2000" dirty="0" smtClean="0"/>
              <a:t>4. Возможность увеличить численность населения.</a:t>
            </a:r>
          </a:p>
          <a:p>
            <a:endParaRPr lang="ru-RU" sz="2000" dirty="0"/>
          </a:p>
          <a:p>
            <a:endParaRPr lang="ru-RU" sz="2000" dirty="0" smtClean="0"/>
          </a:p>
          <a:p>
            <a:r>
              <a:rPr lang="ru-RU" sz="2000" b="1" dirty="0" smtClean="0"/>
              <a:t>Отрицательные аспекты иммиграции</a:t>
            </a:r>
          </a:p>
          <a:p>
            <a:endParaRPr lang="ru-RU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Неприязнь к приезжим как следствие </a:t>
            </a:r>
            <a:r>
              <a:rPr lang="ru-RU" sz="2000" dirty="0" smtClean="0"/>
              <a:t>нетерпимости </a:t>
            </a:r>
            <a:r>
              <a:rPr lang="ru-RU" sz="2000" dirty="0" smtClean="0"/>
              <a:t>к иным культурным традициям (язык, одежда, еда, бытовые привычки).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Хулиганские действия (драки) между местным населением и приезжими как следствие напряжённости в обществе.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Рост экономических и уголовных преступлений.</a:t>
            </a:r>
          </a:p>
          <a:p>
            <a:pPr marL="457200" indent="-457200">
              <a:buAutoNum type="arabicPeriod"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6806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Упр.10. Стр.26. Ключи (продолжение).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4</a:t>
            </a:r>
            <a:r>
              <a:rPr lang="ru-RU" sz="2000" b="1" dirty="0" smtClean="0"/>
              <a:t>. Запишите основной вывод, который делается в статье.</a:t>
            </a:r>
          </a:p>
          <a:p>
            <a:r>
              <a:rPr lang="ru-RU" sz="2000" dirty="0" smtClean="0"/>
              <a:t>Иммиграция для России – это положительный механизм, но государство должно управлять этим процессом.</a:t>
            </a:r>
          </a:p>
          <a:p>
            <a:endParaRPr lang="ru-RU" sz="2000" dirty="0"/>
          </a:p>
          <a:p>
            <a:r>
              <a:rPr lang="ru-RU" sz="2000" b="1" dirty="0" smtClean="0"/>
              <a:t>5</a:t>
            </a:r>
            <a:r>
              <a:rPr lang="ru-RU" sz="2000" b="1" dirty="0"/>
              <a:t>. Составьте и запишите план статьи </a:t>
            </a:r>
            <a:r>
              <a:rPr lang="ru-RU" sz="2000" b="1" dirty="0" smtClean="0"/>
              <a:t>«Иммиграция: угроза или благо?».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Что такое «миграция рабочей силы»?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Каковы основные мотивы людей, которые переезжают жить в другую страну?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Каковы положительные и отрицательные аспекты иммиграции?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Какова роль государства в регулировании процесса миграции?</a:t>
            </a:r>
          </a:p>
          <a:p>
            <a:endParaRPr lang="ru-RU" b="1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6121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_FOR-FAM_FOR-COM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Master_FOR-FAM_FOR-COM</Template>
  <TotalTime>401</TotalTime>
  <Words>317</Words>
  <Application>Microsoft Office PowerPoint</Application>
  <PresentationFormat>Экран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Master_FOR-FAM_FOR-COM</vt:lpstr>
      <vt:lpstr>Презентация PowerPoint</vt:lpstr>
      <vt:lpstr>Упр.10. Стр.26. Ключи.</vt:lpstr>
      <vt:lpstr>Упр.10. Стр.26. Ключи (продолжение).</vt:lpstr>
      <vt:lpstr>Упр.10. Стр.26. Ключи (продолжение).</vt:lpstr>
    </vt:vector>
  </TitlesOfParts>
  <Company>Fondazione FORMIT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Administrator</dc:creator>
  <cp:lastModifiedBy>Elena Nediakina</cp:lastModifiedBy>
  <cp:revision>39</cp:revision>
  <dcterms:created xsi:type="dcterms:W3CDTF">2016-08-01T13:43:10Z</dcterms:created>
  <dcterms:modified xsi:type="dcterms:W3CDTF">2024-07-15T10:33:33Z</dcterms:modified>
</cp:coreProperties>
</file>