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 varScale="1">
        <p:scale>
          <a:sx n="52" d="100"/>
          <a:sy n="52" d="100"/>
        </p:scale>
        <p:origin x="-912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01/07/2024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=""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=""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=""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=""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 smtClean="0"/>
              <a:t>Lingua e linguistica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 smtClean="0"/>
              <a:t>Урок 2. Лексические упражнения.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 smtClean="0"/>
              <a:t>Elena Nediakina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Упр.9. Стр.25-26.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Вместо конструкции </a:t>
            </a:r>
            <a:r>
              <a:rPr lang="ru-RU" sz="1800" dirty="0" smtClean="0"/>
              <a:t>«для (+ Р.п.) характерно (+ </a:t>
            </a:r>
            <a:r>
              <a:rPr lang="ru-RU" sz="1800" dirty="0" err="1" smtClean="0"/>
              <a:t>И.п</a:t>
            </a:r>
            <a:r>
              <a:rPr lang="ru-RU" sz="1800" dirty="0" smtClean="0"/>
              <a:t>.)» используйте </a:t>
            </a:r>
            <a:r>
              <a:rPr lang="ru-RU" sz="1800" dirty="0"/>
              <a:t>конструкцию </a:t>
            </a:r>
            <a:r>
              <a:rPr lang="ru-RU" sz="1800" b="1" dirty="0" smtClean="0"/>
              <a:t>«(</a:t>
            </a:r>
            <a:r>
              <a:rPr lang="ru-RU" sz="1800" b="1" dirty="0" err="1" smtClean="0"/>
              <a:t>Д.п</a:t>
            </a:r>
            <a:r>
              <a:rPr lang="ru-RU" sz="1800" b="1" dirty="0" smtClean="0"/>
              <a:t>.) свойственно (+ </a:t>
            </a:r>
            <a:r>
              <a:rPr lang="ru-RU" sz="1800" b="1" dirty="0" err="1" smtClean="0"/>
              <a:t>И.п</a:t>
            </a:r>
            <a:r>
              <a:rPr lang="ru-RU" sz="1800" b="1" dirty="0" smtClean="0"/>
              <a:t>.)»</a:t>
            </a:r>
            <a:r>
              <a:rPr lang="ru-RU" sz="1800" dirty="0" smtClean="0"/>
              <a:t>.</a:t>
            </a:r>
            <a:endParaRPr lang="ru-RU" sz="1800" dirty="0"/>
          </a:p>
          <a:p>
            <a:pPr marL="457200" indent="-457200">
              <a:buAutoNum type="arabicPeriod"/>
            </a:pPr>
            <a:r>
              <a:rPr lang="ru-RU" sz="1800" i="1" dirty="0" smtClean="0"/>
              <a:t>России свойственна эмиграция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i="1" dirty="0" smtClean="0"/>
              <a:t>США и странам Западной Европы свойственна иммиграция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i="1" dirty="0" smtClean="0"/>
              <a:t>Высокоразвитым странам свойственна эффективная</a:t>
            </a:r>
            <a:r>
              <a:rPr lang="ru-RU" sz="1800" dirty="0" smtClean="0"/>
              <a:t> … .</a:t>
            </a:r>
          </a:p>
          <a:p>
            <a:pPr marL="457200" indent="-457200">
              <a:buAutoNum type="arabicPeriod"/>
            </a:pPr>
            <a:r>
              <a:rPr lang="ru-RU" sz="1800" i="1" dirty="0" smtClean="0"/>
              <a:t>Части местного населения свойственно негативное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i="1" dirty="0" smtClean="0"/>
              <a:t>Индустриально развитым государствам свойственна иммиграция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i="1" dirty="0" smtClean="0"/>
              <a:t>Мегаполисам мира свойствен приток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i="1" dirty="0" smtClean="0"/>
              <a:t>Разным регионам России свойственно различие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i="1" dirty="0" smtClean="0"/>
              <a:t>Учёным и специалистам свойственно стремление переехать жить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i="1" dirty="0" smtClean="0"/>
              <a:t>Современной России свойственна иммиграция людей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i="1" dirty="0" smtClean="0"/>
              <a:t>Миграции свойственны два процесса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142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Упр.2. </a:t>
            </a:r>
            <a:r>
              <a:rPr lang="ru-RU" sz="2400" dirty="0"/>
              <a:t>С</a:t>
            </a:r>
            <a:r>
              <a:rPr lang="ru-RU" sz="2400" dirty="0" smtClean="0"/>
              <a:t>тр.23</a:t>
            </a:r>
            <a:r>
              <a:rPr lang="ru-RU" sz="2400" dirty="0" smtClean="0"/>
              <a:t>. Ключи.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 dirty="0"/>
              <a:t>Выделите общую часть в </a:t>
            </a:r>
            <a:r>
              <a:rPr lang="ru-RU" dirty="0" smtClean="0"/>
              <a:t>словах:</a:t>
            </a:r>
          </a:p>
          <a:p>
            <a:pPr marL="0" indent="0"/>
            <a:endParaRPr lang="ru-RU" dirty="0"/>
          </a:p>
          <a:p>
            <a:pPr marL="0" indent="0"/>
            <a:r>
              <a:rPr lang="ru-RU" dirty="0" smtClean="0"/>
              <a:t>-</a:t>
            </a:r>
            <a:r>
              <a:rPr lang="ru-RU" dirty="0" err="1" smtClean="0"/>
              <a:t>мигр</a:t>
            </a:r>
            <a:r>
              <a:rPr lang="ru-RU" dirty="0"/>
              <a:t>-</a:t>
            </a:r>
            <a:endParaRPr lang="ru-RU" dirty="0" smtClean="0"/>
          </a:p>
          <a:p>
            <a:pPr marL="0" indent="0"/>
            <a:endParaRPr lang="ru-RU" dirty="0"/>
          </a:p>
          <a:p>
            <a:pPr marL="0" indent="0"/>
            <a:r>
              <a:rPr lang="ru-RU" dirty="0" smtClean="0"/>
              <a:t>-граждан-</a:t>
            </a:r>
          </a:p>
          <a:p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err="1" smtClean="0"/>
              <a:t>жи</a:t>
            </a:r>
            <a:r>
              <a:rPr lang="ru-RU" dirty="0" smtClean="0"/>
              <a:t>-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-работ/ч- //-рабат-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Упр.3. </a:t>
            </a:r>
            <a:r>
              <a:rPr lang="ru-RU" dirty="0" smtClean="0"/>
              <a:t>Стр.23.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 каких слов образованы сложные </a:t>
            </a:r>
            <a:r>
              <a:rPr lang="ru-RU" dirty="0" smtClean="0"/>
              <a:t>слова</a:t>
            </a:r>
            <a:r>
              <a:rPr lang="ru-RU" dirty="0"/>
              <a:t>?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Крупный + масштабный</a:t>
            </a:r>
          </a:p>
          <a:p>
            <a:r>
              <a:rPr lang="ru-RU" dirty="0" smtClean="0"/>
              <a:t>Средний + годовой</a:t>
            </a:r>
          </a:p>
          <a:p>
            <a:r>
              <a:rPr lang="ru-RU" dirty="0" smtClean="0"/>
              <a:t>Высокий + квалифицированный</a:t>
            </a:r>
          </a:p>
          <a:p>
            <a:r>
              <a:rPr lang="ru-RU" dirty="0" smtClean="0"/>
              <a:t>Мало + квалифицированный</a:t>
            </a:r>
          </a:p>
          <a:p>
            <a:r>
              <a:rPr lang="ru-RU" dirty="0" smtClean="0"/>
              <a:t>Закон + дать</a:t>
            </a:r>
          </a:p>
          <a:p>
            <a:r>
              <a:rPr lang="ru-RU" dirty="0" smtClean="0"/>
              <a:t>Против + действие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13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Упр.4. Стр.23.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Назовите глаголы, от которых образованы сущ. «отъезд», «выезд»:</a:t>
            </a:r>
          </a:p>
          <a:p>
            <a:endParaRPr lang="ru-RU" dirty="0" smtClean="0"/>
          </a:p>
          <a:p>
            <a:r>
              <a:rPr lang="ru-RU" dirty="0" smtClean="0"/>
              <a:t>отъезжать</a:t>
            </a:r>
            <a:endParaRPr lang="ru-RU" dirty="0" smtClean="0"/>
          </a:p>
          <a:p>
            <a:r>
              <a:rPr lang="ru-RU" dirty="0"/>
              <a:t>в</a:t>
            </a:r>
            <a:r>
              <a:rPr lang="ru-RU" dirty="0" smtClean="0"/>
              <a:t>ыезжать</a:t>
            </a:r>
          </a:p>
          <a:p>
            <a:endParaRPr lang="ru-RU" dirty="0"/>
          </a:p>
          <a:p>
            <a:r>
              <a:rPr lang="ru-RU" b="1" dirty="0" smtClean="0"/>
              <a:t>Образуйте аналогичные сущ. от глаголов </a:t>
            </a:r>
            <a:r>
              <a:rPr lang="ru-RU" b="1" dirty="0" smtClean="0"/>
              <a:t>движения</a:t>
            </a:r>
            <a:r>
              <a:rPr lang="ru-RU" b="1" dirty="0"/>
              <a:t>: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Вход, переход, проход, обход, въезд, переезд, проезд, перелёт, пролёт, облёт.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147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Упр.5. Стр.23-24.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1600" b="1" dirty="0"/>
              <a:t>Пронумеруйте слова </a:t>
            </a:r>
            <a:r>
              <a:rPr lang="ru-RU" sz="1600" b="1" dirty="0" smtClean="0"/>
              <a:t>в </a:t>
            </a:r>
            <a:r>
              <a:rPr lang="ru-RU" sz="1600" b="1" dirty="0"/>
              <a:t>первой колонке</a:t>
            </a:r>
            <a:r>
              <a:rPr lang="ru-RU" sz="1600" b="1" dirty="0" smtClean="0"/>
              <a:t>.</a:t>
            </a:r>
          </a:p>
          <a:p>
            <a:endParaRPr lang="ru-RU" sz="1600" dirty="0" smtClean="0"/>
          </a:p>
          <a:p>
            <a:endParaRPr lang="ru-RU" sz="1600" dirty="0"/>
          </a:p>
          <a:p>
            <a:pPr marL="457200" indent="-457200">
              <a:buAutoNum type="arabicParenR"/>
            </a:pPr>
            <a:r>
              <a:rPr lang="ru-RU" sz="1600" dirty="0" smtClean="0"/>
              <a:t>интеллектуальная эмиграция</a:t>
            </a:r>
          </a:p>
          <a:p>
            <a:pPr marL="457200" indent="-457200">
              <a:buAutoNum type="arabicParenR"/>
            </a:pPr>
            <a:r>
              <a:rPr lang="ru-RU" sz="1600" dirty="0"/>
              <a:t>м</a:t>
            </a:r>
            <a:r>
              <a:rPr lang="ru-RU" sz="1600" dirty="0" smtClean="0"/>
              <a:t>играция населения</a:t>
            </a:r>
          </a:p>
          <a:p>
            <a:pPr marL="457200" indent="-457200">
              <a:buAutoNum type="arabicParenR"/>
            </a:pPr>
            <a:r>
              <a:rPr lang="ru-RU" sz="1600" dirty="0"/>
              <a:t>е</a:t>
            </a:r>
            <a:r>
              <a:rPr lang="ru-RU" sz="1600" dirty="0" smtClean="0"/>
              <a:t>хать на заработки</a:t>
            </a:r>
          </a:p>
          <a:p>
            <a:pPr marL="457200" indent="-457200">
              <a:buAutoNum type="arabicParenR"/>
            </a:pPr>
            <a:r>
              <a:rPr lang="ru-RU" sz="1600" dirty="0"/>
              <a:t>о</a:t>
            </a:r>
            <a:r>
              <a:rPr lang="ru-RU" sz="1600" dirty="0" smtClean="0"/>
              <a:t>щущение</a:t>
            </a:r>
          </a:p>
          <a:p>
            <a:pPr marL="457200" indent="-457200">
              <a:buAutoNum type="arabicParenR"/>
            </a:pPr>
            <a:r>
              <a:rPr lang="ru-RU" sz="1600" dirty="0"/>
              <a:t>з</a:t>
            </a:r>
            <a:r>
              <a:rPr lang="ru-RU" sz="1600" dirty="0" smtClean="0"/>
              <a:t>аконодательство</a:t>
            </a:r>
          </a:p>
          <a:p>
            <a:pPr marL="457200" indent="-457200">
              <a:buAutoNum type="arabicParenR"/>
            </a:pPr>
            <a:r>
              <a:rPr lang="ru-RU" sz="1600" dirty="0"/>
              <a:t>п</a:t>
            </a:r>
            <a:r>
              <a:rPr lang="ru-RU" sz="1600" dirty="0" smtClean="0"/>
              <a:t>оследствия</a:t>
            </a:r>
          </a:p>
          <a:p>
            <a:pPr marL="457200" indent="-457200">
              <a:buAutoNum type="arabicParenR"/>
            </a:pPr>
            <a:r>
              <a:rPr lang="ru-RU" sz="1600" dirty="0"/>
              <a:t>п</a:t>
            </a:r>
            <a:r>
              <a:rPr lang="ru-RU" sz="1600" dirty="0" smtClean="0"/>
              <a:t>озитивный результат</a:t>
            </a:r>
          </a:p>
          <a:p>
            <a:pPr marL="457200" indent="-457200">
              <a:buAutoNum type="arabicParenR"/>
            </a:pPr>
            <a:r>
              <a:rPr lang="ru-RU" sz="1600" dirty="0"/>
              <a:t>н</a:t>
            </a:r>
            <a:r>
              <a:rPr lang="ru-RU" sz="1600" dirty="0" smtClean="0"/>
              <a:t>егативный момент</a:t>
            </a:r>
          </a:p>
          <a:p>
            <a:pPr marL="457200" indent="-457200">
              <a:buAutoNum type="arabicParenR"/>
            </a:pPr>
            <a:r>
              <a:rPr lang="ru-RU" sz="1600" dirty="0"/>
              <a:t>м</a:t>
            </a:r>
            <a:r>
              <a:rPr lang="ru-RU" sz="1600" dirty="0" smtClean="0"/>
              <a:t>отив</a:t>
            </a:r>
          </a:p>
          <a:p>
            <a:pPr marL="457200" indent="-457200">
              <a:buAutoNum type="arabicParenR"/>
            </a:pPr>
            <a:r>
              <a:rPr lang="ru-RU" sz="1600" dirty="0"/>
              <a:t>с</a:t>
            </a:r>
            <a:r>
              <a:rPr lang="ru-RU" sz="1600" dirty="0" smtClean="0"/>
              <a:t>рок</a:t>
            </a:r>
            <a:endParaRPr lang="ru-RU" sz="1600" dirty="0"/>
          </a:p>
          <a:p>
            <a:pPr marL="0" indent="0"/>
            <a:endParaRPr lang="ru-RU" sz="1600" dirty="0" smtClean="0"/>
          </a:p>
          <a:p>
            <a:pPr marL="1257300" lvl="2" indent="-457200">
              <a:buAutoNum type="arabicParenR"/>
            </a:pPr>
            <a:endParaRPr lang="ru-RU" sz="1200" dirty="0" smtClean="0"/>
          </a:p>
          <a:p>
            <a:pPr marL="0" indent="0"/>
            <a:r>
              <a:rPr lang="ru-RU" sz="1600" b="1" dirty="0" smtClean="0"/>
              <a:t>Найдите </a:t>
            </a:r>
            <a:r>
              <a:rPr lang="ru-RU" sz="1600" b="1" dirty="0"/>
              <a:t>синоним во второй колонке и </a:t>
            </a:r>
            <a:r>
              <a:rPr lang="ru-RU" sz="1600" b="1" dirty="0" smtClean="0"/>
              <a:t>поставьте</a:t>
            </a:r>
          </a:p>
          <a:p>
            <a:pPr marL="0" indent="0"/>
            <a:r>
              <a:rPr lang="ru-RU" sz="1600" b="1" dirty="0" smtClean="0"/>
              <a:t> </a:t>
            </a:r>
            <a:r>
              <a:rPr lang="ru-RU" sz="1600" b="1" dirty="0"/>
              <a:t>рядом с ним </a:t>
            </a:r>
            <a:r>
              <a:rPr lang="ru-RU" sz="1600" b="1" dirty="0" smtClean="0"/>
              <a:t>соответствующий</a:t>
            </a:r>
            <a:r>
              <a:rPr lang="ru-RU" sz="1600" b="1" dirty="0" smtClean="0"/>
              <a:t> </a:t>
            </a:r>
            <a:r>
              <a:rPr lang="ru-RU" sz="1600" b="1" dirty="0"/>
              <a:t>номер</a:t>
            </a:r>
            <a:r>
              <a:rPr lang="ru-RU" sz="1600" b="1" dirty="0" smtClean="0"/>
              <a:t>.</a:t>
            </a:r>
          </a:p>
          <a:p>
            <a:pPr marL="0" indent="0"/>
            <a:endParaRPr lang="ru-RU" sz="1600" dirty="0" smtClean="0"/>
          </a:p>
          <a:p>
            <a:pPr marL="0" indent="0"/>
            <a:r>
              <a:rPr lang="ru-RU" sz="1600" dirty="0" smtClean="0"/>
              <a:t>4)</a:t>
            </a:r>
            <a:r>
              <a:rPr lang="ru-RU" sz="1600" dirty="0"/>
              <a:t> </a:t>
            </a:r>
            <a:r>
              <a:rPr lang="ru-RU" sz="1600" dirty="0" smtClean="0"/>
              <a:t>чувство</a:t>
            </a:r>
            <a:endParaRPr lang="ru-RU" sz="1600" dirty="0"/>
          </a:p>
          <a:p>
            <a:pPr marL="0" indent="0"/>
            <a:r>
              <a:rPr lang="ru-RU" sz="1600" dirty="0" smtClean="0"/>
              <a:t>8) отрицательный </a:t>
            </a:r>
            <a:r>
              <a:rPr lang="ru-RU" sz="1600" dirty="0"/>
              <a:t>момент</a:t>
            </a:r>
          </a:p>
          <a:p>
            <a:pPr marL="0" indent="0"/>
            <a:r>
              <a:rPr lang="ru-RU" sz="1600" dirty="0" smtClean="0"/>
              <a:t>5) система </a:t>
            </a:r>
            <a:r>
              <a:rPr lang="ru-RU" sz="1600" dirty="0"/>
              <a:t>законов</a:t>
            </a:r>
          </a:p>
          <a:p>
            <a:pPr marL="0" indent="0"/>
            <a:r>
              <a:rPr lang="ru-RU" sz="1600" dirty="0" smtClean="0"/>
              <a:t>6) результаты</a:t>
            </a:r>
            <a:endParaRPr lang="ru-RU" sz="1600" dirty="0"/>
          </a:p>
          <a:p>
            <a:pPr marL="0" indent="0"/>
            <a:r>
              <a:rPr lang="ru-RU" sz="1600" dirty="0" smtClean="0"/>
              <a:t>1) «утечка </a:t>
            </a:r>
            <a:r>
              <a:rPr lang="ru-RU" sz="1600" dirty="0"/>
              <a:t>мозгов»</a:t>
            </a:r>
          </a:p>
          <a:p>
            <a:pPr marL="0" indent="0"/>
            <a:r>
              <a:rPr lang="ru-RU" sz="1600" dirty="0" smtClean="0"/>
              <a:t>7) положительный </a:t>
            </a:r>
            <a:r>
              <a:rPr lang="ru-RU" sz="1600" dirty="0"/>
              <a:t>результат</a:t>
            </a:r>
          </a:p>
          <a:p>
            <a:pPr marL="0" indent="0"/>
            <a:r>
              <a:rPr lang="ru-RU" sz="1600" dirty="0" smtClean="0"/>
              <a:t>2) перемещение </a:t>
            </a:r>
            <a:r>
              <a:rPr lang="ru-RU" sz="1600" dirty="0"/>
              <a:t>населения</a:t>
            </a:r>
          </a:p>
          <a:p>
            <a:pPr marL="0" indent="0"/>
            <a:r>
              <a:rPr lang="ru-RU" sz="1600" dirty="0" smtClean="0"/>
              <a:t>3) ехать </a:t>
            </a:r>
            <a:r>
              <a:rPr lang="ru-RU" sz="1600" dirty="0"/>
              <a:t>искать работу</a:t>
            </a:r>
          </a:p>
          <a:p>
            <a:pPr marL="0" indent="0"/>
            <a:r>
              <a:rPr lang="ru-RU" sz="1600" dirty="0" smtClean="0"/>
              <a:t>10) ограниченное </a:t>
            </a:r>
            <a:r>
              <a:rPr lang="ru-RU" sz="1600" dirty="0"/>
              <a:t>время</a:t>
            </a:r>
          </a:p>
          <a:p>
            <a:pPr marL="0" indent="0"/>
            <a:r>
              <a:rPr lang="ru-RU" sz="1600" dirty="0" smtClean="0"/>
              <a:t>9) стимул</a:t>
            </a:r>
            <a:endParaRPr lang="ru-RU" sz="1600" dirty="0"/>
          </a:p>
          <a:p>
            <a:pPr marL="0" indent="0"/>
            <a:endParaRPr lang="ru-RU" sz="1600" dirty="0"/>
          </a:p>
          <a:p>
            <a:pPr marL="0" indent="0"/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9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Упр.6. Стр.24.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1600" b="1" dirty="0"/>
              <a:t>Пронумеруйте слова в </a:t>
            </a:r>
            <a:r>
              <a:rPr lang="ru-RU" sz="1600" b="1" dirty="0" smtClean="0"/>
              <a:t>колонке.</a:t>
            </a:r>
          </a:p>
          <a:p>
            <a:endParaRPr lang="ru-RU" sz="1600" dirty="0"/>
          </a:p>
          <a:p>
            <a:pPr>
              <a:buAutoNum type="arabicParenR"/>
            </a:pPr>
            <a:r>
              <a:rPr lang="ru-RU" sz="1600" dirty="0"/>
              <a:t>п</a:t>
            </a:r>
            <a:r>
              <a:rPr lang="ru-RU" sz="1600" dirty="0" smtClean="0"/>
              <a:t>остоянное </a:t>
            </a:r>
            <a:r>
              <a:rPr lang="ru-RU" sz="1600" dirty="0" smtClean="0"/>
              <a:t>проживание</a:t>
            </a:r>
          </a:p>
          <a:p>
            <a:pPr>
              <a:buAutoNum type="arabicParenR"/>
            </a:pPr>
            <a:r>
              <a:rPr lang="ru-RU" sz="1600" dirty="0"/>
              <a:t>в</a:t>
            </a:r>
            <a:r>
              <a:rPr lang="ru-RU" sz="1600" dirty="0" smtClean="0"/>
              <a:t>ъезд </a:t>
            </a:r>
            <a:r>
              <a:rPr lang="ru-RU" sz="1600" dirty="0" smtClean="0"/>
              <a:t>в страну</a:t>
            </a:r>
          </a:p>
          <a:p>
            <a:pPr>
              <a:buAutoNum type="arabicParenR"/>
            </a:pPr>
            <a:r>
              <a:rPr lang="ru-RU" sz="1600" dirty="0"/>
              <a:t>и</a:t>
            </a:r>
            <a:r>
              <a:rPr lang="ru-RU" sz="1600" dirty="0" smtClean="0"/>
              <a:t>ммигрант</a:t>
            </a:r>
            <a:endParaRPr lang="ru-RU" sz="1600" dirty="0" smtClean="0"/>
          </a:p>
          <a:p>
            <a:pPr>
              <a:buAutoNum type="arabicParenR"/>
            </a:pPr>
            <a:r>
              <a:rPr lang="ru-RU" sz="1600" dirty="0"/>
              <a:t>с</a:t>
            </a:r>
            <a:r>
              <a:rPr lang="ru-RU" sz="1600" dirty="0" smtClean="0"/>
              <a:t>пециалист </a:t>
            </a:r>
            <a:r>
              <a:rPr lang="ru-RU" sz="1600" dirty="0" smtClean="0"/>
              <a:t>низкой квалификации</a:t>
            </a:r>
          </a:p>
          <a:p>
            <a:pPr>
              <a:buAutoNum type="arabicParenR"/>
            </a:pPr>
            <a:r>
              <a:rPr lang="ru-RU" sz="1600" dirty="0"/>
              <a:t>в</a:t>
            </a:r>
            <a:r>
              <a:rPr lang="ru-RU" sz="1600" dirty="0" smtClean="0"/>
              <a:t>ысокая </a:t>
            </a:r>
            <a:r>
              <a:rPr lang="ru-RU" sz="1600" dirty="0" smtClean="0"/>
              <a:t>заработная плата</a:t>
            </a:r>
          </a:p>
          <a:p>
            <a:pPr>
              <a:buAutoNum type="arabicParenR"/>
            </a:pPr>
            <a:r>
              <a:rPr lang="ru-RU" sz="1600" dirty="0"/>
              <a:t>л</a:t>
            </a:r>
            <a:r>
              <a:rPr lang="ru-RU" sz="1600" dirty="0" smtClean="0"/>
              <a:t>егальные </a:t>
            </a:r>
            <a:r>
              <a:rPr lang="ru-RU" sz="1600" dirty="0" smtClean="0"/>
              <a:t>мигранты</a:t>
            </a:r>
          </a:p>
          <a:p>
            <a:pPr>
              <a:buAutoNum type="arabicParenR"/>
            </a:pPr>
            <a:r>
              <a:rPr lang="ru-RU" sz="1600" dirty="0"/>
              <a:t>з</a:t>
            </a:r>
            <a:r>
              <a:rPr lang="ru-RU" sz="1600" dirty="0" smtClean="0"/>
              <a:t>аконное перемещение</a:t>
            </a:r>
            <a:endParaRPr lang="ru-RU" sz="1600" dirty="0" smtClean="0"/>
          </a:p>
          <a:p>
            <a:pPr>
              <a:buAutoNum type="arabicParenR"/>
            </a:pPr>
            <a:r>
              <a:rPr lang="ru-RU" sz="1600" dirty="0"/>
              <a:t>о</a:t>
            </a:r>
            <a:r>
              <a:rPr lang="ru-RU" sz="1600" dirty="0" smtClean="0"/>
              <a:t>трицательные </a:t>
            </a:r>
            <a:r>
              <a:rPr lang="ru-RU" sz="1600" dirty="0" smtClean="0"/>
              <a:t>последствия</a:t>
            </a:r>
          </a:p>
          <a:p>
            <a:pPr>
              <a:buAutoNum type="arabicParenR"/>
            </a:pPr>
            <a:r>
              <a:rPr lang="ru-RU" sz="1600" dirty="0"/>
              <a:t>о</a:t>
            </a:r>
            <a:r>
              <a:rPr lang="ru-RU" sz="1600" dirty="0" smtClean="0"/>
              <a:t>течественные </a:t>
            </a:r>
            <a:r>
              <a:rPr lang="ru-RU" sz="1600" dirty="0" smtClean="0"/>
              <a:t>рабочие</a:t>
            </a:r>
          </a:p>
          <a:p>
            <a:pPr>
              <a:buAutoNum type="arabicParenR"/>
            </a:pPr>
            <a:r>
              <a:rPr lang="ru-RU" sz="1600" dirty="0"/>
              <a:t>м</a:t>
            </a:r>
            <a:r>
              <a:rPr lang="ru-RU" sz="1600" dirty="0" smtClean="0"/>
              <a:t>олодеющее население</a:t>
            </a:r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 smtClean="0"/>
          </a:p>
          <a:p>
            <a:pPr marL="0" indent="0"/>
            <a:r>
              <a:rPr lang="ru-RU" sz="1600" b="1" dirty="0" smtClean="0"/>
              <a:t>Пронумеруйте </a:t>
            </a:r>
            <a:r>
              <a:rPr lang="ru-RU" sz="1600" b="1" dirty="0"/>
              <a:t>антонимы в «Материале для </a:t>
            </a:r>
            <a:r>
              <a:rPr lang="ru-RU" sz="1600" b="1" dirty="0" smtClean="0"/>
              <a:t>…».</a:t>
            </a:r>
          </a:p>
          <a:p>
            <a:pPr marL="0" indent="0"/>
            <a:endParaRPr lang="ru-RU" sz="1600" dirty="0" smtClean="0"/>
          </a:p>
          <a:p>
            <a:pPr marL="0" indent="0"/>
            <a:r>
              <a:rPr lang="ru-RU" sz="1600" dirty="0" smtClean="0"/>
              <a:t>7</a:t>
            </a:r>
            <a:r>
              <a:rPr lang="ru-RU" sz="1600" dirty="0" smtClean="0"/>
              <a:t>) </a:t>
            </a:r>
            <a:r>
              <a:rPr lang="ru-RU" sz="1600" dirty="0"/>
              <a:t>н</a:t>
            </a:r>
            <a:r>
              <a:rPr lang="ru-RU" sz="1600" dirty="0" smtClean="0"/>
              <a:t>езаконное перемещение</a:t>
            </a:r>
          </a:p>
          <a:p>
            <a:pPr marL="0" indent="0"/>
            <a:r>
              <a:rPr lang="ru-RU" sz="1600" dirty="0" smtClean="0"/>
              <a:t>3) эмигрант</a:t>
            </a:r>
          </a:p>
          <a:p>
            <a:pPr marL="0" indent="0"/>
            <a:r>
              <a:rPr lang="ru-RU" sz="1600" dirty="0" smtClean="0"/>
              <a:t>10) </a:t>
            </a:r>
            <a:r>
              <a:rPr lang="ru-RU" sz="1600" dirty="0" smtClean="0"/>
              <a:t>стареющее население</a:t>
            </a:r>
          </a:p>
          <a:p>
            <a:pPr marL="0" indent="0"/>
            <a:r>
              <a:rPr lang="ru-RU" sz="1600" dirty="0" smtClean="0"/>
              <a:t>5) низкая заработная плата</a:t>
            </a:r>
          </a:p>
          <a:p>
            <a:pPr marL="0" indent="0"/>
            <a:r>
              <a:rPr lang="ru-RU" sz="1600" dirty="0" smtClean="0"/>
              <a:t>2) в</a:t>
            </a:r>
            <a:r>
              <a:rPr lang="ru-RU" sz="1600" dirty="0" smtClean="0"/>
              <a:t>ыезд из страны</a:t>
            </a:r>
          </a:p>
          <a:p>
            <a:pPr marL="0" indent="0"/>
            <a:r>
              <a:rPr lang="ru-RU" sz="1600" dirty="0" smtClean="0"/>
              <a:t>1) временное проживание</a:t>
            </a:r>
          </a:p>
          <a:p>
            <a:pPr marL="0" indent="0"/>
            <a:r>
              <a:rPr lang="ru-RU" sz="1600" dirty="0" smtClean="0"/>
              <a:t>8) п</a:t>
            </a:r>
            <a:r>
              <a:rPr lang="ru-RU" sz="1600" dirty="0" smtClean="0"/>
              <a:t>оложительные последствия</a:t>
            </a:r>
          </a:p>
          <a:p>
            <a:pPr marL="0" indent="0"/>
            <a:r>
              <a:rPr lang="ru-RU" sz="1600" dirty="0" smtClean="0"/>
              <a:t>4) специалист высокой квалификации</a:t>
            </a:r>
          </a:p>
          <a:p>
            <a:pPr marL="0" indent="0"/>
            <a:r>
              <a:rPr lang="ru-RU" sz="1600" dirty="0" smtClean="0"/>
              <a:t>6) нелегальные мигранты</a:t>
            </a:r>
          </a:p>
          <a:p>
            <a:pPr marL="0" indent="0"/>
            <a:r>
              <a:rPr lang="ru-RU" sz="1600" dirty="0" smtClean="0"/>
              <a:t>9) иностранные рабочие</a:t>
            </a:r>
            <a:endParaRPr lang="ru-RU" sz="1600" dirty="0" smtClean="0"/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/>
          </a:p>
          <a:p>
            <a:pPr marL="0" indent="0"/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66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Обратите </a:t>
            </a:r>
            <a:r>
              <a:rPr lang="ru-RU" dirty="0" smtClean="0"/>
              <a:t>внимание! Стр.24-25. </a:t>
            </a:r>
            <a:r>
              <a:rPr lang="ru-RU" dirty="0"/>
              <a:t>Упр.7. </a:t>
            </a:r>
            <a:r>
              <a:rPr lang="ru-RU" dirty="0" smtClean="0"/>
              <a:t>Стр.25.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/>
              <a:t>Паронимы – похожие слова с разным значением.</a:t>
            </a:r>
          </a:p>
          <a:p>
            <a:r>
              <a:rPr lang="ru-RU" sz="1800" i="1" dirty="0"/>
              <a:t>э</a:t>
            </a:r>
            <a:r>
              <a:rPr lang="ru-RU" sz="1800" i="1" dirty="0" smtClean="0"/>
              <a:t>кономический, экономичный, экономный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экономных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экономические</a:t>
            </a:r>
          </a:p>
          <a:p>
            <a:pPr marL="457200" indent="-457200">
              <a:buAutoNum type="arabicPeriod"/>
            </a:pPr>
            <a:r>
              <a:rPr lang="ru-RU" sz="1800" dirty="0"/>
              <a:t>э</a:t>
            </a:r>
            <a:r>
              <a:rPr lang="ru-RU" sz="1800" dirty="0" smtClean="0"/>
              <a:t>кономичные</a:t>
            </a:r>
          </a:p>
          <a:p>
            <a:pPr marL="0" indent="0"/>
            <a:endParaRPr lang="ru-RU" sz="1800" dirty="0"/>
          </a:p>
          <a:p>
            <a:pPr marL="0" indent="0"/>
            <a:r>
              <a:rPr lang="ru-RU" sz="1800" i="1" dirty="0"/>
              <a:t>р</a:t>
            </a:r>
            <a:r>
              <a:rPr lang="ru-RU" sz="1800" i="1" dirty="0" smtClean="0"/>
              <a:t>азвитой, развивающийся</a:t>
            </a:r>
          </a:p>
          <a:p>
            <a:pPr>
              <a:buAutoNum type="arabicPeriod"/>
            </a:pPr>
            <a:r>
              <a:rPr lang="ru-RU" sz="1800" dirty="0"/>
              <a:t>р</a:t>
            </a:r>
            <a:r>
              <a:rPr lang="ru-RU" sz="1800" dirty="0" smtClean="0"/>
              <a:t>азвивающиеся</a:t>
            </a:r>
          </a:p>
          <a:p>
            <a:pPr>
              <a:buAutoNum type="arabicPeriod"/>
            </a:pPr>
            <a:r>
              <a:rPr lang="ru-RU" sz="1800" dirty="0"/>
              <a:t>р</a:t>
            </a:r>
            <a:r>
              <a:rPr lang="ru-RU" sz="1800" dirty="0" smtClean="0"/>
              <a:t>азвитая</a:t>
            </a:r>
          </a:p>
          <a:p>
            <a:pPr marL="0" indent="0"/>
            <a:endParaRPr lang="ru-RU" sz="1800" dirty="0"/>
          </a:p>
          <a:p>
            <a:pPr marL="0" indent="0"/>
            <a:r>
              <a:rPr lang="ru-RU" sz="1800" i="1" dirty="0"/>
              <a:t>р</a:t>
            </a:r>
            <a:r>
              <a:rPr lang="ru-RU" sz="1800" i="1" dirty="0" smtClean="0"/>
              <a:t>абочий, работник</a:t>
            </a:r>
          </a:p>
          <a:p>
            <a:pPr>
              <a:buAutoNum type="arabicPeriod"/>
            </a:pPr>
            <a:r>
              <a:rPr lang="ru-RU" sz="1800" dirty="0"/>
              <a:t>р</a:t>
            </a:r>
            <a:r>
              <a:rPr lang="ru-RU" sz="1800" dirty="0" smtClean="0"/>
              <a:t>абочих</a:t>
            </a:r>
          </a:p>
          <a:p>
            <a:pPr>
              <a:buAutoNum type="arabicPeriod"/>
            </a:pPr>
            <a:r>
              <a:rPr lang="ru-RU" sz="1800" dirty="0" smtClean="0"/>
              <a:t>работников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6959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Упр.8. Стр.25.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/>
              <a:t>м</a:t>
            </a:r>
            <a:r>
              <a:rPr lang="ru-RU" sz="1800" b="1" dirty="0" smtClean="0"/>
              <a:t>играция</a:t>
            </a:r>
            <a:r>
              <a:rPr lang="ru-RU" sz="1800" dirty="0" smtClean="0"/>
              <a:t> (+ Р.п.) людей, населения, жителей, граждан, птиц, животных;</a:t>
            </a:r>
          </a:p>
          <a:p>
            <a:r>
              <a:rPr lang="ru-RU" sz="1800" b="1" dirty="0"/>
              <a:t>в</a:t>
            </a:r>
            <a:r>
              <a:rPr lang="ru-RU" sz="1800" b="1" dirty="0" smtClean="0"/>
              <a:t>ыезд из/ с </a:t>
            </a:r>
            <a:r>
              <a:rPr lang="ru-RU" sz="1800" dirty="0" smtClean="0"/>
              <a:t>(+ Р.п.) из страны, из государства, из района, из региона, </a:t>
            </a:r>
            <a:r>
              <a:rPr lang="ru-RU" sz="1800" b="1" u="sng" dirty="0" smtClean="0"/>
              <a:t>с</a:t>
            </a:r>
            <a:r>
              <a:rPr lang="ru-RU" sz="1800" u="sng" dirty="0" smtClean="0"/>
              <a:t> территории</a:t>
            </a:r>
            <a:r>
              <a:rPr lang="ru-RU" sz="1800" dirty="0" smtClean="0"/>
              <a:t>, из России, из Европы, из </a:t>
            </a:r>
            <a:r>
              <a:rPr lang="ru-RU" sz="1800" dirty="0"/>
              <a:t>К</a:t>
            </a:r>
            <a:r>
              <a:rPr lang="ru-RU" sz="1800" dirty="0" smtClean="0"/>
              <a:t>итая, из Германии, из </a:t>
            </a:r>
            <a:r>
              <a:rPr lang="ru-RU" sz="1800" dirty="0"/>
              <a:t>К</a:t>
            </a:r>
            <a:r>
              <a:rPr lang="ru-RU" sz="1800" dirty="0" smtClean="0"/>
              <a:t>ореи, из Канады, из Австралии, из Италии, из Франции, из Голландии;</a:t>
            </a:r>
          </a:p>
          <a:p>
            <a:r>
              <a:rPr lang="ru-RU" sz="1800" b="1" dirty="0"/>
              <a:t>с</a:t>
            </a:r>
            <a:r>
              <a:rPr lang="ru-RU" sz="1800" b="1" dirty="0" smtClean="0"/>
              <a:t>елиться/ поселиться в/ на </a:t>
            </a:r>
            <a:r>
              <a:rPr lang="ru-RU" sz="1800" dirty="0" smtClean="0"/>
              <a:t>(+ </a:t>
            </a:r>
            <a:r>
              <a:rPr lang="ru-RU" sz="1800" dirty="0" err="1" smtClean="0"/>
              <a:t>П.п</a:t>
            </a:r>
            <a:r>
              <a:rPr lang="ru-RU" sz="1800" dirty="0" smtClean="0"/>
              <a:t>.) в стране, в государстве, в районе, в регионе,                 </a:t>
            </a:r>
            <a:r>
              <a:rPr lang="ru-RU" sz="1800" b="1" u="sng" dirty="0" smtClean="0"/>
              <a:t>на</a:t>
            </a:r>
            <a:r>
              <a:rPr lang="ru-RU" sz="1800" u="sng" dirty="0" smtClean="0"/>
              <a:t> территории</a:t>
            </a:r>
            <a:r>
              <a:rPr lang="ru-RU" sz="1800" dirty="0" smtClean="0"/>
              <a:t>, в России, в </a:t>
            </a:r>
            <a:r>
              <a:rPr lang="ru-RU" sz="1800" dirty="0"/>
              <a:t>Е</a:t>
            </a:r>
            <a:r>
              <a:rPr lang="ru-RU" sz="1800" dirty="0" smtClean="0"/>
              <a:t>вропе, в Америке, в Германии, в Корее, в Канаде, В Австралии, в Италии, </a:t>
            </a:r>
            <a:r>
              <a:rPr lang="ru-RU" sz="1800" b="1" dirty="0" smtClean="0"/>
              <a:t>во</a:t>
            </a:r>
            <a:r>
              <a:rPr lang="ru-RU" sz="1800" dirty="0" smtClean="0"/>
              <a:t> Франции, в Голландии;</a:t>
            </a:r>
          </a:p>
          <a:p>
            <a:r>
              <a:rPr lang="ru-RU" sz="1800" b="1" dirty="0"/>
              <a:t>в</a:t>
            </a:r>
            <a:r>
              <a:rPr lang="ru-RU" sz="1800" b="1" dirty="0" smtClean="0"/>
              <a:t>ъезд в/ на </a:t>
            </a:r>
            <a:r>
              <a:rPr lang="ru-RU" sz="1800" dirty="0" smtClean="0"/>
              <a:t>(+ В.п.) в страну, в государство, в район, в регион, </a:t>
            </a:r>
            <a:r>
              <a:rPr lang="ru-RU" sz="1800" b="1" u="sng" dirty="0" smtClean="0"/>
              <a:t>на</a:t>
            </a:r>
            <a:r>
              <a:rPr lang="ru-RU" sz="1800" u="sng" dirty="0" smtClean="0"/>
              <a:t> территорию</a:t>
            </a:r>
            <a:r>
              <a:rPr lang="ru-RU" sz="1800" dirty="0" smtClean="0"/>
              <a:t>, в Россию, в Европу, в </a:t>
            </a:r>
            <a:r>
              <a:rPr lang="ru-RU" sz="1800" dirty="0"/>
              <a:t>А</a:t>
            </a:r>
            <a:r>
              <a:rPr lang="ru-RU" sz="1800" dirty="0" smtClean="0"/>
              <a:t>мерику, в Германию, в Корею, в Канаду, в Австралию, в Италию,                   </a:t>
            </a:r>
            <a:r>
              <a:rPr lang="ru-RU" sz="1800" b="1" dirty="0" smtClean="0"/>
              <a:t>во</a:t>
            </a:r>
            <a:r>
              <a:rPr lang="ru-RU" sz="1800" dirty="0" smtClean="0"/>
              <a:t> Францию, в </a:t>
            </a:r>
            <a:r>
              <a:rPr lang="ru-RU" sz="1800" dirty="0"/>
              <a:t>Г</a:t>
            </a:r>
            <a:r>
              <a:rPr lang="ru-RU" sz="1800" dirty="0" smtClean="0"/>
              <a:t>олландию;</a:t>
            </a:r>
          </a:p>
          <a:p>
            <a:r>
              <a:rPr lang="ru-RU" sz="1800" b="1" dirty="0"/>
              <a:t>ф</a:t>
            </a:r>
            <a:r>
              <a:rPr lang="ru-RU" sz="1800" b="1" dirty="0" smtClean="0"/>
              <a:t>инансирование</a:t>
            </a:r>
            <a:r>
              <a:rPr lang="ru-RU" sz="1800" dirty="0" smtClean="0"/>
              <a:t> (+ Р.п.) науки, культуры, промышленности, образования, региона, города, программы, проекта;</a:t>
            </a:r>
          </a:p>
          <a:p>
            <a:r>
              <a:rPr lang="ru-RU" sz="1800" b="1" dirty="0"/>
              <a:t>з</a:t>
            </a:r>
            <a:r>
              <a:rPr lang="ru-RU" sz="1800" b="1" dirty="0" smtClean="0"/>
              <a:t>аработная плата </a:t>
            </a:r>
            <a:r>
              <a:rPr lang="ru-RU" sz="1800" dirty="0" smtClean="0"/>
              <a:t>(+ Р.п.) учёных, профессоров, работников, рабочих, специалистов, сотрудников, строителей, инженеров, директоров;</a:t>
            </a:r>
          </a:p>
          <a:p>
            <a:r>
              <a:rPr lang="ru-RU" sz="1800" b="1" dirty="0"/>
              <a:t>г</a:t>
            </a:r>
            <a:r>
              <a:rPr lang="ru-RU" sz="1800" b="1" dirty="0" smtClean="0"/>
              <a:t>ражданин, гражданка </a:t>
            </a:r>
            <a:r>
              <a:rPr lang="ru-RU" sz="1800" dirty="0" smtClean="0"/>
              <a:t>(+ Р.п.) России, Японии, Китая, Германии, Кореи, Канады, Австралии, Италии, Франции, Голландии;</a:t>
            </a:r>
          </a:p>
          <a:p>
            <a:r>
              <a:rPr lang="ru-RU" sz="1800" b="1" dirty="0"/>
              <a:t>о</a:t>
            </a:r>
            <a:r>
              <a:rPr lang="ru-RU" sz="1800" b="1" dirty="0" smtClean="0"/>
              <a:t>тсутствие</a:t>
            </a:r>
            <a:r>
              <a:rPr lang="ru-RU" sz="1800" dirty="0" smtClean="0"/>
              <a:t> (+ Р.п.) контроля, законов, соглашения, договора, визы, разрешения;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933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Упр.8. Стр.25 (продолжение).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/>
              <a:t>н</a:t>
            </a:r>
            <a:r>
              <a:rPr lang="ru-RU" sz="1800" b="1" dirty="0" smtClean="0"/>
              <a:t>арушать/ нарушить </a:t>
            </a:r>
            <a:r>
              <a:rPr lang="ru-RU" sz="1800" dirty="0" smtClean="0"/>
              <a:t>(+ В.п.) закон, правило, традиции, обычай, порядок, права, договор, соглашения, договорённость;</a:t>
            </a:r>
          </a:p>
          <a:p>
            <a:r>
              <a:rPr lang="ru-RU" sz="1800" dirty="0" smtClean="0"/>
              <a:t> </a:t>
            </a:r>
            <a:r>
              <a:rPr lang="ru-RU" sz="1800" b="1" dirty="0" smtClean="0"/>
              <a:t>последствия</a:t>
            </a:r>
            <a:r>
              <a:rPr lang="ru-RU" sz="1800" dirty="0" smtClean="0"/>
              <a:t> (+ Р.п.) миграции, политики, решения, действий, катастрофы.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071430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380</TotalTime>
  <Words>724</Words>
  <Application>Microsoft Office PowerPoint</Application>
  <PresentationFormat>Экран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Master_FOR-FAM_FOR-COM</vt:lpstr>
      <vt:lpstr>Презентация PowerPoint</vt:lpstr>
      <vt:lpstr>Упр.2. Стр.23. Ключи.</vt:lpstr>
      <vt:lpstr>Упр.3. Стр.23. Ключи.</vt:lpstr>
      <vt:lpstr>Упр.4. Стр.23. Ключи.</vt:lpstr>
      <vt:lpstr>Упр.5. Стр.23-24. Ключи.</vt:lpstr>
      <vt:lpstr>Упр.6. Стр.24. Ключи.</vt:lpstr>
      <vt:lpstr>Обратите внимание! Стр.24-25. Упр.7. Стр.25.</vt:lpstr>
      <vt:lpstr>Упр.8. Стр.25.</vt:lpstr>
      <vt:lpstr>Упр.8. Стр.25 (продолжение).</vt:lpstr>
      <vt:lpstr>Упр.9. Стр.25-26.</vt:lpstr>
    </vt:vector>
  </TitlesOfParts>
  <Company>Fondazione FORMIT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32</cp:revision>
  <dcterms:created xsi:type="dcterms:W3CDTF">2016-08-01T13:43:10Z</dcterms:created>
  <dcterms:modified xsi:type="dcterms:W3CDTF">2024-07-01T19:32:04Z</dcterms:modified>
</cp:coreProperties>
</file>