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DCC"/>
    <a:srgbClr val="0075BD"/>
    <a:srgbClr val="FFA73F"/>
    <a:srgbClr val="D1D6E1"/>
    <a:srgbClr val="EB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5" autoAdjust="0"/>
  </p:normalViewPr>
  <p:slideViewPr>
    <p:cSldViewPr>
      <p:cViewPr varScale="1">
        <p:scale>
          <a:sx n="52" d="100"/>
          <a:sy n="52" d="100"/>
        </p:scale>
        <p:origin x="-912" y="-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72D3A-2D70-4B09-ABCD-87ECB67BD378}" type="datetimeFigureOut">
              <a:rPr lang="it-IT" smtClean="0"/>
              <a:t>01/07/2024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4297C-E467-4CAA-A04B-0772215018E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4717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 userDrawn="1"/>
        </p:nvSpPr>
        <p:spPr bwMode="auto">
          <a:xfrm rot="5400000">
            <a:off x="1475657" y="-998984"/>
            <a:ext cx="6192686" cy="9144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it-IT" sz="1600"/>
          </a:p>
        </p:txBody>
      </p:sp>
      <p:sp>
        <p:nvSpPr>
          <p:cNvPr id="7" name="Segnaposto contenuto 2"/>
          <p:cNvSpPr>
            <a:spLocks noGrp="1"/>
          </p:cNvSpPr>
          <p:nvPr>
            <p:ph idx="10" hasCustomPrompt="1"/>
          </p:nvPr>
        </p:nvSpPr>
        <p:spPr>
          <a:xfrm>
            <a:off x="179512" y="2780928"/>
            <a:ext cx="8784976" cy="812824"/>
          </a:xfrm>
          <a:prstGeom prst="rect">
            <a:avLst/>
          </a:prstGeom>
        </p:spPr>
        <p:txBody>
          <a:bodyPr anchor="b"/>
          <a:lstStyle>
            <a:lvl1pPr algn="l">
              <a:defRPr sz="2400" b="1" baseline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stA="45000" endPos="1000" dist="50800" dir="5400000" sy="-100000" algn="bl" rotWithShape="0"/>
                </a:effectLst>
              </a:defRPr>
            </a:lvl1pPr>
          </a:lstStyle>
          <a:p>
            <a:pPr lvl="0"/>
            <a:r>
              <a:rPr lang="it-IT" dirty="0"/>
              <a:t>Titolo del corso</a:t>
            </a:r>
          </a:p>
        </p:txBody>
      </p:sp>
      <p:sp>
        <p:nvSpPr>
          <p:cNvPr id="10" name="Segnaposto contenuto 2"/>
          <p:cNvSpPr>
            <a:spLocks noGrp="1"/>
          </p:cNvSpPr>
          <p:nvPr>
            <p:ph idx="12" hasCustomPrompt="1"/>
          </p:nvPr>
        </p:nvSpPr>
        <p:spPr>
          <a:xfrm>
            <a:off x="179512" y="836712"/>
            <a:ext cx="8784976" cy="1872208"/>
          </a:xfrm>
          <a:prstGeom prst="rect">
            <a:avLst/>
          </a:prstGeom>
        </p:spPr>
        <p:txBody>
          <a:bodyPr anchor="b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</a:lstStyle>
          <a:p>
            <a:pPr lvl="0"/>
            <a:r>
              <a:rPr lang="it-IT" dirty="0"/>
              <a:t>TITOLO DELLA LEZIONE</a:t>
            </a:r>
          </a:p>
        </p:txBody>
      </p:sp>
      <p:sp>
        <p:nvSpPr>
          <p:cNvPr id="13" name="Segnaposto contenuto 2"/>
          <p:cNvSpPr>
            <a:spLocks noGrp="1"/>
          </p:cNvSpPr>
          <p:nvPr>
            <p:ph idx="13" hasCustomPrompt="1"/>
          </p:nvPr>
        </p:nvSpPr>
        <p:spPr>
          <a:xfrm>
            <a:off x="179512" y="3645024"/>
            <a:ext cx="8784975" cy="792088"/>
          </a:xfrm>
          <a:prstGeom prst="rect">
            <a:avLst/>
          </a:prstGeom>
        </p:spPr>
        <p:txBody>
          <a:bodyPr anchor="b"/>
          <a:lstStyle>
            <a:lvl1pPr algn="l">
              <a:defRPr sz="1800" b="0" i="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it-IT" dirty="0"/>
              <a:t>Nome del docente</a:t>
            </a:r>
          </a:p>
        </p:txBody>
      </p:sp>
      <p:pic>
        <p:nvPicPr>
          <p:cNvPr id="4" name="Immagine 3" descr="Immagine che contiene testo, orologio&#10;&#10;Descrizione generata automaticamente">
            <a:extLst>
              <a:ext uri="{FF2B5EF4-FFF2-40B4-BE49-F238E27FC236}">
                <a16:creationId xmlns="" xmlns:a16="http://schemas.microsoft.com/office/drawing/2014/main" id="{F0DD6659-F391-4C43-A399-1E2E0C7401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015" y="4979939"/>
            <a:ext cx="4283968" cy="537293"/>
          </a:xfrm>
          <a:prstGeom prst="rect">
            <a:avLst/>
          </a:prstGeom>
        </p:spPr>
      </p:pic>
      <p:sp>
        <p:nvSpPr>
          <p:cNvPr id="12" name="Rectangle 7">
            <a:extLst>
              <a:ext uri="{FF2B5EF4-FFF2-40B4-BE49-F238E27FC236}">
                <a16:creationId xmlns="" xmlns:a16="http://schemas.microsoft.com/office/drawing/2014/main" id="{8BE69FA2-8EFB-4FAE-BEEE-FFE50C207B6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71539"/>
            <a:ext cx="9163050" cy="49149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4" name="Rectangle 7">
            <a:extLst>
              <a:ext uri="{FF2B5EF4-FFF2-40B4-BE49-F238E27FC236}">
                <a16:creationId xmlns="" xmlns:a16="http://schemas.microsoft.com/office/drawing/2014/main" id="{8E920751-2091-4270-A903-62A1D8EC08B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647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17338" y="0"/>
            <a:ext cx="9091166" cy="69269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lang="it-IT" sz="2800" b="1" baseline="0" dirty="0" smtClean="0">
                <a:solidFill>
                  <a:srgbClr val="007DCC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dirty="0"/>
              <a:t>Titolo della slide…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8566" y="764704"/>
            <a:ext cx="9099937" cy="5613126"/>
          </a:xfrm>
          <a:prstGeom prst="rect">
            <a:avLst/>
          </a:prstGeom>
          <a:noFill/>
        </p:spPr>
        <p:txBody>
          <a:bodyPr/>
          <a:lstStyle>
            <a:lvl1pPr algn="l">
              <a:defRPr sz="2400" b="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it-IT" dirty="0"/>
              <a:t>Testo della slide…</a:t>
            </a:r>
          </a:p>
        </p:txBody>
      </p:sp>
      <p:sp>
        <p:nvSpPr>
          <p:cNvPr id="6" name="Segnaposto numero diapositiva 4">
            <a:extLst>
              <a:ext uri="{FF2B5EF4-FFF2-40B4-BE49-F238E27FC236}">
                <a16:creationId xmlns="" xmlns:a16="http://schemas.microsoft.com/office/drawing/2014/main" id="{8D49B935-F523-403E-861C-20388801B557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3221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14" name="Segnaposto contenuto 2"/>
          <p:cNvSpPr txBox="1">
            <a:spLocks/>
          </p:cNvSpPr>
          <p:nvPr/>
        </p:nvSpPr>
        <p:spPr>
          <a:xfrm>
            <a:off x="3217205" y="6417332"/>
            <a:ext cx="2709590" cy="396044"/>
          </a:xfrm>
          <a:prstGeom prst="rect">
            <a:avLst/>
          </a:prstGeom>
        </p:spPr>
        <p:txBody>
          <a:bodyPr/>
          <a:lstStyle>
            <a:lvl1pPr marL="342900" indent="-342900" algn="r" defTabSz="449263" rtl="0" fontAlgn="base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defRPr sz="20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cs typeface="+mn-cs"/>
              </a:defRPr>
            </a:lvl2pPr>
            <a:lvl3pPr marL="1143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3pPr>
            <a:lvl4pPr marL="1600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4pPr>
            <a:lvl5pPr marL="20574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5pPr>
            <a:lvl6pPr marL="25146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6pPr>
            <a:lvl7pPr marL="29718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7pPr>
            <a:lvl8pPr marL="3429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8pPr>
            <a:lvl9pPr marL="3886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algn="l" hangingPunct="1"/>
            <a:endParaRPr lang="it-IT" sz="1400" kern="0" dirty="0">
              <a:solidFill>
                <a:schemeClr val="bg1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D95BD477-AF9F-41B8-B9CC-595F3B9E15BB}"/>
              </a:ext>
            </a:extLst>
          </p:cNvPr>
          <p:cNvSpPr txBox="1"/>
          <p:nvPr userDrawn="1"/>
        </p:nvSpPr>
        <p:spPr>
          <a:xfrm>
            <a:off x="64442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L’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NTERNAZIONALE</a:t>
            </a:r>
          </a:p>
        </p:txBody>
      </p:sp>
      <p:sp>
        <p:nvSpPr>
          <p:cNvPr id="10" name="Segnaposto numero diapositiva 4">
            <a:extLst>
              <a:ext uri="{FF2B5EF4-FFF2-40B4-BE49-F238E27FC236}">
                <a16:creationId xmlns="" xmlns:a16="http://schemas.microsoft.com/office/drawing/2014/main" id="{0D1B4415-2D7F-423F-B7CE-8D663AEFA5A9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19AF0F4C-E827-4A9A-9BF7-B05885DE357D}"/>
              </a:ext>
            </a:extLst>
          </p:cNvPr>
          <p:cNvSpPr txBox="1"/>
          <p:nvPr userDrawn="1"/>
        </p:nvSpPr>
        <p:spPr>
          <a:xfrm>
            <a:off x="720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UN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9pPr>
    </p:titleStyle>
    <p:bodyStyle>
      <a:lvl1pPr marL="342900" indent="-342900" algn="l" defTabSz="449263" rtl="0" eaLnBrk="1" fontAlgn="base" hangingPunct="1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it-IT" dirty="0" smtClean="0"/>
              <a:t>Lingua e linguistica russa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ru-RU" dirty="0" smtClean="0"/>
              <a:t>Урок 2. Лексические упражнения.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it-IT" dirty="0" smtClean="0"/>
              <a:t>Elena Nediakina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098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Упр.9. Стр.25-26.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/>
              <a:t>Вместо конструкции </a:t>
            </a:r>
            <a:r>
              <a:rPr lang="ru-RU" sz="1800" dirty="0" smtClean="0"/>
              <a:t>«для (+ Р.п.) характерно (+ </a:t>
            </a:r>
            <a:r>
              <a:rPr lang="ru-RU" sz="1800" dirty="0" err="1" smtClean="0"/>
              <a:t>И.п</a:t>
            </a:r>
            <a:r>
              <a:rPr lang="ru-RU" sz="1800" dirty="0" smtClean="0"/>
              <a:t>.)» используйте </a:t>
            </a:r>
            <a:r>
              <a:rPr lang="ru-RU" sz="1800" dirty="0"/>
              <a:t>конструкцию </a:t>
            </a:r>
            <a:r>
              <a:rPr lang="ru-RU" sz="1800" b="1" dirty="0" smtClean="0"/>
              <a:t>«(</a:t>
            </a:r>
            <a:r>
              <a:rPr lang="ru-RU" sz="1800" b="1" dirty="0" err="1" smtClean="0"/>
              <a:t>Д.п</a:t>
            </a:r>
            <a:r>
              <a:rPr lang="ru-RU" sz="1800" b="1" dirty="0" smtClean="0"/>
              <a:t>.) свойственно (+ </a:t>
            </a:r>
            <a:r>
              <a:rPr lang="ru-RU" sz="1800" b="1" dirty="0" err="1" smtClean="0"/>
              <a:t>И.п</a:t>
            </a:r>
            <a:r>
              <a:rPr lang="ru-RU" sz="1800" b="1" dirty="0" smtClean="0"/>
              <a:t>.)»</a:t>
            </a:r>
            <a:r>
              <a:rPr lang="ru-RU" sz="1800" dirty="0" smtClean="0"/>
              <a:t>.</a:t>
            </a:r>
            <a:endParaRPr lang="ru-RU" sz="1800" dirty="0"/>
          </a:p>
          <a:p>
            <a:pPr marL="457200" indent="-457200">
              <a:buAutoNum type="arabicPeriod"/>
            </a:pPr>
            <a:r>
              <a:rPr lang="ru-RU" sz="1800" i="1" dirty="0" smtClean="0"/>
              <a:t>России свойственна эмиграция </a:t>
            </a:r>
            <a:r>
              <a:rPr lang="ru-RU" sz="1800" dirty="0" smtClean="0"/>
              <a:t>… .</a:t>
            </a:r>
          </a:p>
          <a:p>
            <a:pPr marL="457200" indent="-457200">
              <a:buAutoNum type="arabicPeriod"/>
            </a:pPr>
            <a:r>
              <a:rPr lang="ru-RU" sz="1800" i="1" dirty="0" smtClean="0"/>
              <a:t>США и странам Западной Европы свойственна иммиграция </a:t>
            </a:r>
            <a:r>
              <a:rPr lang="ru-RU" sz="1800" dirty="0" smtClean="0"/>
              <a:t>… .</a:t>
            </a:r>
          </a:p>
          <a:p>
            <a:pPr marL="457200" indent="-457200">
              <a:buAutoNum type="arabicPeriod"/>
            </a:pPr>
            <a:r>
              <a:rPr lang="ru-RU" sz="1800" i="1" dirty="0" smtClean="0"/>
              <a:t>Высокоразвитым странам свойственна эффективная</a:t>
            </a:r>
            <a:r>
              <a:rPr lang="ru-RU" sz="1800" dirty="0" smtClean="0"/>
              <a:t> … .</a:t>
            </a:r>
          </a:p>
          <a:p>
            <a:pPr marL="457200" indent="-457200">
              <a:buAutoNum type="arabicPeriod"/>
            </a:pPr>
            <a:r>
              <a:rPr lang="ru-RU" sz="1800" i="1" dirty="0" smtClean="0"/>
              <a:t>Части местного населения свойственно негативное </a:t>
            </a:r>
            <a:r>
              <a:rPr lang="ru-RU" sz="1800" dirty="0" smtClean="0"/>
              <a:t>… .</a:t>
            </a:r>
          </a:p>
          <a:p>
            <a:pPr marL="457200" indent="-457200">
              <a:buAutoNum type="arabicPeriod"/>
            </a:pPr>
            <a:r>
              <a:rPr lang="ru-RU" sz="1800" i="1" dirty="0" smtClean="0"/>
              <a:t>Индустриально развитым государствам свойственна иммиграция </a:t>
            </a:r>
            <a:r>
              <a:rPr lang="ru-RU" sz="1800" dirty="0" smtClean="0"/>
              <a:t>… .</a:t>
            </a:r>
          </a:p>
          <a:p>
            <a:pPr marL="457200" indent="-457200">
              <a:buAutoNum type="arabicPeriod"/>
            </a:pPr>
            <a:r>
              <a:rPr lang="ru-RU" sz="1800" i="1" dirty="0" smtClean="0"/>
              <a:t>Мегаполисам мира свойствен приток </a:t>
            </a:r>
            <a:r>
              <a:rPr lang="ru-RU" sz="1800" dirty="0" smtClean="0"/>
              <a:t>… .</a:t>
            </a:r>
          </a:p>
          <a:p>
            <a:pPr marL="457200" indent="-457200">
              <a:buAutoNum type="arabicPeriod"/>
            </a:pPr>
            <a:r>
              <a:rPr lang="ru-RU" sz="1800" i="1" dirty="0" smtClean="0"/>
              <a:t>Разным регионам России свойственно различие </a:t>
            </a:r>
            <a:r>
              <a:rPr lang="ru-RU" sz="1800" dirty="0" smtClean="0"/>
              <a:t>… .</a:t>
            </a:r>
          </a:p>
          <a:p>
            <a:pPr marL="457200" indent="-457200">
              <a:buAutoNum type="arabicPeriod"/>
            </a:pPr>
            <a:r>
              <a:rPr lang="ru-RU" sz="1800" i="1" dirty="0" smtClean="0"/>
              <a:t>Учёным и специалистам свойственно стремление переехать жить </a:t>
            </a:r>
            <a:r>
              <a:rPr lang="ru-RU" sz="1800" dirty="0" smtClean="0"/>
              <a:t>… .</a:t>
            </a:r>
          </a:p>
          <a:p>
            <a:pPr marL="457200" indent="-457200">
              <a:buAutoNum type="arabicPeriod"/>
            </a:pPr>
            <a:r>
              <a:rPr lang="ru-RU" sz="1800" i="1" dirty="0" smtClean="0"/>
              <a:t>Современной России свойственна иммиграция людей </a:t>
            </a:r>
            <a:r>
              <a:rPr lang="ru-RU" sz="1800" dirty="0" smtClean="0"/>
              <a:t>… .</a:t>
            </a:r>
          </a:p>
          <a:p>
            <a:pPr marL="457200" indent="-457200">
              <a:buAutoNum type="arabicPeriod"/>
            </a:pPr>
            <a:r>
              <a:rPr lang="ru-RU" sz="1800" i="1" dirty="0" smtClean="0"/>
              <a:t>Миграции свойственны два процесса </a:t>
            </a:r>
            <a:r>
              <a:rPr lang="ru-RU" sz="1800" dirty="0" smtClean="0"/>
              <a:t>… .</a:t>
            </a:r>
          </a:p>
          <a:p>
            <a:pPr marL="457200" indent="-457200">
              <a:buAutoNum type="arabicPeriod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91421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12C48CFB-5CB7-4105-86D2-DDE7AA575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Упр.2. </a:t>
            </a:r>
            <a:r>
              <a:rPr lang="ru-RU" sz="2400" dirty="0"/>
              <a:t>С</a:t>
            </a:r>
            <a:r>
              <a:rPr lang="ru-RU" sz="2400" dirty="0" smtClean="0"/>
              <a:t>тр.23</a:t>
            </a:r>
            <a:r>
              <a:rPr lang="ru-RU" sz="2400" dirty="0" smtClean="0"/>
              <a:t>. Ключи.</a:t>
            </a:r>
            <a:endParaRPr lang="it-IT" sz="24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7E811056-E342-44E7-909C-DF21C2DC6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ru-RU" dirty="0"/>
              <a:t>Выделите общую часть в </a:t>
            </a:r>
            <a:r>
              <a:rPr lang="ru-RU" dirty="0" smtClean="0"/>
              <a:t>словах:</a:t>
            </a:r>
          </a:p>
          <a:p>
            <a:pPr marL="0" indent="0"/>
            <a:endParaRPr lang="ru-RU" dirty="0"/>
          </a:p>
          <a:p>
            <a:pPr marL="0" indent="0"/>
            <a:r>
              <a:rPr lang="ru-RU" dirty="0" smtClean="0"/>
              <a:t>-</a:t>
            </a:r>
            <a:r>
              <a:rPr lang="ru-RU" dirty="0" err="1" smtClean="0"/>
              <a:t>мигр</a:t>
            </a:r>
            <a:r>
              <a:rPr lang="ru-RU" dirty="0"/>
              <a:t>-</a:t>
            </a:r>
            <a:endParaRPr lang="ru-RU" dirty="0" smtClean="0"/>
          </a:p>
          <a:p>
            <a:pPr marL="0" indent="0"/>
            <a:endParaRPr lang="ru-RU" dirty="0"/>
          </a:p>
          <a:p>
            <a:pPr marL="0" indent="0"/>
            <a:r>
              <a:rPr lang="ru-RU" dirty="0" smtClean="0"/>
              <a:t>-граждан-</a:t>
            </a:r>
          </a:p>
          <a:p>
            <a:endParaRPr lang="ru-RU" dirty="0" smtClean="0"/>
          </a:p>
          <a:p>
            <a:r>
              <a:rPr lang="ru-RU" dirty="0" smtClean="0"/>
              <a:t>-</a:t>
            </a:r>
            <a:r>
              <a:rPr lang="ru-RU" dirty="0" err="1" smtClean="0"/>
              <a:t>жи</a:t>
            </a:r>
            <a:r>
              <a:rPr lang="ru-RU" dirty="0" smtClean="0"/>
              <a:t>-</a:t>
            </a:r>
            <a:endParaRPr lang="ru-RU" dirty="0"/>
          </a:p>
          <a:p>
            <a:endParaRPr lang="ru-RU" dirty="0" smtClean="0"/>
          </a:p>
          <a:p>
            <a:r>
              <a:rPr lang="ru-RU" dirty="0" smtClean="0"/>
              <a:t>-работ/ч- //-рабат-</a:t>
            </a:r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="" xmlns:a16="http://schemas.microsoft.com/office/drawing/2014/main" id="{780AF588-ABC2-443E-BFE2-3609BFB788B6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243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Упр.3. </a:t>
            </a:r>
            <a:r>
              <a:rPr lang="ru-RU" dirty="0" smtClean="0"/>
              <a:t>Стр.23. Ключи.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От каких слов образованы сложные </a:t>
            </a:r>
            <a:r>
              <a:rPr lang="ru-RU" dirty="0" smtClean="0"/>
              <a:t>слова</a:t>
            </a:r>
            <a:r>
              <a:rPr lang="ru-RU" dirty="0"/>
              <a:t>?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Крупный + масштабный</a:t>
            </a:r>
          </a:p>
          <a:p>
            <a:r>
              <a:rPr lang="ru-RU" dirty="0" smtClean="0"/>
              <a:t>Средний + годовой</a:t>
            </a:r>
          </a:p>
          <a:p>
            <a:r>
              <a:rPr lang="ru-RU" dirty="0" smtClean="0"/>
              <a:t>Высокий + квалифицированный</a:t>
            </a:r>
          </a:p>
          <a:p>
            <a:r>
              <a:rPr lang="ru-RU" dirty="0" smtClean="0"/>
              <a:t>Мало + квалифицированный</a:t>
            </a:r>
          </a:p>
          <a:p>
            <a:r>
              <a:rPr lang="ru-RU" dirty="0" smtClean="0"/>
              <a:t>Закон + дать</a:t>
            </a:r>
          </a:p>
          <a:p>
            <a:r>
              <a:rPr lang="ru-RU" dirty="0" smtClean="0"/>
              <a:t>Против + действие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7130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Упр.4. Стр.23. Ключи.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Назовите глаголы, от которых образованы сущ. «отъезд», «выезд»:</a:t>
            </a:r>
          </a:p>
          <a:p>
            <a:endParaRPr lang="ru-RU" dirty="0" smtClean="0"/>
          </a:p>
          <a:p>
            <a:r>
              <a:rPr lang="ru-RU" dirty="0" smtClean="0"/>
              <a:t>отъезжать</a:t>
            </a:r>
            <a:endParaRPr lang="ru-RU" dirty="0" smtClean="0"/>
          </a:p>
          <a:p>
            <a:r>
              <a:rPr lang="ru-RU" dirty="0"/>
              <a:t>в</a:t>
            </a:r>
            <a:r>
              <a:rPr lang="ru-RU" dirty="0" smtClean="0"/>
              <a:t>ыезжать</a:t>
            </a:r>
          </a:p>
          <a:p>
            <a:endParaRPr lang="ru-RU" dirty="0"/>
          </a:p>
          <a:p>
            <a:r>
              <a:rPr lang="ru-RU" b="1" dirty="0" smtClean="0"/>
              <a:t>Образуйте аналогичные сущ. от глаголов </a:t>
            </a:r>
            <a:r>
              <a:rPr lang="ru-RU" b="1" dirty="0" smtClean="0"/>
              <a:t>движения</a:t>
            </a:r>
            <a:r>
              <a:rPr lang="ru-RU" b="1" dirty="0"/>
              <a:t>:</a:t>
            </a:r>
            <a:endParaRPr lang="ru-RU" b="1" dirty="0" smtClean="0"/>
          </a:p>
          <a:p>
            <a:endParaRPr lang="ru-RU" dirty="0" smtClean="0"/>
          </a:p>
          <a:p>
            <a:r>
              <a:rPr lang="ru-RU" dirty="0" smtClean="0"/>
              <a:t>Вход, переход, проход, обход, въезд, переезд, проезд, перелёт, пролёт, облёт.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2147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Упр.5. Стр.23-24. Ключи.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ru-RU" sz="1600" b="1" dirty="0"/>
              <a:t>Пронумеруйте слова </a:t>
            </a:r>
            <a:r>
              <a:rPr lang="ru-RU" sz="1600" b="1" dirty="0" smtClean="0"/>
              <a:t>в </a:t>
            </a:r>
            <a:r>
              <a:rPr lang="ru-RU" sz="1600" b="1" dirty="0"/>
              <a:t>первой колонке</a:t>
            </a:r>
            <a:r>
              <a:rPr lang="ru-RU" sz="1600" b="1" dirty="0" smtClean="0"/>
              <a:t>.</a:t>
            </a:r>
          </a:p>
          <a:p>
            <a:endParaRPr lang="ru-RU" sz="1600" dirty="0" smtClean="0"/>
          </a:p>
          <a:p>
            <a:endParaRPr lang="ru-RU" sz="1600" dirty="0"/>
          </a:p>
          <a:p>
            <a:pPr marL="457200" indent="-457200">
              <a:buAutoNum type="arabicParenR"/>
            </a:pPr>
            <a:r>
              <a:rPr lang="ru-RU" sz="1600" dirty="0" smtClean="0"/>
              <a:t>интеллектуальная эмиграция</a:t>
            </a:r>
          </a:p>
          <a:p>
            <a:pPr marL="457200" indent="-457200">
              <a:buAutoNum type="arabicParenR"/>
            </a:pPr>
            <a:r>
              <a:rPr lang="ru-RU" sz="1600" dirty="0"/>
              <a:t>м</a:t>
            </a:r>
            <a:r>
              <a:rPr lang="ru-RU" sz="1600" dirty="0" smtClean="0"/>
              <a:t>играция населения</a:t>
            </a:r>
          </a:p>
          <a:p>
            <a:pPr marL="457200" indent="-457200">
              <a:buAutoNum type="arabicParenR"/>
            </a:pPr>
            <a:r>
              <a:rPr lang="ru-RU" sz="1600" dirty="0"/>
              <a:t>е</a:t>
            </a:r>
            <a:r>
              <a:rPr lang="ru-RU" sz="1600" dirty="0" smtClean="0"/>
              <a:t>хать на заработки</a:t>
            </a:r>
          </a:p>
          <a:p>
            <a:pPr marL="457200" indent="-457200">
              <a:buAutoNum type="arabicParenR"/>
            </a:pPr>
            <a:r>
              <a:rPr lang="ru-RU" sz="1600" dirty="0"/>
              <a:t>о</a:t>
            </a:r>
            <a:r>
              <a:rPr lang="ru-RU" sz="1600" dirty="0" smtClean="0"/>
              <a:t>щущение</a:t>
            </a:r>
          </a:p>
          <a:p>
            <a:pPr marL="457200" indent="-457200">
              <a:buAutoNum type="arabicParenR"/>
            </a:pPr>
            <a:r>
              <a:rPr lang="ru-RU" sz="1600" dirty="0"/>
              <a:t>з</a:t>
            </a:r>
            <a:r>
              <a:rPr lang="ru-RU" sz="1600" dirty="0" smtClean="0"/>
              <a:t>аконодательство</a:t>
            </a:r>
          </a:p>
          <a:p>
            <a:pPr marL="457200" indent="-457200">
              <a:buAutoNum type="arabicParenR"/>
            </a:pPr>
            <a:r>
              <a:rPr lang="ru-RU" sz="1600" dirty="0"/>
              <a:t>п</a:t>
            </a:r>
            <a:r>
              <a:rPr lang="ru-RU" sz="1600" dirty="0" smtClean="0"/>
              <a:t>оследствия</a:t>
            </a:r>
          </a:p>
          <a:p>
            <a:pPr marL="457200" indent="-457200">
              <a:buAutoNum type="arabicParenR"/>
            </a:pPr>
            <a:r>
              <a:rPr lang="ru-RU" sz="1600" dirty="0"/>
              <a:t>п</a:t>
            </a:r>
            <a:r>
              <a:rPr lang="ru-RU" sz="1600" dirty="0" smtClean="0"/>
              <a:t>озитивный результат</a:t>
            </a:r>
          </a:p>
          <a:p>
            <a:pPr marL="457200" indent="-457200">
              <a:buAutoNum type="arabicParenR"/>
            </a:pPr>
            <a:r>
              <a:rPr lang="ru-RU" sz="1600" dirty="0"/>
              <a:t>н</a:t>
            </a:r>
            <a:r>
              <a:rPr lang="ru-RU" sz="1600" dirty="0" smtClean="0"/>
              <a:t>егативный момент</a:t>
            </a:r>
          </a:p>
          <a:p>
            <a:pPr marL="457200" indent="-457200">
              <a:buAutoNum type="arabicParenR"/>
            </a:pPr>
            <a:r>
              <a:rPr lang="ru-RU" sz="1600" dirty="0"/>
              <a:t>м</a:t>
            </a:r>
            <a:r>
              <a:rPr lang="ru-RU" sz="1600" dirty="0" smtClean="0"/>
              <a:t>отив</a:t>
            </a:r>
          </a:p>
          <a:p>
            <a:pPr marL="457200" indent="-457200">
              <a:buAutoNum type="arabicParenR"/>
            </a:pPr>
            <a:r>
              <a:rPr lang="ru-RU" sz="1600" dirty="0"/>
              <a:t>с</a:t>
            </a:r>
            <a:r>
              <a:rPr lang="ru-RU" sz="1600" dirty="0" smtClean="0"/>
              <a:t>рок</a:t>
            </a:r>
            <a:endParaRPr lang="ru-RU" sz="1600" dirty="0"/>
          </a:p>
          <a:p>
            <a:pPr marL="0" indent="0"/>
            <a:endParaRPr lang="ru-RU" sz="1600" dirty="0" smtClean="0"/>
          </a:p>
          <a:p>
            <a:pPr marL="1257300" lvl="2" indent="-457200">
              <a:buAutoNum type="arabicParenR"/>
            </a:pPr>
            <a:endParaRPr lang="ru-RU" sz="1200" dirty="0" smtClean="0"/>
          </a:p>
          <a:p>
            <a:pPr marL="0" indent="0"/>
            <a:r>
              <a:rPr lang="ru-RU" sz="1600" b="1" dirty="0" smtClean="0"/>
              <a:t>Найдите </a:t>
            </a:r>
            <a:r>
              <a:rPr lang="ru-RU" sz="1600" b="1" dirty="0"/>
              <a:t>синоним во второй колонке и </a:t>
            </a:r>
            <a:r>
              <a:rPr lang="ru-RU" sz="1600" b="1" dirty="0" smtClean="0"/>
              <a:t>поставьте</a:t>
            </a:r>
          </a:p>
          <a:p>
            <a:pPr marL="0" indent="0"/>
            <a:r>
              <a:rPr lang="ru-RU" sz="1600" b="1" dirty="0" smtClean="0"/>
              <a:t> </a:t>
            </a:r>
            <a:r>
              <a:rPr lang="ru-RU" sz="1600" b="1" dirty="0"/>
              <a:t>рядом с ним </a:t>
            </a:r>
            <a:r>
              <a:rPr lang="ru-RU" sz="1600" b="1" dirty="0" smtClean="0"/>
              <a:t>соответствующий</a:t>
            </a:r>
            <a:r>
              <a:rPr lang="ru-RU" sz="1600" b="1" dirty="0" smtClean="0"/>
              <a:t> </a:t>
            </a:r>
            <a:r>
              <a:rPr lang="ru-RU" sz="1600" b="1" dirty="0"/>
              <a:t>номер</a:t>
            </a:r>
            <a:r>
              <a:rPr lang="ru-RU" sz="1600" b="1" dirty="0" smtClean="0"/>
              <a:t>.</a:t>
            </a:r>
          </a:p>
          <a:p>
            <a:pPr marL="0" indent="0"/>
            <a:endParaRPr lang="ru-RU" sz="1600" dirty="0" smtClean="0"/>
          </a:p>
          <a:p>
            <a:pPr marL="0" indent="0"/>
            <a:r>
              <a:rPr lang="ru-RU" sz="1600" dirty="0" smtClean="0"/>
              <a:t>4)</a:t>
            </a:r>
            <a:r>
              <a:rPr lang="ru-RU" sz="1600" dirty="0"/>
              <a:t> </a:t>
            </a:r>
            <a:r>
              <a:rPr lang="ru-RU" sz="1600" dirty="0" smtClean="0"/>
              <a:t>чувство</a:t>
            </a:r>
            <a:endParaRPr lang="ru-RU" sz="1600" dirty="0"/>
          </a:p>
          <a:p>
            <a:pPr marL="0" indent="0"/>
            <a:r>
              <a:rPr lang="ru-RU" sz="1600" dirty="0" smtClean="0"/>
              <a:t>8) отрицательный </a:t>
            </a:r>
            <a:r>
              <a:rPr lang="ru-RU" sz="1600" dirty="0"/>
              <a:t>момент</a:t>
            </a:r>
          </a:p>
          <a:p>
            <a:pPr marL="0" indent="0"/>
            <a:r>
              <a:rPr lang="ru-RU" sz="1600" dirty="0" smtClean="0"/>
              <a:t>5) система </a:t>
            </a:r>
            <a:r>
              <a:rPr lang="ru-RU" sz="1600" dirty="0"/>
              <a:t>законов</a:t>
            </a:r>
          </a:p>
          <a:p>
            <a:pPr marL="0" indent="0"/>
            <a:r>
              <a:rPr lang="ru-RU" sz="1600" dirty="0" smtClean="0"/>
              <a:t>6) результаты</a:t>
            </a:r>
            <a:endParaRPr lang="ru-RU" sz="1600" dirty="0"/>
          </a:p>
          <a:p>
            <a:pPr marL="0" indent="0"/>
            <a:r>
              <a:rPr lang="ru-RU" sz="1600" dirty="0" smtClean="0"/>
              <a:t>1) «утечка </a:t>
            </a:r>
            <a:r>
              <a:rPr lang="ru-RU" sz="1600" dirty="0"/>
              <a:t>мозгов»</a:t>
            </a:r>
          </a:p>
          <a:p>
            <a:pPr marL="0" indent="0"/>
            <a:r>
              <a:rPr lang="ru-RU" sz="1600" dirty="0" smtClean="0"/>
              <a:t>7) положительный </a:t>
            </a:r>
            <a:r>
              <a:rPr lang="ru-RU" sz="1600" dirty="0"/>
              <a:t>результат</a:t>
            </a:r>
          </a:p>
          <a:p>
            <a:pPr marL="0" indent="0"/>
            <a:r>
              <a:rPr lang="ru-RU" sz="1600" dirty="0" smtClean="0"/>
              <a:t>2) перемещение </a:t>
            </a:r>
            <a:r>
              <a:rPr lang="ru-RU" sz="1600" dirty="0"/>
              <a:t>населения</a:t>
            </a:r>
          </a:p>
          <a:p>
            <a:pPr marL="0" indent="0"/>
            <a:r>
              <a:rPr lang="ru-RU" sz="1600" dirty="0" smtClean="0"/>
              <a:t>3) ехать </a:t>
            </a:r>
            <a:r>
              <a:rPr lang="ru-RU" sz="1600" dirty="0"/>
              <a:t>искать работу</a:t>
            </a:r>
          </a:p>
          <a:p>
            <a:pPr marL="0" indent="0"/>
            <a:r>
              <a:rPr lang="ru-RU" sz="1600" dirty="0" smtClean="0"/>
              <a:t>10) ограниченное </a:t>
            </a:r>
            <a:r>
              <a:rPr lang="ru-RU" sz="1600" dirty="0"/>
              <a:t>время</a:t>
            </a:r>
          </a:p>
          <a:p>
            <a:pPr marL="0" indent="0"/>
            <a:r>
              <a:rPr lang="ru-RU" sz="1600" dirty="0" smtClean="0"/>
              <a:t>9) стимул</a:t>
            </a:r>
            <a:endParaRPr lang="ru-RU" sz="1600" dirty="0"/>
          </a:p>
          <a:p>
            <a:pPr marL="0" indent="0"/>
            <a:endParaRPr lang="ru-RU" sz="1600" dirty="0"/>
          </a:p>
          <a:p>
            <a:pPr marL="0" indent="0"/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799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Упр.6. Стр.24. Ключи.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ru-RU" sz="1600" b="1" dirty="0"/>
              <a:t>Пронумеруйте слова в </a:t>
            </a:r>
            <a:r>
              <a:rPr lang="ru-RU" sz="1600" b="1" dirty="0" smtClean="0"/>
              <a:t>колонке.</a:t>
            </a:r>
          </a:p>
          <a:p>
            <a:endParaRPr lang="ru-RU" sz="1600" dirty="0"/>
          </a:p>
          <a:p>
            <a:pPr>
              <a:buAutoNum type="arabicParenR"/>
            </a:pPr>
            <a:r>
              <a:rPr lang="ru-RU" sz="1600" dirty="0"/>
              <a:t>п</a:t>
            </a:r>
            <a:r>
              <a:rPr lang="ru-RU" sz="1600" dirty="0" smtClean="0"/>
              <a:t>остоянное </a:t>
            </a:r>
            <a:r>
              <a:rPr lang="ru-RU" sz="1600" dirty="0" smtClean="0"/>
              <a:t>проживание</a:t>
            </a:r>
          </a:p>
          <a:p>
            <a:pPr>
              <a:buAutoNum type="arabicParenR"/>
            </a:pPr>
            <a:r>
              <a:rPr lang="ru-RU" sz="1600" dirty="0"/>
              <a:t>в</a:t>
            </a:r>
            <a:r>
              <a:rPr lang="ru-RU" sz="1600" dirty="0" smtClean="0"/>
              <a:t>ъезд </a:t>
            </a:r>
            <a:r>
              <a:rPr lang="ru-RU" sz="1600" dirty="0" smtClean="0"/>
              <a:t>в страну</a:t>
            </a:r>
          </a:p>
          <a:p>
            <a:pPr>
              <a:buAutoNum type="arabicParenR"/>
            </a:pPr>
            <a:r>
              <a:rPr lang="ru-RU" sz="1600" dirty="0"/>
              <a:t>и</a:t>
            </a:r>
            <a:r>
              <a:rPr lang="ru-RU" sz="1600" dirty="0" smtClean="0"/>
              <a:t>ммигрант</a:t>
            </a:r>
            <a:endParaRPr lang="ru-RU" sz="1600" dirty="0" smtClean="0"/>
          </a:p>
          <a:p>
            <a:pPr>
              <a:buAutoNum type="arabicParenR"/>
            </a:pPr>
            <a:r>
              <a:rPr lang="ru-RU" sz="1600" dirty="0"/>
              <a:t>с</a:t>
            </a:r>
            <a:r>
              <a:rPr lang="ru-RU" sz="1600" dirty="0" smtClean="0"/>
              <a:t>пециалист </a:t>
            </a:r>
            <a:r>
              <a:rPr lang="ru-RU" sz="1600" dirty="0" smtClean="0"/>
              <a:t>низкой квалификации</a:t>
            </a:r>
          </a:p>
          <a:p>
            <a:pPr>
              <a:buAutoNum type="arabicParenR"/>
            </a:pPr>
            <a:r>
              <a:rPr lang="ru-RU" sz="1600" dirty="0"/>
              <a:t>в</a:t>
            </a:r>
            <a:r>
              <a:rPr lang="ru-RU" sz="1600" dirty="0" smtClean="0"/>
              <a:t>ысокая </a:t>
            </a:r>
            <a:r>
              <a:rPr lang="ru-RU" sz="1600" dirty="0" smtClean="0"/>
              <a:t>заработная плата</a:t>
            </a:r>
          </a:p>
          <a:p>
            <a:pPr>
              <a:buAutoNum type="arabicParenR"/>
            </a:pPr>
            <a:r>
              <a:rPr lang="ru-RU" sz="1600" dirty="0"/>
              <a:t>л</a:t>
            </a:r>
            <a:r>
              <a:rPr lang="ru-RU" sz="1600" dirty="0" smtClean="0"/>
              <a:t>егальные </a:t>
            </a:r>
            <a:r>
              <a:rPr lang="ru-RU" sz="1600" dirty="0" smtClean="0"/>
              <a:t>мигранты</a:t>
            </a:r>
          </a:p>
          <a:p>
            <a:pPr>
              <a:buAutoNum type="arabicParenR"/>
            </a:pPr>
            <a:r>
              <a:rPr lang="ru-RU" sz="1600" dirty="0"/>
              <a:t>з</a:t>
            </a:r>
            <a:r>
              <a:rPr lang="ru-RU" sz="1600" dirty="0" smtClean="0"/>
              <a:t>аконное перемещение</a:t>
            </a:r>
            <a:endParaRPr lang="ru-RU" sz="1600" dirty="0" smtClean="0"/>
          </a:p>
          <a:p>
            <a:pPr>
              <a:buAutoNum type="arabicParenR"/>
            </a:pPr>
            <a:r>
              <a:rPr lang="ru-RU" sz="1600" dirty="0"/>
              <a:t>о</a:t>
            </a:r>
            <a:r>
              <a:rPr lang="ru-RU" sz="1600" dirty="0" smtClean="0"/>
              <a:t>трицательные </a:t>
            </a:r>
            <a:r>
              <a:rPr lang="ru-RU" sz="1600" dirty="0" smtClean="0"/>
              <a:t>последствия</a:t>
            </a:r>
          </a:p>
          <a:p>
            <a:pPr>
              <a:buAutoNum type="arabicParenR"/>
            </a:pPr>
            <a:r>
              <a:rPr lang="ru-RU" sz="1600" dirty="0"/>
              <a:t>о</a:t>
            </a:r>
            <a:r>
              <a:rPr lang="ru-RU" sz="1600" dirty="0" smtClean="0"/>
              <a:t>течественные </a:t>
            </a:r>
            <a:r>
              <a:rPr lang="ru-RU" sz="1600" dirty="0" smtClean="0"/>
              <a:t>рабочие</a:t>
            </a:r>
          </a:p>
          <a:p>
            <a:pPr>
              <a:buAutoNum type="arabicParenR"/>
            </a:pPr>
            <a:r>
              <a:rPr lang="ru-RU" sz="1600" dirty="0"/>
              <a:t>м</a:t>
            </a:r>
            <a:r>
              <a:rPr lang="ru-RU" sz="1600" dirty="0" smtClean="0"/>
              <a:t>олодеющее население</a:t>
            </a:r>
          </a:p>
          <a:p>
            <a:pPr marL="0" indent="0"/>
            <a:endParaRPr lang="ru-RU" sz="1600" dirty="0" smtClean="0"/>
          </a:p>
          <a:p>
            <a:pPr marL="0" indent="0"/>
            <a:endParaRPr lang="ru-RU" sz="1600" dirty="0" smtClean="0"/>
          </a:p>
          <a:p>
            <a:pPr marL="0" indent="0"/>
            <a:endParaRPr lang="ru-RU" sz="1600" dirty="0" smtClean="0"/>
          </a:p>
          <a:p>
            <a:pPr marL="0" indent="0"/>
            <a:r>
              <a:rPr lang="ru-RU" sz="1600" b="1" dirty="0" smtClean="0"/>
              <a:t>Пронумеруйте </a:t>
            </a:r>
            <a:r>
              <a:rPr lang="ru-RU" sz="1600" b="1" dirty="0"/>
              <a:t>антонимы в «Материале для </a:t>
            </a:r>
            <a:r>
              <a:rPr lang="ru-RU" sz="1600" b="1" dirty="0" smtClean="0"/>
              <a:t>…».</a:t>
            </a:r>
          </a:p>
          <a:p>
            <a:pPr marL="0" indent="0"/>
            <a:endParaRPr lang="ru-RU" sz="1600" dirty="0" smtClean="0"/>
          </a:p>
          <a:p>
            <a:pPr marL="0" indent="0"/>
            <a:r>
              <a:rPr lang="ru-RU" sz="1600" dirty="0" smtClean="0"/>
              <a:t>7</a:t>
            </a:r>
            <a:r>
              <a:rPr lang="ru-RU" sz="1600" dirty="0" smtClean="0"/>
              <a:t>) </a:t>
            </a:r>
            <a:r>
              <a:rPr lang="ru-RU" sz="1600" dirty="0"/>
              <a:t>н</a:t>
            </a:r>
            <a:r>
              <a:rPr lang="ru-RU" sz="1600" dirty="0" smtClean="0"/>
              <a:t>езаконное перемещение</a:t>
            </a:r>
          </a:p>
          <a:p>
            <a:pPr marL="0" indent="0"/>
            <a:r>
              <a:rPr lang="ru-RU" sz="1600" dirty="0" smtClean="0"/>
              <a:t>3) эмигрант</a:t>
            </a:r>
          </a:p>
          <a:p>
            <a:pPr marL="0" indent="0"/>
            <a:r>
              <a:rPr lang="ru-RU" sz="1600" dirty="0" smtClean="0"/>
              <a:t>10) </a:t>
            </a:r>
            <a:r>
              <a:rPr lang="ru-RU" sz="1600" dirty="0" smtClean="0"/>
              <a:t>стареющее население</a:t>
            </a:r>
          </a:p>
          <a:p>
            <a:pPr marL="0" indent="0"/>
            <a:r>
              <a:rPr lang="ru-RU" sz="1600" dirty="0" smtClean="0"/>
              <a:t>5) низкая заработная плата</a:t>
            </a:r>
          </a:p>
          <a:p>
            <a:pPr marL="0" indent="0"/>
            <a:r>
              <a:rPr lang="ru-RU" sz="1600" dirty="0" smtClean="0"/>
              <a:t>2) в</a:t>
            </a:r>
            <a:r>
              <a:rPr lang="ru-RU" sz="1600" dirty="0" smtClean="0"/>
              <a:t>ыезд из страны</a:t>
            </a:r>
          </a:p>
          <a:p>
            <a:pPr marL="0" indent="0"/>
            <a:r>
              <a:rPr lang="ru-RU" sz="1600" dirty="0" smtClean="0"/>
              <a:t>1) временное проживание</a:t>
            </a:r>
          </a:p>
          <a:p>
            <a:pPr marL="0" indent="0"/>
            <a:r>
              <a:rPr lang="ru-RU" sz="1600" dirty="0" smtClean="0"/>
              <a:t>8) п</a:t>
            </a:r>
            <a:r>
              <a:rPr lang="ru-RU" sz="1600" dirty="0" smtClean="0"/>
              <a:t>оложительные последствия</a:t>
            </a:r>
          </a:p>
          <a:p>
            <a:pPr marL="0" indent="0"/>
            <a:r>
              <a:rPr lang="ru-RU" sz="1600" dirty="0" smtClean="0"/>
              <a:t>4) специалист высокой квалификации</a:t>
            </a:r>
          </a:p>
          <a:p>
            <a:pPr marL="0" indent="0"/>
            <a:r>
              <a:rPr lang="ru-RU" sz="1600" dirty="0" smtClean="0"/>
              <a:t>6) нелегальные мигранты</a:t>
            </a:r>
          </a:p>
          <a:p>
            <a:pPr marL="0" indent="0"/>
            <a:r>
              <a:rPr lang="ru-RU" sz="1600" dirty="0" smtClean="0"/>
              <a:t>9) иностранные рабочие</a:t>
            </a:r>
            <a:endParaRPr lang="ru-RU" sz="1600" dirty="0" smtClean="0"/>
          </a:p>
          <a:p>
            <a:pPr marL="0" indent="0"/>
            <a:endParaRPr lang="ru-RU" sz="1600" dirty="0" smtClean="0"/>
          </a:p>
          <a:p>
            <a:pPr marL="0" indent="0"/>
            <a:endParaRPr lang="ru-RU" sz="1600" dirty="0"/>
          </a:p>
          <a:p>
            <a:pPr marL="0" indent="0"/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6664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Обратите </a:t>
            </a:r>
            <a:r>
              <a:rPr lang="ru-RU" dirty="0" smtClean="0"/>
              <a:t>внимание! Стр.24-25. </a:t>
            </a:r>
            <a:r>
              <a:rPr lang="ru-RU" dirty="0"/>
              <a:t>Упр.7. </a:t>
            </a:r>
            <a:r>
              <a:rPr lang="ru-RU" dirty="0" smtClean="0"/>
              <a:t>Стр.25.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b="1" dirty="0"/>
              <a:t>Паронимы – похожие слова с разным значением.</a:t>
            </a:r>
          </a:p>
          <a:p>
            <a:r>
              <a:rPr lang="ru-RU" sz="1800" i="1" dirty="0"/>
              <a:t>э</a:t>
            </a:r>
            <a:r>
              <a:rPr lang="ru-RU" sz="1800" i="1" dirty="0" smtClean="0"/>
              <a:t>кономический, экономичный, экономный</a:t>
            </a:r>
          </a:p>
          <a:p>
            <a:pPr marL="457200" indent="-457200">
              <a:buAutoNum type="arabicPeriod"/>
            </a:pPr>
            <a:r>
              <a:rPr lang="ru-RU" sz="1800" dirty="0" smtClean="0"/>
              <a:t>экономных</a:t>
            </a:r>
          </a:p>
          <a:p>
            <a:pPr marL="457200" indent="-457200">
              <a:buAutoNum type="arabicPeriod"/>
            </a:pPr>
            <a:r>
              <a:rPr lang="ru-RU" sz="1800" dirty="0" smtClean="0"/>
              <a:t>экономические</a:t>
            </a:r>
          </a:p>
          <a:p>
            <a:pPr marL="457200" indent="-457200">
              <a:buAutoNum type="arabicPeriod"/>
            </a:pPr>
            <a:r>
              <a:rPr lang="ru-RU" sz="1800" dirty="0"/>
              <a:t>э</a:t>
            </a:r>
            <a:r>
              <a:rPr lang="ru-RU" sz="1800" dirty="0" smtClean="0"/>
              <a:t>кономичные</a:t>
            </a:r>
          </a:p>
          <a:p>
            <a:pPr marL="0" indent="0"/>
            <a:endParaRPr lang="ru-RU" sz="1800" dirty="0"/>
          </a:p>
          <a:p>
            <a:pPr marL="0" indent="0"/>
            <a:r>
              <a:rPr lang="ru-RU" sz="1800" i="1" dirty="0"/>
              <a:t>р</a:t>
            </a:r>
            <a:r>
              <a:rPr lang="ru-RU" sz="1800" i="1" dirty="0" smtClean="0"/>
              <a:t>азвитой, развивающийся</a:t>
            </a:r>
          </a:p>
          <a:p>
            <a:pPr>
              <a:buAutoNum type="arabicPeriod"/>
            </a:pPr>
            <a:r>
              <a:rPr lang="ru-RU" sz="1800" dirty="0"/>
              <a:t>р</a:t>
            </a:r>
            <a:r>
              <a:rPr lang="ru-RU" sz="1800" dirty="0" smtClean="0"/>
              <a:t>азвивающиеся</a:t>
            </a:r>
          </a:p>
          <a:p>
            <a:pPr>
              <a:buAutoNum type="arabicPeriod"/>
            </a:pPr>
            <a:r>
              <a:rPr lang="ru-RU" sz="1800" dirty="0"/>
              <a:t>р</a:t>
            </a:r>
            <a:r>
              <a:rPr lang="ru-RU" sz="1800" dirty="0" smtClean="0"/>
              <a:t>азвитая</a:t>
            </a:r>
          </a:p>
          <a:p>
            <a:pPr marL="0" indent="0"/>
            <a:endParaRPr lang="ru-RU" sz="1800" dirty="0"/>
          </a:p>
          <a:p>
            <a:pPr marL="0" indent="0"/>
            <a:r>
              <a:rPr lang="ru-RU" sz="1800" i="1" dirty="0"/>
              <a:t>р</a:t>
            </a:r>
            <a:r>
              <a:rPr lang="ru-RU" sz="1800" i="1" dirty="0" smtClean="0"/>
              <a:t>абочий, работник</a:t>
            </a:r>
          </a:p>
          <a:p>
            <a:pPr>
              <a:buAutoNum type="arabicPeriod"/>
            </a:pPr>
            <a:r>
              <a:rPr lang="ru-RU" sz="1800" dirty="0"/>
              <a:t>р</a:t>
            </a:r>
            <a:r>
              <a:rPr lang="ru-RU" sz="1800" dirty="0" smtClean="0"/>
              <a:t>абочих</a:t>
            </a:r>
          </a:p>
          <a:p>
            <a:pPr>
              <a:buAutoNum type="arabicPeriod"/>
            </a:pPr>
            <a:r>
              <a:rPr lang="ru-RU" sz="1800" dirty="0" smtClean="0"/>
              <a:t>работников</a:t>
            </a:r>
          </a:p>
          <a:p>
            <a:pPr marL="457200" indent="-457200">
              <a:buAutoNum type="arabicPeriod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6959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Упр.8. Стр.25.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b="1" dirty="0"/>
              <a:t>м</a:t>
            </a:r>
            <a:r>
              <a:rPr lang="ru-RU" sz="1800" b="1" dirty="0" smtClean="0"/>
              <a:t>играция</a:t>
            </a:r>
            <a:r>
              <a:rPr lang="ru-RU" sz="1800" dirty="0" smtClean="0"/>
              <a:t> (+ Р.п.) людей, населения, жителей, граждан, птиц, животных;</a:t>
            </a:r>
          </a:p>
          <a:p>
            <a:r>
              <a:rPr lang="ru-RU" sz="1800" b="1" dirty="0"/>
              <a:t>в</a:t>
            </a:r>
            <a:r>
              <a:rPr lang="ru-RU" sz="1800" b="1" dirty="0" smtClean="0"/>
              <a:t>ыезд из/ с </a:t>
            </a:r>
            <a:r>
              <a:rPr lang="ru-RU" sz="1800" dirty="0" smtClean="0"/>
              <a:t>(+ Р.п.) из страны, из государства, из района, из региона, </a:t>
            </a:r>
            <a:r>
              <a:rPr lang="ru-RU" sz="1800" b="1" u="sng" dirty="0" smtClean="0"/>
              <a:t>с</a:t>
            </a:r>
            <a:r>
              <a:rPr lang="ru-RU" sz="1800" u="sng" dirty="0" smtClean="0"/>
              <a:t> территории</a:t>
            </a:r>
            <a:r>
              <a:rPr lang="ru-RU" sz="1800" dirty="0" smtClean="0"/>
              <a:t>, из России, из Европы, из </a:t>
            </a:r>
            <a:r>
              <a:rPr lang="ru-RU" sz="1800" dirty="0"/>
              <a:t>К</a:t>
            </a:r>
            <a:r>
              <a:rPr lang="ru-RU" sz="1800" dirty="0" smtClean="0"/>
              <a:t>итая, из Германии, из </a:t>
            </a:r>
            <a:r>
              <a:rPr lang="ru-RU" sz="1800" dirty="0"/>
              <a:t>К</a:t>
            </a:r>
            <a:r>
              <a:rPr lang="ru-RU" sz="1800" dirty="0" smtClean="0"/>
              <a:t>ореи, из Канады, из Австралии, из Италии, из Франции, из Голландии;</a:t>
            </a:r>
          </a:p>
          <a:p>
            <a:r>
              <a:rPr lang="ru-RU" sz="1800" b="1" dirty="0"/>
              <a:t>с</a:t>
            </a:r>
            <a:r>
              <a:rPr lang="ru-RU" sz="1800" b="1" dirty="0" smtClean="0"/>
              <a:t>елиться/ поселиться в/ на </a:t>
            </a:r>
            <a:r>
              <a:rPr lang="ru-RU" sz="1800" dirty="0" smtClean="0"/>
              <a:t>(+ </a:t>
            </a:r>
            <a:r>
              <a:rPr lang="ru-RU" sz="1800" dirty="0" err="1" smtClean="0"/>
              <a:t>П.п</a:t>
            </a:r>
            <a:r>
              <a:rPr lang="ru-RU" sz="1800" dirty="0" smtClean="0"/>
              <a:t>.) в стране, в государстве, в районе, в регионе,                 </a:t>
            </a:r>
            <a:r>
              <a:rPr lang="ru-RU" sz="1800" b="1" u="sng" dirty="0" smtClean="0"/>
              <a:t>на</a:t>
            </a:r>
            <a:r>
              <a:rPr lang="ru-RU" sz="1800" u="sng" dirty="0" smtClean="0"/>
              <a:t> территории</a:t>
            </a:r>
            <a:r>
              <a:rPr lang="ru-RU" sz="1800" dirty="0" smtClean="0"/>
              <a:t>, в России, в </a:t>
            </a:r>
            <a:r>
              <a:rPr lang="ru-RU" sz="1800" dirty="0"/>
              <a:t>Е</a:t>
            </a:r>
            <a:r>
              <a:rPr lang="ru-RU" sz="1800" dirty="0" smtClean="0"/>
              <a:t>вропе, в Америке, в Германии, в Корее, в Канаде, В Австралии, в Италии, </a:t>
            </a:r>
            <a:r>
              <a:rPr lang="ru-RU" sz="1800" b="1" dirty="0" smtClean="0"/>
              <a:t>во</a:t>
            </a:r>
            <a:r>
              <a:rPr lang="ru-RU" sz="1800" dirty="0" smtClean="0"/>
              <a:t> Франции, в Голландии;</a:t>
            </a:r>
          </a:p>
          <a:p>
            <a:r>
              <a:rPr lang="ru-RU" sz="1800" b="1" dirty="0"/>
              <a:t>в</a:t>
            </a:r>
            <a:r>
              <a:rPr lang="ru-RU" sz="1800" b="1" dirty="0" smtClean="0"/>
              <a:t>ъезд в/ на </a:t>
            </a:r>
            <a:r>
              <a:rPr lang="ru-RU" sz="1800" dirty="0" smtClean="0"/>
              <a:t>(+ В.п.) в страну, в государство, в район, в регион, </a:t>
            </a:r>
            <a:r>
              <a:rPr lang="ru-RU" sz="1800" b="1" u="sng" dirty="0" smtClean="0"/>
              <a:t>на</a:t>
            </a:r>
            <a:r>
              <a:rPr lang="ru-RU" sz="1800" u="sng" dirty="0" smtClean="0"/>
              <a:t> территорию</a:t>
            </a:r>
            <a:r>
              <a:rPr lang="ru-RU" sz="1800" dirty="0" smtClean="0"/>
              <a:t>, в Россию, в Европу, в </a:t>
            </a:r>
            <a:r>
              <a:rPr lang="ru-RU" sz="1800" dirty="0"/>
              <a:t>А</a:t>
            </a:r>
            <a:r>
              <a:rPr lang="ru-RU" sz="1800" dirty="0" smtClean="0"/>
              <a:t>мерику, в Германию, в Корею, в Канаду, в Австралию, в Италию,                   </a:t>
            </a:r>
            <a:r>
              <a:rPr lang="ru-RU" sz="1800" b="1" dirty="0" smtClean="0"/>
              <a:t>во</a:t>
            </a:r>
            <a:r>
              <a:rPr lang="ru-RU" sz="1800" dirty="0" smtClean="0"/>
              <a:t> Францию, в </a:t>
            </a:r>
            <a:r>
              <a:rPr lang="ru-RU" sz="1800" dirty="0"/>
              <a:t>Г</a:t>
            </a:r>
            <a:r>
              <a:rPr lang="ru-RU" sz="1800" dirty="0" smtClean="0"/>
              <a:t>олландию;</a:t>
            </a:r>
          </a:p>
          <a:p>
            <a:r>
              <a:rPr lang="ru-RU" sz="1800" b="1" dirty="0"/>
              <a:t>ф</a:t>
            </a:r>
            <a:r>
              <a:rPr lang="ru-RU" sz="1800" b="1" dirty="0" smtClean="0"/>
              <a:t>инансирование</a:t>
            </a:r>
            <a:r>
              <a:rPr lang="ru-RU" sz="1800" dirty="0" smtClean="0"/>
              <a:t> (+ Р.п.) науки, культуры, промышленности, образования, региона, города, программы, проекта;</a:t>
            </a:r>
          </a:p>
          <a:p>
            <a:r>
              <a:rPr lang="ru-RU" sz="1800" b="1" dirty="0"/>
              <a:t>з</a:t>
            </a:r>
            <a:r>
              <a:rPr lang="ru-RU" sz="1800" b="1" dirty="0" smtClean="0"/>
              <a:t>аработная плата </a:t>
            </a:r>
            <a:r>
              <a:rPr lang="ru-RU" sz="1800" dirty="0" smtClean="0"/>
              <a:t>(+ Р.п.) учёных, профессоров, работников, рабочих, специалистов, сотрудников, строителей, инженеров, директоров;</a:t>
            </a:r>
          </a:p>
          <a:p>
            <a:r>
              <a:rPr lang="ru-RU" sz="1800" b="1" dirty="0"/>
              <a:t>г</a:t>
            </a:r>
            <a:r>
              <a:rPr lang="ru-RU" sz="1800" b="1" dirty="0" smtClean="0"/>
              <a:t>ражданин, гражданка </a:t>
            </a:r>
            <a:r>
              <a:rPr lang="ru-RU" sz="1800" dirty="0" smtClean="0"/>
              <a:t>(+ Р.п.) России, Японии, Китая, Германии, Кореи, Канады, Австралии, Италии, Франции, Голландии;</a:t>
            </a:r>
          </a:p>
          <a:p>
            <a:r>
              <a:rPr lang="ru-RU" sz="1800" b="1" dirty="0"/>
              <a:t>о</a:t>
            </a:r>
            <a:r>
              <a:rPr lang="ru-RU" sz="1800" b="1" dirty="0" smtClean="0"/>
              <a:t>тсутствие</a:t>
            </a:r>
            <a:r>
              <a:rPr lang="ru-RU" sz="1800" dirty="0" smtClean="0"/>
              <a:t> (+ Р.п.) контроля, законов, соглашения, договора, визы, разрешения;</a:t>
            </a:r>
          </a:p>
          <a:p>
            <a:endParaRPr lang="ru-RU" sz="1800" dirty="0" smtClean="0"/>
          </a:p>
          <a:p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99339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Упр.8. Стр.25 (продолжение).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b="1" dirty="0"/>
              <a:t>н</a:t>
            </a:r>
            <a:r>
              <a:rPr lang="ru-RU" sz="1800" b="1" dirty="0" smtClean="0"/>
              <a:t>арушать/ нарушить </a:t>
            </a:r>
            <a:r>
              <a:rPr lang="ru-RU" sz="1800" dirty="0" smtClean="0"/>
              <a:t>(+ В.п.) закон, правило, традиции, обычай, порядок, права, договор, соглашения, договорённость;</a:t>
            </a:r>
          </a:p>
          <a:p>
            <a:r>
              <a:rPr lang="ru-RU" sz="1800" dirty="0" smtClean="0"/>
              <a:t> </a:t>
            </a:r>
            <a:r>
              <a:rPr lang="ru-RU" sz="1800" b="1" dirty="0" smtClean="0"/>
              <a:t>последствия</a:t>
            </a:r>
            <a:r>
              <a:rPr lang="ru-RU" sz="1800" dirty="0" smtClean="0"/>
              <a:t> (+ Р.п.) миграции, политики, решения, действий, катастрофы.</a:t>
            </a:r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30714302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_FOR-FAM_FOR-COM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Calibri"/>
        <a:ea typeface=""/>
        <a:cs typeface="Arial Unicode MS"/>
      </a:majorFont>
      <a:minorFont>
        <a:latin typeface="Calibri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Master_FOR-FAM_FOR-COM</Template>
  <TotalTime>380</TotalTime>
  <Words>724</Words>
  <Application>Microsoft Office PowerPoint</Application>
  <PresentationFormat>Экран (4:3)</PresentationFormat>
  <Paragraphs>136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Master_FOR-FAM_FOR-COM</vt:lpstr>
      <vt:lpstr>Презентация PowerPoint</vt:lpstr>
      <vt:lpstr>Упр.2. Стр.23. Ключи.</vt:lpstr>
      <vt:lpstr>Упр.3. Стр.23. Ключи.</vt:lpstr>
      <vt:lpstr>Упр.4. Стр.23. Ключи.</vt:lpstr>
      <vt:lpstr>Упр.5. Стр.23-24. Ключи.</vt:lpstr>
      <vt:lpstr>Упр.6. Стр.24. Ключи.</vt:lpstr>
      <vt:lpstr>Обратите внимание! Стр.24-25. Упр.7. Стр.25.</vt:lpstr>
      <vt:lpstr>Упр.8. Стр.25.</vt:lpstr>
      <vt:lpstr>Упр.8. Стр.25 (продолжение).</vt:lpstr>
      <vt:lpstr>Упр.9. Стр.25-26.</vt:lpstr>
    </vt:vector>
  </TitlesOfParts>
  <Company>Fondazione FORMIT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Administrator</dc:creator>
  <cp:lastModifiedBy>Elena Nediakina</cp:lastModifiedBy>
  <cp:revision>32</cp:revision>
  <dcterms:created xsi:type="dcterms:W3CDTF">2016-08-01T13:43:10Z</dcterms:created>
  <dcterms:modified xsi:type="dcterms:W3CDTF">2024-07-01T19:32:04Z</dcterms:modified>
</cp:coreProperties>
</file>