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52" d="100"/>
          <a:sy n="52" d="100"/>
        </p:scale>
        <p:origin x="-91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2. Грамматика. 2. Качественная характеристика предмета.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Конструкции для качественной характеристики предмета, явления, лица.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5.</a:t>
            </a:r>
          </a:p>
          <a:p>
            <a:endParaRPr lang="ru-RU" b="1" dirty="0"/>
          </a:p>
          <a:p>
            <a:r>
              <a:rPr lang="ru-RU" b="1" dirty="0" smtClean="0"/>
              <a:t>ДЛЯ КОГО (</a:t>
            </a:r>
            <a:r>
              <a:rPr lang="ru-RU" b="1" dirty="0" err="1" smtClean="0"/>
              <a:t>Р.п</a:t>
            </a:r>
            <a:r>
              <a:rPr lang="ru-RU" b="1" dirty="0" smtClean="0"/>
              <a:t>.) + характерно (-а, - ы; характерен) + ЧТО (И.п.)</a:t>
            </a:r>
          </a:p>
          <a:p>
            <a:endParaRPr lang="ru-RU" dirty="0"/>
          </a:p>
          <a:p>
            <a:r>
              <a:rPr lang="ru-RU" dirty="0" smtClean="0"/>
              <a:t>Вопрос: Что для него характерно?</a:t>
            </a:r>
          </a:p>
          <a:p>
            <a:r>
              <a:rPr lang="ru-RU" dirty="0" smtClean="0"/>
              <a:t>Пример: Для этого человека </a:t>
            </a:r>
            <a:r>
              <a:rPr lang="ru-RU" b="1" dirty="0" smtClean="0"/>
              <a:t>характерно</a:t>
            </a:r>
            <a:r>
              <a:rPr lang="ru-RU" dirty="0" smtClean="0"/>
              <a:t> чувство ответственности за своё дело.</a:t>
            </a:r>
          </a:p>
          <a:p>
            <a:endParaRPr lang="ru-RU" dirty="0" smtClean="0"/>
          </a:p>
          <a:p>
            <a:r>
              <a:rPr lang="ru-RU" dirty="0" smtClean="0"/>
              <a:t>Данная </a:t>
            </a:r>
            <a:r>
              <a:rPr lang="ru-RU" dirty="0"/>
              <a:t>модель употребительна в книжной речи.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97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Конструкции для качественной характеристики предмета, явления, лица.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6.</a:t>
            </a:r>
          </a:p>
          <a:p>
            <a:r>
              <a:rPr lang="ru-RU" b="1" dirty="0" smtClean="0"/>
              <a:t>КОМУ/ ЧЕМУ (</a:t>
            </a:r>
            <a:r>
              <a:rPr lang="ru-RU" b="1" dirty="0" err="1" smtClean="0"/>
              <a:t>Д.п</a:t>
            </a:r>
            <a:r>
              <a:rPr lang="ru-RU" b="1" dirty="0" smtClean="0"/>
              <a:t>.) + свойственно (-а, -ы; свойствен) + ЧТО (И.п.)</a:t>
            </a:r>
          </a:p>
          <a:p>
            <a:endParaRPr lang="ru-RU" dirty="0"/>
          </a:p>
          <a:p>
            <a:r>
              <a:rPr lang="ru-RU" dirty="0" smtClean="0"/>
              <a:t>Вопрос: Что ему свойственно?</a:t>
            </a:r>
          </a:p>
          <a:p>
            <a:r>
              <a:rPr lang="ru-RU" dirty="0" smtClean="0"/>
              <a:t>Примеры:  </a:t>
            </a:r>
          </a:p>
          <a:p>
            <a:pPr marL="457200" indent="-457200">
              <a:buAutoNum type="arabicParenR"/>
            </a:pPr>
            <a:r>
              <a:rPr lang="ru-RU" dirty="0" smtClean="0"/>
              <a:t>Этому человеку </a:t>
            </a:r>
            <a:r>
              <a:rPr lang="ru-RU" b="1" dirty="0" smtClean="0"/>
              <a:t>свойственно</a:t>
            </a:r>
            <a:r>
              <a:rPr lang="ru-RU" dirty="0" smtClean="0"/>
              <a:t> </a:t>
            </a:r>
            <a:r>
              <a:rPr lang="ru-RU" dirty="0"/>
              <a:t>чувство ответственности за своё дело</a:t>
            </a:r>
            <a:r>
              <a:rPr lang="ru-RU" dirty="0" smtClean="0"/>
              <a:t>.</a:t>
            </a:r>
          </a:p>
          <a:p>
            <a:pPr marL="457200" indent="-457200">
              <a:buAutoNum type="arabicParenR"/>
            </a:pPr>
            <a:r>
              <a:rPr lang="ru-RU" dirty="0" smtClean="0"/>
              <a:t>Молодым людям </a:t>
            </a:r>
            <a:r>
              <a:rPr lang="ru-RU" b="1" dirty="0" smtClean="0"/>
              <a:t>свойствен</a:t>
            </a:r>
            <a:r>
              <a:rPr lang="ru-RU" dirty="0" smtClean="0"/>
              <a:t> максимализм во всём.</a:t>
            </a:r>
          </a:p>
          <a:p>
            <a:pPr marL="0" indent="0"/>
            <a:endParaRPr lang="ru-RU" dirty="0"/>
          </a:p>
          <a:p>
            <a:pPr marL="0" indent="0"/>
            <a:r>
              <a:rPr lang="ru-RU" dirty="0"/>
              <a:t>Данная модель употребительна в книжной речи.</a:t>
            </a:r>
          </a:p>
          <a:p>
            <a:pPr marL="0" indent="0"/>
            <a:r>
              <a:rPr lang="ru-RU" dirty="0" smtClean="0"/>
              <a:t>Упр.3 (стр.31), упр.4 (стр.32).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60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Упр.3. Стр.31.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Конструкцию 6 со словом «свойственно» вместо Конструкции 3 со словом «отличать».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Древнерусской архитектуре свойственна</a:t>
            </a:r>
            <a:r>
              <a:rPr lang="ru-RU" sz="2000" dirty="0" smtClean="0"/>
              <a:t> гармония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Творчеству Гоголя свойственны</a:t>
            </a:r>
            <a:r>
              <a:rPr lang="ru-RU" sz="2000" dirty="0" smtClean="0"/>
              <a:t> ирония и фантастика.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Маленьким детям свойственно </a:t>
            </a:r>
            <a:r>
              <a:rPr lang="ru-RU" sz="2000" dirty="0" smtClean="0"/>
              <a:t>внимание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Этому спортсмену свойственны</a:t>
            </a:r>
            <a:r>
              <a:rPr lang="ru-RU" sz="2000" dirty="0" smtClean="0"/>
              <a:t> высокое мастерство и смелость.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Человеку свойствен </a:t>
            </a:r>
            <a:r>
              <a:rPr lang="ru-RU" sz="2000" dirty="0" smtClean="0"/>
              <a:t>интерес к природе.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Поэзии Лермонтова свойственны</a:t>
            </a:r>
            <a:r>
              <a:rPr lang="ru-RU" sz="2000" dirty="0" smtClean="0"/>
              <a:t> глубина чувств и тонкий лиризм.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Русскому характеру свойственны</a:t>
            </a:r>
            <a:r>
              <a:rPr lang="ru-RU" sz="2000" dirty="0" smtClean="0"/>
              <a:t> широта и эмоциональность.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Всем матерям свойственны </a:t>
            </a:r>
            <a:r>
              <a:rPr lang="ru-RU" sz="2000" dirty="0" smtClean="0"/>
              <a:t>любовь к детям и забота о семье.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Статьям журналиста свойственны </a:t>
            </a:r>
            <a:r>
              <a:rPr lang="ru-RU" sz="2000" dirty="0" smtClean="0"/>
              <a:t>актуальность и точность фактов.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Проблемам миграции свойственны </a:t>
            </a:r>
            <a:r>
              <a:rPr lang="ru-RU" sz="2000" dirty="0" smtClean="0"/>
              <a:t>острота и актуальность.</a:t>
            </a:r>
          </a:p>
          <a:p>
            <a:pPr marL="457200" indent="-457200">
              <a:buAutoNum type="arabicParenR"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268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Упр.4. Стр.32.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Задайте вопросы к выделенным словам.</a:t>
            </a:r>
          </a:p>
          <a:p>
            <a:pPr marL="457200" indent="-457200">
              <a:buAutoNum type="arabicParenR"/>
            </a:pPr>
            <a:r>
              <a:rPr lang="ru-RU" dirty="0" smtClean="0"/>
              <a:t>Что свойственно человеку?</a:t>
            </a:r>
          </a:p>
          <a:p>
            <a:pPr marL="457200" indent="-457200">
              <a:buAutoNum type="arabicParenR"/>
            </a:pPr>
            <a:r>
              <a:rPr lang="ru-RU" dirty="0" smtClean="0"/>
              <a:t>Что характерно для лидера?</a:t>
            </a:r>
          </a:p>
          <a:p>
            <a:pPr marL="457200" indent="-457200">
              <a:buAutoNum type="arabicParenR"/>
            </a:pPr>
            <a:r>
              <a:rPr lang="ru-RU" dirty="0" smtClean="0"/>
              <a:t>Какая Москва?</a:t>
            </a:r>
          </a:p>
          <a:p>
            <a:pPr marL="457200" indent="-457200">
              <a:buAutoNum type="arabicParenR"/>
            </a:pPr>
            <a:r>
              <a:rPr lang="ru-RU" dirty="0" smtClean="0"/>
              <a:t>Каково познание мира?</a:t>
            </a:r>
          </a:p>
          <a:p>
            <a:pPr marL="457200" indent="-457200">
              <a:buAutoNum type="arabicParenR"/>
            </a:pPr>
            <a:r>
              <a:rPr lang="ru-RU" dirty="0" smtClean="0"/>
              <a:t>Чем отличается поэзия Маяковского?</a:t>
            </a:r>
          </a:p>
          <a:p>
            <a:pPr marL="457200" indent="-457200">
              <a:buAutoNum type="arabicParenR"/>
            </a:pPr>
            <a:r>
              <a:rPr lang="ru-RU" dirty="0" smtClean="0"/>
              <a:t>Чем характеризуются статьи журналиста?</a:t>
            </a:r>
          </a:p>
          <a:p>
            <a:pPr marL="457200" indent="-457200">
              <a:buAutoNum type="arabicParenR"/>
            </a:pPr>
            <a:r>
              <a:rPr lang="ru-RU" dirty="0" smtClean="0"/>
              <a:t>Что отличает учёного?</a:t>
            </a:r>
          </a:p>
          <a:p>
            <a:pPr marL="457200" indent="-457200">
              <a:buAutoNum type="arabicParenR"/>
            </a:pPr>
            <a:r>
              <a:rPr lang="ru-RU" dirty="0" smtClean="0"/>
              <a:t>Каково решение социальных проблем?</a:t>
            </a:r>
          </a:p>
          <a:p>
            <a:pPr marL="457200" indent="-457200">
              <a:buAutoNum type="arabicParenR"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814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Конструкции для качественной характеристики предмета, явления, лица.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1.</a:t>
            </a:r>
          </a:p>
          <a:p>
            <a:endParaRPr lang="ru-RU" dirty="0" smtClean="0"/>
          </a:p>
          <a:p>
            <a:r>
              <a:rPr lang="ru-RU" b="1" dirty="0" smtClean="0"/>
              <a:t>КТО/ ЧТО (И.п.) + (есть) + КАКОЙ, -ая, -ое, -ие (И.п. прилагат. в полной форме)</a:t>
            </a:r>
          </a:p>
          <a:p>
            <a:endParaRPr lang="ru-RU" dirty="0"/>
          </a:p>
          <a:p>
            <a:r>
              <a:rPr lang="ru-RU" dirty="0" smtClean="0"/>
              <a:t>Вопрос: Какой(-ая/-ое/-ие) он (она/оно/они)?</a:t>
            </a:r>
          </a:p>
          <a:p>
            <a:r>
              <a:rPr lang="ru-RU" dirty="0" smtClean="0"/>
              <a:t>Примеры: </a:t>
            </a:r>
          </a:p>
          <a:p>
            <a:pPr marL="457200" indent="-457200">
              <a:buAutoNum type="arabicParenR"/>
            </a:pPr>
            <a:r>
              <a:rPr lang="ru-RU" dirty="0" smtClean="0"/>
              <a:t>Андрей </a:t>
            </a:r>
            <a:r>
              <a:rPr lang="ru-RU" b="1" dirty="0" smtClean="0"/>
              <a:t>талантливый и трудолюбивый.</a:t>
            </a:r>
          </a:p>
          <a:p>
            <a:pPr marL="457200" indent="-457200">
              <a:buAutoNum type="arabicParenR"/>
            </a:pPr>
            <a:r>
              <a:rPr lang="ru-RU" dirty="0" smtClean="0"/>
              <a:t>Южно-корейская фирма </a:t>
            </a:r>
            <a:r>
              <a:rPr lang="en-US" dirty="0" smtClean="0"/>
              <a:t>LG </a:t>
            </a:r>
            <a:r>
              <a:rPr lang="ru-RU" b="1" dirty="0" smtClean="0"/>
              <a:t>всемирно</a:t>
            </a:r>
            <a:r>
              <a:rPr lang="ru-RU" dirty="0" smtClean="0"/>
              <a:t> </a:t>
            </a:r>
            <a:r>
              <a:rPr lang="ru-RU" b="1" dirty="0" smtClean="0"/>
              <a:t>известная.</a:t>
            </a:r>
          </a:p>
          <a:p>
            <a:pPr marL="0" indent="0"/>
            <a:endParaRPr lang="ru-RU" dirty="0" smtClean="0"/>
          </a:p>
          <a:p>
            <a:pPr marL="0" indent="0"/>
            <a:r>
              <a:rPr lang="ru-RU" dirty="0" smtClean="0"/>
              <a:t>Данная модель стилистически нейтральна.</a:t>
            </a:r>
            <a:r>
              <a:rPr lang="en-US" dirty="0" smtClean="0"/>
              <a:t> </a:t>
            </a:r>
            <a:endParaRPr lang="ru-RU" dirty="0"/>
          </a:p>
          <a:p>
            <a:endParaRPr lang="ru-RU" dirty="0"/>
          </a:p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Конструкции для качественной характеристики </a:t>
            </a:r>
            <a:r>
              <a:rPr lang="ru-RU" sz="2400" dirty="0" smtClean="0"/>
              <a:t>предмета, явления, лица.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2.</a:t>
            </a:r>
          </a:p>
          <a:p>
            <a:r>
              <a:rPr lang="ru-RU" b="1" dirty="0" smtClean="0"/>
              <a:t>КТО/ ЧТО (И.п.) + (есть) + КАКОВ, -а, -о, -ы (И.п. прилагат. В краткой форме)</a:t>
            </a:r>
          </a:p>
          <a:p>
            <a:r>
              <a:rPr lang="ru-RU" dirty="0" smtClean="0"/>
              <a:t>Вопрос: Каков (-а, -о, -ы) он (она, оно, они)?</a:t>
            </a:r>
          </a:p>
          <a:p>
            <a:r>
              <a:rPr lang="ru-RU" dirty="0" smtClean="0"/>
              <a:t>Примеры</a:t>
            </a:r>
            <a:r>
              <a:rPr lang="ru-RU" dirty="0"/>
              <a:t>: </a:t>
            </a:r>
          </a:p>
          <a:p>
            <a:pPr marL="457200" indent="-457200">
              <a:buAutoNum type="arabicParenR"/>
            </a:pPr>
            <a:r>
              <a:rPr lang="ru-RU" dirty="0"/>
              <a:t>Андрей </a:t>
            </a:r>
            <a:r>
              <a:rPr lang="ru-RU" b="1" dirty="0" smtClean="0"/>
              <a:t>талантлив </a:t>
            </a:r>
            <a:r>
              <a:rPr lang="ru-RU" b="1" dirty="0"/>
              <a:t>и </a:t>
            </a:r>
            <a:r>
              <a:rPr lang="ru-RU" b="1" dirty="0" smtClean="0"/>
              <a:t>трудолюбив.</a:t>
            </a:r>
            <a:endParaRPr lang="ru-RU" b="1" dirty="0"/>
          </a:p>
          <a:p>
            <a:pPr marL="457200" indent="-457200">
              <a:buAutoNum type="arabicParenR"/>
            </a:pPr>
            <a:r>
              <a:rPr lang="ru-RU" dirty="0"/>
              <a:t>Южно-корейская фирма </a:t>
            </a:r>
            <a:r>
              <a:rPr lang="en-US" dirty="0"/>
              <a:t>LG </a:t>
            </a:r>
            <a:r>
              <a:rPr lang="ru-RU" b="1" dirty="0"/>
              <a:t>всемирно</a:t>
            </a:r>
            <a:r>
              <a:rPr lang="ru-RU" dirty="0"/>
              <a:t> </a:t>
            </a:r>
            <a:r>
              <a:rPr lang="ru-RU" b="1" dirty="0" smtClean="0"/>
              <a:t>известна.</a:t>
            </a:r>
            <a:endParaRPr lang="ru-RU" b="1" dirty="0"/>
          </a:p>
          <a:p>
            <a:r>
              <a:rPr lang="ru-RU" dirty="0" smtClean="0"/>
              <a:t>Конструкция 2 более экспрессивна и категорична по сравнению с Конструкцией 1.</a:t>
            </a:r>
          </a:p>
          <a:p>
            <a:r>
              <a:rPr lang="ru-RU" dirty="0" smtClean="0"/>
              <a:t>Конструкция 2 стилистически нейтральна.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366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Конструкции для качественной характеристики </a:t>
            </a:r>
            <a:r>
              <a:rPr lang="ru-RU" sz="2400" dirty="0" smtClean="0"/>
              <a:t>предмета, явления, лица.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3.</a:t>
            </a:r>
          </a:p>
          <a:p>
            <a:r>
              <a:rPr lang="ru-RU" b="1" dirty="0" smtClean="0"/>
              <a:t>КОГО/ ЧТО (</a:t>
            </a:r>
            <a:r>
              <a:rPr lang="ru-RU" b="1" dirty="0" err="1" smtClean="0"/>
              <a:t>В.п</a:t>
            </a:r>
            <a:r>
              <a:rPr lang="ru-RU" b="1" dirty="0" smtClean="0"/>
              <a:t>.) + отличает/ характеризует + ЧТО (И.п.)</a:t>
            </a:r>
          </a:p>
          <a:p>
            <a:endParaRPr lang="ru-RU" dirty="0"/>
          </a:p>
          <a:p>
            <a:r>
              <a:rPr lang="ru-RU" dirty="0" smtClean="0"/>
              <a:t>Вопрос: Что отличает/ характеризует его/её?</a:t>
            </a:r>
          </a:p>
          <a:p>
            <a:r>
              <a:rPr lang="ru-RU" dirty="0" smtClean="0"/>
              <a:t>Примеры:</a:t>
            </a:r>
          </a:p>
          <a:p>
            <a:pPr marL="457200" indent="-457200">
              <a:buAutoNum type="arabicParenR"/>
            </a:pPr>
            <a:r>
              <a:rPr lang="ru-RU" dirty="0" smtClean="0"/>
              <a:t>Этого человека </a:t>
            </a:r>
            <a:r>
              <a:rPr lang="ru-RU" b="1" dirty="0" smtClean="0"/>
              <a:t>отличает</a:t>
            </a:r>
            <a:r>
              <a:rPr lang="ru-RU" dirty="0" smtClean="0"/>
              <a:t> чувство ответственности за своё дело.</a:t>
            </a:r>
          </a:p>
          <a:p>
            <a:pPr marL="457200" indent="-457200">
              <a:buAutoNum type="arabicParenR"/>
            </a:pPr>
            <a:r>
              <a:rPr lang="ru-RU" dirty="0" smtClean="0"/>
              <a:t>Миграцию </a:t>
            </a:r>
            <a:r>
              <a:rPr lang="ru-RU" b="1" dirty="0" smtClean="0"/>
              <a:t>характеризуют</a:t>
            </a:r>
            <a:r>
              <a:rPr lang="ru-RU" dirty="0" smtClean="0"/>
              <a:t> два процесса – иммиграция и эмиграция.</a:t>
            </a:r>
          </a:p>
          <a:p>
            <a:pPr marL="0" indent="0"/>
            <a:r>
              <a:rPr lang="ru-RU" dirty="0" smtClean="0"/>
              <a:t>Глагол </a:t>
            </a:r>
            <a:r>
              <a:rPr lang="ru-RU" b="1" dirty="0" smtClean="0"/>
              <a:t>характеризовать</a:t>
            </a:r>
            <a:r>
              <a:rPr lang="ru-RU" dirty="0" smtClean="0"/>
              <a:t> редко используется для характеристики лица в данной конструкции.</a:t>
            </a:r>
          </a:p>
          <a:p>
            <a:pPr marL="0" indent="0"/>
            <a:r>
              <a:rPr lang="ru-RU" dirty="0" smtClean="0"/>
              <a:t>Данная модель употребительна в книжной речи.</a:t>
            </a:r>
            <a:endParaRPr lang="ru-RU" dirty="0"/>
          </a:p>
          <a:p>
            <a:pPr marL="0" indent="0"/>
            <a:endParaRPr lang="ru-RU" dirty="0" smtClean="0"/>
          </a:p>
          <a:p>
            <a:pPr marL="0" indent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450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Конструкции для качественной характеристики предмета, явления, лица.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4. </a:t>
            </a:r>
          </a:p>
          <a:p>
            <a:r>
              <a:rPr lang="ru-RU" b="1" dirty="0" smtClean="0"/>
              <a:t>КТО/ ЧТО (И.п.) + отличается/ характеризуется + ЧЕМ (Т.п.)</a:t>
            </a:r>
          </a:p>
          <a:p>
            <a:r>
              <a:rPr lang="ru-RU" dirty="0" smtClean="0"/>
              <a:t>Вопрос: Чем он отличается/ Характеризуется?</a:t>
            </a:r>
          </a:p>
          <a:p>
            <a:r>
              <a:rPr lang="ru-RU" dirty="0" smtClean="0"/>
              <a:t>Примеры:</a:t>
            </a:r>
            <a:endParaRPr lang="ru-RU" dirty="0"/>
          </a:p>
          <a:p>
            <a:pPr marL="457200" indent="-457200">
              <a:buAutoNum type="arabicParenR"/>
            </a:pPr>
            <a:r>
              <a:rPr lang="ru-RU" dirty="0" smtClean="0"/>
              <a:t>Этот человек </a:t>
            </a:r>
            <a:r>
              <a:rPr lang="ru-RU" b="1" dirty="0" smtClean="0"/>
              <a:t>отличается</a:t>
            </a:r>
            <a:r>
              <a:rPr lang="ru-RU" dirty="0" smtClean="0"/>
              <a:t> чувством </a:t>
            </a:r>
            <a:r>
              <a:rPr lang="ru-RU" dirty="0"/>
              <a:t>ответственности за своё дело.</a:t>
            </a:r>
          </a:p>
          <a:p>
            <a:pPr marL="457200" indent="-457200">
              <a:buAutoNum type="arabicParenR"/>
            </a:pPr>
            <a:r>
              <a:rPr lang="ru-RU" dirty="0" smtClean="0"/>
              <a:t>Миграция </a:t>
            </a:r>
            <a:r>
              <a:rPr lang="ru-RU" b="1" dirty="0" smtClean="0"/>
              <a:t>характеризуется </a:t>
            </a:r>
            <a:r>
              <a:rPr lang="ru-RU" dirty="0" smtClean="0"/>
              <a:t>двумя процессами </a:t>
            </a:r>
            <a:r>
              <a:rPr lang="ru-RU" dirty="0"/>
              <a:t>– </a:t>
            </a:r>
            <a:r>
              <a:rPr lang="ru-RU" dirty="0" smtClean="0"/>
              <a:t>иммиграцией </a:t>
            </a:r>
            <a:r>
              <a:rPr lang="ru-RU" dirty="0"/>
              <a:t>и </a:t>
            </a:r>
            <a:r>
              <a:rPr lang="ru-RU" dirty="0" smtClean="0"/>
              <a:t>эмиграцией.</a:t>
            </a:r>
            <a:endParaRPr lang="ru-RU" dirty="0"/>
          </a:p>
          <a:p>
            <a:pPr marL="0" indent="0"/>
            <a:r>
              <a:rPr lang="ru-RU" dirty="0"/>
              <a:t>Глагол </a:t>
            </a:r>
            <a:r>
              <a:rPr lang="ru-RU" b="1" dirty="0"/>
              <a:t>характеризовать</a:t>
            </a:r>
            <a:r>
              <a:rPr lang="ru-RU" dirty="0"/>
              <a:t> </a:t>
            </a:r>
            <a:r>
              <a:rPr lang="ru-RU" dirty="0" smtClean="0"/>
              <a:t>чаще </a:t>
            </a:r>
            <a:r>
              <a:rPr lang="ru-RU" dirty="0"/>
              <a:t>используется для характеристики </a:t>
            </a:r>
            <a:r>
              <a:rPr lang="ru-RU" dirty="0" smtClean="0"/>
              <a:t>предметов или явлений.</a:t>
            </a:r>
            <a:endParaRPr lang="ru-RU" dirty="0"/>
          </a:p>
          <a:p>
            <a:pPr marL="0" indent="0"/>
            <a:r>
              <a:rPr lang="ru-RU" dirty="0"/>
              <a:t>Данная модель употребительна в книжной речи.</a:t>
            </a:r>
          </a:p>
          <a:p>
            <a:r>
              <a:rPr lang="ru-RU" dirty="0" smtClean="0"/>
              <a:t>Упр.5 (стр.32),  </a:t>
            </a:r>
            <a:r>
              <a:rPr lang="ru-RU" dirty="0"/>
              <a:t>у</a:t>
            </a:r>
            <a:r>
              <a:rPr lang="ru-RU" dirty="0" smtClean="0"/>
              <a:t>пр. 1 (стр.30-31), упр.2 (стр.31).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3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Упр.5. Стр.32.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Конструкцию 4 с глаголами «отличаться», «характеризоваться» и слова в скобках.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Политик </a:t>
            </a:r>
            <a:r>
              <a:rPr lang="ru-RU" sz="2000" i="1" dirty="0" smtClean="0"/>
              <a:t>отличается мудростью и прагматизмом.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Компания «Газпром» </a:t>
            </a:r>
            <a:r>
              <a:rPr lang="ru-RU" sz="2000" i="1" dirty="0" smtClean="0"/>
              <a:t>отличается всемирной известностью.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Компания </a:t>
            </a:r>
            <a:r>
              <a:rPr lang="it-IT" sz="2000" dirty="0" smtClean="0"/>
              <a:t>SONY </a:t>
            </a:r>
            <a:r>
              <a:rPr lang="ru-RU" sz="2000" i="1" dirty="0" smtClean="0"/>
              <a:t>отличается/ характеризуется высоким качеством продукции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Музыкант </a:t>
            </a:r>
            <a:r>
              <a:rPr lang="ru-RU" sz="2000" i="1" dirty="0" smtClean="0"/>
              <a:t>отличается талантом и мастерством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Музей </a:t>
            </a:r>
            <a:r>
              <a:rPr lang="ru-RU" sz="2000" i="1" dirty="0" smtClean="0"/>
              <a:t>отличается/характеризуется подлинностью экспонатов.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Фильмы режиссёра А. Тарковского </a:t>
            </a:r>
            <a:r>
              <a:rPr lang="ru-RU" sz="2000" i="1" dirty="0" smtClean="0"/>
              <a:t>отличаются профессионализмом и мастерством.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Академик А. Сахаров </a:t>
            </a:r>
            <a:r>
              <a:rPr lang="ru-RU" sz="2000" i="1" dirty="0" smtClean="0"/>
              <a:t>отличался принципиальностью и убеждённостью.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Здание </a:t>
            </a:r>
            <a:r>
              <a:rPr lang="ru-RU" sz="2000" i="1" dirty="0" smtClean="0"/>
              <a:t>отличается оригинальностью архитектуры.</a:t>
            </a:r>
            <a:endParaRPr lang="ru-RU" sz="20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85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Упр.1. Стр.30-31.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Конструкцию 4 «кто/что отличается чем» и слова в скобках вместо Конструкции 2 с кратким прилагательным.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Ассортимент товаров … </a:t>
            </a:r>
            <a:r>
              <a:rPr lang="ru-RU" sz="2000" i="1" dirty="0" smtClean="0"/>
              <a:t>отличается богатством и разнообразием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Миграционное законодательство </a:t>
            </a:r>
            <a:r>
              <a:rPr lang="ru-RU" sz="2000" i="1" dirty="0" smtClean="0"/>
              <a:t>отличается недостаточной эффективностью.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Фильм </a:t>
            </a:r>
            <a:r>
              <a:rPr lang="ru-RU" sz="2000" i="1" dirty="0" smtClean="0"/>
              <a:t>отличается историчностью и правдивостью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Позиция учёного … </a:t>
            </a:r>
            <a:r>
              <a:rPr lang="ru-RU" sz="2000" i="1" dirty="0" smtClean="0"/>
              <a:t>отличалась принципиальностью и убедительностью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Старшая сестра по характеру </a:t>
            </a:r>
            <a:r>
              <a:rPr lang="ru-RU" sz="2000" i="1" dirty="0" smtClean="0"/>
              <a:t>отличается добротой.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В общении этот человек </a:t>
            </a:r>
            <a:r>
              <a:rPr lang="ru-RU" sz="2000" i="1" dirty="0" smtClean="0"/>
              <a:t>отличается (большой) простотой и открытостью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Процесс миграции </a:t>
            </a:r>
            <a:r>
              <a:rPr lang="ru-RU" sz="2000" i="1" dirty="0" smtClean="0"/>
              <a:t>отличается закономерностью и неизбежностью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Проблемы экологии </a:t>
            </a:r>
            <a:r>
              <a:rPr lang="ru-RU" sz="2000" i="1" dirty="0" smtClean="0"/>
              <a:t>отличаются остротой и серьёзностью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24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Упр.1. Стр.30-31. </a:t>
            </a:r>
            <a:r>
              <a:rPr lang="ru-RU" dirty="0" smtClean="0"/>
              <a:t>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sz="2000" dirty="0" smtClean="0"/>
              <a:t>9) Мегаполисы </a:t>
            </a:r>
            <a:r>
              <a:rPr lang="ru-RU" sz="2000" dirty="0"/>
              <a:t>отличаются огромностью и многолюдностью.</a:t>
            </a:r>
          </a:p>
          <a:p>
            <a:pPr marL="0" indent="0"/>
            <a:r>
              <a:rPr lang="ru-RU" sz="2000" dirty="0" smtClean="0"/>
              <a:t>10) Статьи </a:t>
            </a:r>
            <a:r>
              <a:rPr lang="ru-RU" sz="2000" dirty="0"/>
              <a:t>журналиста отличаются актуальностью.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39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Упр.2. Стр.31.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Конструкцию 4 с глаголом «отличаться» вместо Конструкции 3 с глаголом «отличать».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Город Петербург </a:t>
            </a:r>
            <a:r>
              <a:rPr lang="ru-RU" sz="2000" i="1" dirty="0" smtClean="0"/>
              <a:t>отличается чёткостью планировки и богатством архитектуры.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Исследование молодого учёного </a:t>
            </a:r>
            <a:r>
              <a:rPr lang="ru-RU" sz="2000" i="1" dirty="0" smtClean="0"/>
              <a:t>отличается глубиной и убедительностью </a:t>
            </a:r>
            <a:r>
              <a:rPr lang="ru-RU" sz="2000" dirty="0" smtClean="0"/>
              <a:t>доказательств.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Выступление этого артиста </a:t>
            </a:r>
            <a:r>
              <a:rPr lang="ru-RU" sz="2000" i="1" dirty="0" smtClean="0"/>
              <a:t>отличается яркостью и талантом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Русский национальный характер </a:t>
            </a:r>
            <a:r>
              <a:rPr lang="ru-RU" sz="2000" i="1" dirty="0" smtClean="0"/>
              <a:t>отличается широтой и максимализмом </a:t>
            </a:r>
            <a:r>
              <a:rPr lang="ru-RU" sz="2000" dirty="0" smtClean="0"/>
              <a:t>в проявлении чувств.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Романы Достоевского </a:t>
            </a:r>
            <a:r>
              <a:rPr lang="ru-RU" sz="2000" i="1" dirty="0" smtClean="0"/>
              <a:t>отличаются острым психологизмом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Статьи этого журналиста </a:t>
            </a:r>
            <a:r>
              <a:rPr lang="ru-RU" sz="2000" i="1" dirty="0" smtClean="0"/>
              <a:t>отличаются бережным отношением </a:t>
            </a:r>
            <a:r>
              <a:rPr lang="ru-RU" sz="2000" dirty="0" smtClean="0"/>
              <a:t>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Мегаполисы </a:t>
            </a:r>
            <a:r>
              <a:rPr lang="ru-RU" sz="2000" i="1" dirty="0" smtClean="0"/>
              <a:t>отличаются огромностью размеров и многолюдностью</a:t>
            </a:r>
            <a:r>
              <a:rPr lang="ru-RU" sz="2000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Отношения двух стран </a:t>
            </a:r>
            <a:r>
              <a:rPr lang="ru-RU" sz="2000" i="1" dirty="0" smtClean="0"/>
              <a:t>отличаются взаимной выгодой и добрососедством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99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377</TotalTime>
  <Words>908</Words>
  <Application>Microsoft Office PowerPoint</Application>
  <PresentationFormat>Экран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Master_FOR-FAM_FOR-COM</vt:lpstr>
      <vt:lpstr>Презентация PowerPoint</vt:lpstr>
      <vt:lpstr>Конструкции для качественной характеристики предмета, явления, лица.</vt:lpstr>
      <vt:lpstr>Конструкции для качественной характеристики предмета, явления, лица.</vt:lpstr>
      <vt:lpstr>Конструкции для качественной характеристики предмета, явления, лица.</vt:lpstr>
      <vt:lpstr>Конструкции для качественной характеристики предмета, явления, лица.</vt:lpstr>
      <vt:lpstr>Упр.5. Стр.32. Ключи.</vt:lpstr>
      <vt:lpstr>Упр.1. Стр.30-31. Ключи.</vt:lpstr>
      <vt:lpstr>Упр.1. Стр.30-31. Ключи (продолжение).</vt:lpstr>
      <vt:lpstr>Упр.2. Стр.31.</vt:lpstr>
      <vt:lpstr>Конструкции для качественной характеристики предмета, явления, лица.</vt:lpstr>
      <vt:lpstr>Конструкции для качественной характеристики предмета, явления, лица.</vt:lpstr>
      <vt:lpstr>Упр.3. Стр.31. Ключи.</vt:lpstr>
      <vt:lpstr>Упр.4. Стр.32.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32</cp:revision>
  <dcterms:created xsi:type="dcterms:W3CDTF">2016-08-01T13:43:10Z</dcterms:created>
  <dcterms:modified xsi:type="dcterms:W3CDTF">2024-07-11T21:50:14Z</dcterms:modified>
</cp:coreProperties>
</file>