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52" d="100"/>
          <a:sy n="52" d="100"/>
        </p:scale>
        <p:origin x="-91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2. Грамматика. 1. Наименование предмета.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Стр. 27. Дать наименование предмету = дать имя предмету = назвать предмет.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" y="764704"/>
            <a:ext cx="9099937" cy="5613126"/>
          </a:xfrm>
        </p:spPr>
        <p:txBody>
          <a:bodyPr/>
          <a:lstStyle/>
          <a:p>
            <a:r>
              <a:rPr lang="ru-RU" b="1" dirty="0" smtClean="0"/>
              <a:t>Конструкция 1.</a:t>
            </a:r>
          </a:p>
          <a:p>
            <a:endParaRPr lang="ru-RU" b="1" dirty="0" smtClean="0"/>
          </a:p>
          <a:p>
            <a:r>
              <a:rPr lang="ru-RU" b="1" dirty="0" smtClean="0"/>
              <a:t>ЧТО (И.п.) + называется + ЧЕМ (Т.п.)</a:t>
            </a:r>
          </a:p>
          <a:p>
            <a:endParaRPr lang="ru-RU" b="1" dirty="0" smtClean="0"/>
          </a:p>
          <a:p>
            <a:r>
              <a:rPr lang="ru-RU" dirty="0" smtClean="0"/>
              <a:t>Вопрос: Что называется … ?</a:t>
            </a:r>
          </a:p>
          <a:p>
            <a:r>
              <a:rPr lang="ru-RU" dirty="0" smtClean="0"/>
              <a:t>Пример: Улица на берегу реки или моря </a:t>
            </a:r>
            <a:r>
              <a:rPr lang="ru-RU" b="1" dirty="0" smtClean="0"/>
              <a:t>называется</a:t>
            </a:r>
            <a:r>
              <a:rPr lang="ru-RU" dirty="0" smtClean="0"/>
              <a:t> набережной.</a:t>
            </a:r>
          </a:p>
          <a:p>
            <a:r>
              <a:rPr lang="ru-RU" dirty="0" smtClean="0"/>
              <a:t>(Что называется набережной?)</a:t>
            </a:r>
          </a:p>
          <a:p>
            <a:endParaRPr lang="ru-RU" dirty="0"/>
          </a:p>
          <a:p>
            <a:r>
              <a:rPr lang="ru-RU" dirty="0" smtClean="0"/>
              <a:t>Данная модель стилистически нейтральна.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Стр.27. Наименование предмета. Определение понятия.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2.</a:t>
            </a:r>
          </a:p>
          <a:p>
            <a:r>
              <a:rPr lang="ru-RU" b="1" dirty="0" smtClean="0"/>
              <a:t>КОГО/ ЧТО (</a:t>
            </a:r>
            <a:r>
              <a:rPr lang="ru-RU" b="1" dirty="0" err="1" smtClean="0"/>
              <a:t>В.п</a:t>
            </a:r>
            <a:r>
              <a:rPr lang="ru-RU" b="1" dirty="0" smtClean="0"/>
              <a:t>.) + называют + КЕМ/ ЧЕМ (Т.п.)</a:t>
            </a:r>
          </a:p>
          <a:p>
            <a:r>
              <a:rPr lang="ru-RU" dirty="0" smtClean="0"/>
              <a:t>Это неопределённо-личное предложение, т.к. субъект (И.п.) выражен имплицитно (</a:t>
            </a:r>
            <a:r>
              <a:rPr lang="ru-RU" i="1" dirty="0" smtClean="0"/>
              <a:t>они/люди</a:t>
            </a:r>
            <a:r>
              <a:rPr lang="ru-RU" dirty="0" smtClean="0"/>
              <a:t> называют).</a:t>
            </a:r>
          </a:p>
          <a:p>
            <a:r>
              <a:rPr lang="ru-RU" dirty="0" smtClean="0"/>
              <a:t>Вопрос: Кого называют … ? Что называют … ?</a:t>
            </a:r>
          </a:p>
          <a:p>
            <a:r>
              <a:rPr lang="ru-RU" dirty="0" smtClean="0"/>
              <a:t>Примеры:</a:t>
            </a:r>
          </a:p>
          <a:p>
            <a:pPr marL="457200" indent="-457200">
              <a:buAutoNum type="arabicParenR"/>
            </a:pPr>
            <a:r>
              <a:rPr lang="ru-RU" dirty="0" smtClean="0"/>
              <a:t>Человека, занимающегося бизнесом, </a:t>
            </a:r>
            <a:r>
              <a:rPr lang="ru-RU" b="1" dirty="0" smtClean="0"/>
              <a:t>называют</a:t>
            </a:r>
            <a:r>
              <a:rPr lang="ru-RU" dirty="0" smtClean="0"/>
              <a:t> бизнесменом.</a:t>
            </a:r>
          </a:p>
          <a:p>
            <a:pPr marL="457200" indent="-457200">
              <a:buAutoNum type="arabicParenR"/>
            </a:pPr>
            <a:r>
              <a:rPr lang="ru-RU" dirty="0" smtClean="0"/>
              <a:t>Город с населением более 10 миллионов человек </a:t>
            </a:r>
            <a:r>
              <a:rPr lang="ru-RU" b="1" dirty="0" smtClean="0"/>
              <a:t>называют</a:t>
            </a:r>
            <a:r>
              <a:rPr lang="ru-RU" dirty="0" smtClean="0"/>
              <a:t> мегаполисом.</a:t>
            </a:r>
          </a:p>
          <a:p>
            <a:pPr marL="0" indent="0"/>
            <a:r>
              <a:rPr lang="ru-RU" dirty="0" smtClean="0"/>
              <a:t>Данная модель стилистически нейтральна.</a:t>
            </a:r>
          </a:p>
          <a:p>
            <a:pPr marL="0" indent="0"/>
            <a:r>
              <a:rPr lang="ru-RU" dirty="0" smtClean="0"/>
              <a:t>Упр.2-3. Стр.28-29.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34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Упр.2. Стр.28.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Ответьте на вопрос , используя конструкцию «кого называют кем» и слова в скобках.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Студентом называют человека, который учится в университете.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В школе отличником называют человека, который получает только отличные оценки.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Горожанином называют человека, который живёт в городе.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Сельским жителем </a:t>
            </a:r>
            <a:r>
              <a:rPr lang="ru-RU" sz="2000" dirty="0"/>
              <a:t>называют человека, который живёт </a:t>
            </a:r>
            <a:r>
              <a:rPr lang="ru-RU" sz="2000" dirty="0" smtClean="0"/>
              <a:t>в сельской местности.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Местным жителем </a:t>
            </a:r>
            <a:r>
              <a:rPr lang="ru-RU" sz="2000" dirty="0"/>
              <a:t>называют человека, который </a:t>
            </a:r>
            <a:r>
              <a:rPr lang="ru-RU" sz="2000" dirty="0" smtClean="0"/>
              <a:t>долгое время живёт в этом месте.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Приезжим </a:t>
            </a:r>
            <a:r>
              <a:rPr lang="ru-RU" sz="2000" dirty="0"/>
              <a:t>называют человека, который </a:t>
            </a:r>
            <a:r>
              <a:rPr lang="ru-RU" sz="2000" dirty="0" smtClean="0"/>
              <a:t>приехал сюда из другого места.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Иммигрантом </a:t>
            </a:r>
            <a:r>
              <a:rPr lang="ru-RU" sz="2000" dirty="0"/>
              <a:t>называют человека, который </a:t>
            </a:r>
            <a:r>
              <a:rPr lang="ru-RU" sz="2000" dirty="0" smtClean="0"/>
              <a:t>приехал сюда из другой страны.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Эмигрантом </a:t>
            </a:r>
            <a:r>
              <a:rPr lang="ru-RU" sz="2000" dirty="0"/>
              <a:t>называют человека, который </a:t>
            </a:r>
            <a:r>
              <a:rPr lang="ru-RU" sz="2000" dirty="0" smtClean="0"/>
              <a:t>уехал из родной страны в другую страну.</a:t>
            </a:r>
          </a:p>
          <a:p>
            <a:pPr marL="457200" indent="-4572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794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Упр.2. Стр.28. 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9) Россиянином </a:t>
            </a:r>
            <a:r>
              <a:rPr lang="ru-RU" sz="2000" dirty="0"/>
              <a:t>называют человека, </a:t>
            </a:r>
            <a:r>
              <a:rPr lang="ru-RU" sz="2000" dirty="0" smtClean="0"/>
              <a:t>который является гражданином России.</a:t>
            </a:r>
          </a:p>
          <a:p>
            <a:r>
              <a:rPr lang="ru-RU" sz="2000" dirty="0" smtClean="0"/>
              <a:t>10) Москвичом </a:t>
            </a:r>
            <a:r>
              <a:rPr lang="ru-RU" sz="2000" dirty="0"/>
              <a:t>называют человека, который </a:t>
            </a:r>
            <a:r>
              <a:rPr lang="ru-RU" sz="2000" dirty="0" smtClean="0"/>
              <a:t>является постоянным жителем Москвы.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111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Упр.3. Стр.28-29.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конструкцию «кого/ что называют кем/ чем» вместо конструкции со словом «это».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Толерантностью называют </a:t>
            </a:r>
            <a:r>
              <a:rPr lang="ru-RU" sz="2000" dirty="0" smtClean="0"/>
              <a:t>терпимое, снисходительное отношение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Миграцией называют</a:t>
            </a:r>
            <a:r>
              <a:rPr lang="ru-RU" sz="2000" dirty="0" smtClean="0"/>
              <a:t> переезд человека в другое место.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Высококвалифицированным специалистом называют работника, имеющего</a:t>
            </a:r>
            <a:r>
              <a:rPr lang="ru-RU" sz="2000" dirty="0" smtClean="0"/>
              <a:t> высокую квалификацию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Визой называют </a:t>
            </a:r>
            <a:r>
              <a:rPr lang="ru-RU" sz="2000" dirty="0" smtClean="0"/>
              <a:t>официальное разрешение на въезд в страну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Трудовыми мигрантами называют людей, приехавших</a:t>
            </a:r>
            <a:r>
              <a:rPr lang="ru-RU" sz="2000" dirty="0" smtClean="0"/>
              <a:t> в другую страну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«Утечкой мозгов» называют </a:t>
            </a:r>
            <a:r>
              <a:rPr lang="ru-RU" sz="2000" dirty="0" smtClean="0"/>
              <a:t>процесс интеллектуальной эмиграции … 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Гражданином государства называют человека</a:t>
            </a:r>
            <a:r>
              <a:rPr lang="ru-RU" sz="2000" dirty="0" smtClean="0"/>
              <a:t>, постоянно </a:t>
            </a:r>
            <a:r>
              <a:rPr lang="ru-RU" sz="2000" i="1" dirty="0" smtClean="0"/>
              <a:t>проживающего</a:t>
            </a:r>
            <a:r>
              <a:rPr lang="ru-RU" sz="2000" dirty="0" smtClean="0"/>
              <a:t> в данном государстве, </a:t>
            </a:r>
            <a:r>
              <a:rPr lang="ru-RU" sz="2000" i="1" dirty="0" smtClean="0"/>
              <a:t>пользующегося</a:t>
            </a:r>
            <a:r>
              <a:rPr lang="ru-RU" sz="2000" dirty="0" smtClean="0"/>
              <a:t> всеми его правами и </a:t>
            </a:r>
            <a:r>
              <a:rPr lang="ru-RU" sz="2000" i="1" dirty="0" smtClean="0"/>
              <a:t>исполняющего </a:t>
            </a:r>
            <a:r>
              <a:rPr lang="ru-RU" sz="2000" dirty="0" smtClean="0"/>
              <a:t>его обязанности.</a:t>
            </a:r>
          </a:p>
          <a:p>
            <a:pPr marL="457200" indent="-457200">
              <a:buAutoNum type="arabicParenR"/>
            </a:pPr>
            <a:r>
              <a:rPr lang="ru-RU" sz="2000" i="1" dirty="0" smtClean="0"/>
              <a:t>Нелегальным иммигрантом называют человека, приехавшего</a:t>
            </a:r>
            <a:r>
              <a:rPr lang="ru-RU" sz="2000" dirty="0" smtClean="0"/>
              <a:t> в чужую страну нелегально, нарушив закон.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39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Стр.27.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3.</a:t>
            </a:r>
          </a:p>
          <a:p>
            <a:endParaRPr lang="ru-RU" b="1" dirty="0" smtClean="0"/>
          </a:p>
          <a:p>
            <a:r>
              <a:rPr lang="ru-RU" b="1" dirty="0" smtClean="0"/>
              <a:t>ЧТО (</a:t>
            </a:r>
            <a:r>
              <a:rPr lang="ru-RU" b="1" dirty="0"/>
              <a:t>И</a:t>
            </a:r>
            <a:r>
              <a:rPr lang="ru-RU" b="1" dirty="0" smtClean="0"/>
              <a:t>.п.)* + получило название + ЧЕГО (Р.п.)</a:t>
            </a:r>
          </a:p>
          <a:p>
            <a:r>
              <a:rPr lang="ru-RU" dirty="0"/>
              <a:t>*В учебнике ошибочно указан </a:t>
            </a:r>
            <a:r>
              <a:rPr lang="ru-RU" dirty="0" err="1"/>
              <a:t>В.п</a:t>
            </a:r>
            <a:r>
              <a:rPr lang="ru-RU" dirty="0"/>
              <a:t>. (винительный падеж).</a:t>
            </a:r>
          </a:p>
          <a:p>
            <a:endParaRPr lang="ru-RU" dirty="0" smtClean="0"/>
          </a:p>
          <a:p>
            <a:r>
              <a:rPr lang="ru-RU" dirty="0" smtClean="0"/>
              <a:t>Вопрос: Что получило название … ?</a:t>
            </a:r>
          </a:p>
          <a:p>
            <a:r>
              <a:rPr lang="ru-RU" dirty="0" smtClean="0"/>
              <a:t>Пример: </a:t>
            </a:r>
            <a:r>
              <a:rPr lang="ru-RU" dirty="0"/>
              <a:t>Улица на берегу реки или моря </a:t>
            </a:r>
            <a:r>
              <a:rPr lang="ru-RU" b="1" dirty="0" smtClean="0"/>
              <a:t>получила название</a:t>
            </a:r>
            <a:r>
              <a:rPr lang="ru-RU" dirty="0" smtClean="0"/>
              <a:t> </a:t>
            </a:r>
            <a:r>
              <a:rPr lang="ru-RU" dirty="0"/>
              <a:t>набережной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Данная модель употребительна в книжной речи.</a:t>
            </a:r>
          </a:p>
          <a:p>
            <a:r>
              <a:rPr lang="ru-RU" dirty="0" smtClean="0"/>
              <a:t>Упр.1. Стр.28.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5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Упр.1. Стр.28.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Используйте конструкцию «что называется чем» вместо конструкции «что получило название чего».</a:t>
            </a:r>
          </a:p>
          <a:p>
            <a:pPr marL="457200" indent="-457200">
              <a:buAutoNum type="arabicParenR"/>
            </a:pPr>
            <a:r>
              <a:rPr lang="ru-RU" dirty="0" smtClean="0"/>
              <a:t>Районы города, в которых …, </a:t>
            </a:r>
            <a:r>
              <a:rPr lang="ru-RU" i="1" dirty="0" smtClean="0"/>
              <a:t>называются спальными районами</a:t>
            </a:r>
            <a:r>
              <a:rPr lang="ru-RU" dirty="0" smtClean="0"/>
              <a:t>.</a:t>
            </a:r>
          </a:p>
          <a:p>
            <a:pPr marL="457200" indent="-457200">
              <a:buAutoNum type="arabicParenR"/>
            </a:pPr>
            <a:r>
              <a:rPr lang="ru-RU" dirty="0" smtClean="0"/>
              <a:t>Часть города, которая находится …, </a:t>
            </a:r>
            <a:r>
              <a:rPr lang="ru-RU" i="1" dirty="0" smtClean="0"/>
              <a:t>называется окраиной.</a:t>
            </a:r>
          </a:p>
          <a:p>
            <a:pPr marL="457200" indent="-457200">
              <a:buAutoNum type="arabicParenR"/>
            </a:pPr>
            <a:r>
              <a:rPr lang="ru-RU" dirty="0" smtClean="0"/>
              <a:t>Супермаркет, занимающий …, </a:t>
            </a:r>
            <a:r>
              <a:rPr lang="ru-RU" i="1" dirty="0" smtClean="0"/>
              <a:t>называется</a:t>
            </a:r>
            <a:r>
              <a:rPr lang="ru-RU" dirty="0" smtClean="0"/>
              <a:t> в России </a:t>
            </a:r>
            <a:r>
              <a:rPr lang="ru-RU" i="1" dirty="0" smtClean="0"/>
              <a:t>гипермаркетом.</a:t>
            </a:r>
          </a:p>
          <a:p>
            <a:pPr marL="457200" indent="-457200">
              <a:buAutoNum type="arabicParenR"/>
            </a:pPr>
            <a:r>
              <a:rPr lang="ru-RU" dirty="0" smtClean="0"/>
              <a:t>Социальная группа граждан, имеющих …, </a:t>
            </a:r>
            <a:r>
              <a:rPr lang="ru-RU" i="1" dirty="0" smtClean="0"/>
              <a:t>называется средним классом.</a:t>
            </a:r>
          </a:p>
          <a:p>
            <a:pPr marL="457200" indent="-457200">
              <a:buAutoNum type="arabicParenR"/>
            </a:pPr>
            <a:r>
              <a:rPr lang="ru-RU" dirty="0" smtClean="0"/>
              <a:t>Автомобиль иностранного производства </a:t>
            </a:r>
            <a:r>
              <a:rPr lang="ru-RU" i="1" dirty="0" smtClean="0"/>
              <a:t>называется иномаркой.</a:t>
            </a:r>
          </a:p>
          <a:p>
            <a:pPr marL="457200" indent="-457200">
              <a:buAutoNum type="arabicParenR"/>
            </a:pPr>
            <a:r>
              <a:rPr lang="ru-RU" dirty="0" smtClean="0"/>
              <a:t>Ремонт квартиры или дома, соответствующий …, </a:t>
            </a:r>
            <a:r>
              <a:rPr lang="ru-RU" i="1" dirty="0" smtClean="0"/>
              <a:t>называется</a:t>
            </a:r>
            <a:r>
              <a:rPr lang="ru-RU" dirty="0" smtClean="0"/>
              <a:t> в России </a:t>
            </a:r>
            <a:r>
              <a:rPr lang="ru-RU" i="1" dirty="0" smtClean="0"/>
              <a:t>евроремонтом.</a:t>
            </a:r>
          </a:p>
          <a:p>
            <a:pPr marL="457200" indent="-457200">
              <a:buAutoNum type="arabicParenR"/>
            </a:pPr>
            <a:endParaRPr lang="ru-RU" dirty="0" smtClean="0"/>
          </a:p>
          <a:p>
            <a:pPr marL="457200" indent="-4572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612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346</TotalTime>
  <Words>552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Master_FOR-FAM_FOR-COM</vt:lpstr>
      <vt:lpstr>Презентация PowerPoint</vt:lpstr>
      <vt:lpstr>Стр. 27. Дать наименование предмету = дать имя предмету = назвать предмет.</vt:lpstr>
      <vt:lpstr>Стр.27. Наименование предмета. Определение понятия.</vt:lpstr>
      <vt:lpstr>Упр.2. Стр.28. Ключи.</vt:lpstr>
      <vt:lpstr>Упр.2. Стр.28. Ключи (продолжение).</vt:lpstr>
      <vt:lpstr>Упр.3. Стр.28-29. Ключи.</vt:lpstr>
      <vt:lpstr>Стр.27.</vt:lpstr>
      <vt:lpstr>Упр.1. Стр.28. Ключи.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27</cp:revision>
  <dcterms:created xsi:type="dcterms:W3CDTF">2016-08-01T13:43:10Z</dcterms:created>
  <dcterms:modified xsi:type="dcterms:W3CDTF">2024-07-11T19:19:05Z</dcterms:modified>
</cp:coreProperties>
</file>