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79" d="100"/>
          <a:sy n="79" d="100"/>
        </p:scale>
        <p:origin x="1015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25/08/2024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ravelask.ru/articles/goroda-italii-po-chislennosti-naseleniy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life.global/feed/4426-5-populiarnyx-dlia-zizni-gorodov-italii-cast-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1. Примите участие в дискуссии (упр.11 стр.11).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Готовимся к дискуссии (стр.11).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Дискуссия – это публичное обсуждение спорных вопросов.</a:t>
            </a:r>
          </a:p>
          <a:p>
            <a:endParaRPr lang="ru-RU" sz="2000" b="1" dirty="0"/>
          </a:p>
          <a:p>
            <a:r>
              <a:rPr lang="ru-RU" sz="2000" b="1" dirty="0"/>
              <a:t>Как выразить своё мнение</a:t>
            </a:r>
          </a:p>
          <a:p>
            <a:r>
              <a:rPr lang="ru-RU" sz="2000" dirty="0"/>
              <a:t>Я думаю, что …</a:t>
            </a:r>
          </a:p>
          <a:p>
            <a:r>
              <a:rPr lang="ru-RU" sz="2000" dirty="0"/>
              <a:t>Я считаю, что …</a:t>
            </a:r>
          </a:p>
          <a:p>
            <a:r>
              <a:rPr lang="ru-RU" sz="2000" dirty="0"/>
              <a:t>Мне кажется, что …</a:t>
            </a:r>
          </a:p>
          <a:p>
            <a:r>
              <a:rPr lang="ru-RU" sz="2000" dirty="0"/>
              <a:t>С моей точки зрения, …</a:t>
            </a:r>
          </a:p>
          <a:p>
            <a:r>
              <a:rPr lang="ru-RU" sz="2000" dirty="0"/>
              <a:t>По моему мнению, …</a:t>
            </a:r>
          </a:p>
          <a:p>
            <a:endParaRPr lang="ru-RU" sz="2000" b="1" dirty="0"/>
          </a:p>
          <a:p>
            <a:r>
              <a:rPr lang="ru-RU" sz="2000" b="1" dirty="0"/>
              <a:t>Прочитайте дополнительные материалы:</a:t>
            </a:r>
          </a:p>
          <a:p>
            <a:r>
              <a:rPr lang="ru-RU" sz="2000" dirty="0"/>
              <a:t>1) Города Италии по численности населения.</a:t>
            </a:r>
          </a:p>
          <a:p>
            <a:r>
              <a:rPr lang="ru-RU" sz="2000" dirty="0"/>
              <a:t>2) Рим и иностранцы.</a:t>
            </a:r>
          </a:p>
          <a:p>
            <a:endParaRPr lang="ru-RU" sz="2000" dirty="0"/>
          </a:p>
          <a:p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Анна Семенова</a:t>
            </a:r>
            <a:br>
              <a:rPr lang="ru-RU" sz="2400" dirty="0"/>
            </a:br>
            <a:r>
              <a:rPr lang="ru-RU" sz="2400" dirty="0"/>
              <a:t>Города Италии по численности населения.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Источник: </a:t>
            </a:r>
            <a:r>
              <a:rPr lang="ru-RU" sz="2000" u="sng" dirty="0">
                <a:hlinkClick r:id="rId2"/>
              </a:rPr>
              <a:t>https://travelask.ru/articles/goroda-italii-po-chislennosti-naseleniya</a:t>
            </a:r>
            <a:endParaRPr lang="ru-RU" sz="2000" dirty="0"/>
          </a:p>
          <a:p>
            <a:pPr algn="just"/>
            <a:r>
              <a:rPr lang="ru-RU" sz="2000" dirty="0"/>
              <a:t>Италия занимает четвертое место в Европе по численности населения с показателем 62 886 254 человека, по данным на 2018 год, приближаясь к Великобритании и Франции. Эта цифра составляет 12% от общего числа населения Европейского союза. По плотности населения Италия находится на 4 месте среди европейских государств с показателем 200 чел/км². Однако этот показатель неоднороден в разных частях страны:</a:t>
            </a:r>
          </a:p>
          <a:p>
            <a:pPr algn="just"/>
            <a:r>
              <a:rPr lang="ru-RU" sz="2000" dirty="0"/>
              <a:t>40 чел/км² в горных районах;</a:t>
            </a:r>
          </a:p>
          <a:p>
            <a:pPr algn="just"/>
            <a:r>
              <a:rPr lang="ru-RU" sz="2000" dirty="0"/>
              <a:t>300 чел/км² на севере;</a:t>
            </a:r>
          </a:p>
          <a:p>
            <a:pPr algn="just"/>
            <a:r>
              <a:rPr lang="ru-RU" sz="2000" dirty="0"/>
              <a:t>порядка 2000 чел/км² в крупных городах, например, Неаполе.</a:t>
            </a:r>
          </a:p>
          <a:p>
            <a:pPr algn="just"/>
            <a:r>
              <a:rPr lang="ru-RU" sz="2000" dirty="0"/>
              <a:t>По официальным данным итальянского Национального института статистики, в государстве насчитывается 46 городов с населением более 100 000 человек. Формально среди них всего два миллионника: Рим и Милан, однако фактически Неаполь также может претендовать на это звание: ему не хватает 10 000 жителей. </a:t>
            </a:r>
          </a:p>
          <a:p>
            <a:pPr algn="just"/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588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Анна Семенова</a:t>
            </a:r>
            <a:br>
              <a:rPr lang="ru-RU" sz="2400" dirty="0"/>
            </a:br>
            <a:r>
              <a:rPr lang="ru-RU" sz="2400" dirty="0"/>
              <a:t>Города Италии по численности населения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В стране остро стоит проблема небольших населенных пунктов с количеством жителей менее чем 5 000 человек. Таких населённых пунктов насчитывается 5627, и, по оценкам экспертов, как минимум 2 430 из них находятся на стадии медленного умирания в связи с переселением людей в более крупные города. Власти принимают меры для их сохранения, однако молодежь уезжает в крупные города.</a:t>
            </a:r>
          </a:p>
          <a:p>
            <a:pPr algn="just"/>
            <a:r>
              <a:rPr lang="ru-RU" sz="2000" b="1" dirty="0"/>
              <a:t>В число самых густонаселенных городов Италии входят:</a:t>
            </a:r>
            <a:endParaRPr lang="ru-RU" sz="2000" dirty="0"/>
          </a:p>
          <a:p>
            <a:pPr algn="just"/>
            <a:r>
              <a:rPr lang="ru-RU" sz="2000" dirty="0"/>
              <a:t>Рим — 2 870 493 человека,</a:t>
            </a:r>
          </a:p>
          <a:p>
            <a:pPr algn="just"/>
            <a:r>
              <a:rPr lang="ru-RU" sz="2000" dirty="0"/>
              <a:t>Милан — 1 331 586 человек,</a:t>
            </a:r>
          </a:p>
          <a:p>
            <a:pPr algn="just"/>
            <a:r>
              <a:rPr lang="ru-RU" sz="2000" dirty="0"/>
              <a:t>Неаполь — 989 598 человек.</a:t>
            </a:r>
          </a:p>
          <a:p>
            <a:pPr algn="just"/>
            <a:r>
              <a:rPr lang="ru-RU" sz="2000" b="1" dirty="0"/>
              <a:t>Рим — самый густонаселенный и большой город Италии.</a:t>
            </a:r>
            <a:endParaRPr lang="ru-RU" sz="2000" dirty="0"/>
          </a:p>
          <a:p>
            <a:pPr algn="just"/>
            <a:r>
              <a:rPr lang="ru-RU" sz="2000" dirty="0"/>
              <a:t>Колыбель западной цивилизации, стоящий на семи холмах вечный город Рим является самым густонаселенным итальянским городом. Наряду с Венецией и Миланом, Рим входит в тройку самых популярных для визита городов. Столичные аэропорты в 2017 году приняли 47 миллионов пассажиров.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217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Анна Семенова</a:t>
            </a:r>
            <a:br>
              <a:rPr lang="ru-RU" sz="2400" dirty="0"/>
            </a:br>
            <a:r>
              <a:rPr lang="ru-RU" sz="2400" dirty="0"/>
              <a:t>Города Италии по численности населения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Площадь Рима составляет 1 285 км², что говорит об относительно небольшом уровне плотности населения 2229,75 чел/км² — средний показатель для многих мегаполисов по всему миру. Однако, если добавить сюда 42 миллиона туристов, он станет просто астрономическим. Местные жители недовольны обилием туристов и считают, что те мешают нормальной жизни города. В центре многолюдно в любое время года, а в летний сезон поток настолько плотный, что сложно пробиться не только к достопримечательностям, но и просто пройти по улице. Он погряз в пробках, пыли и духоте, что не только стирает очарование вечного города, но и «дарит» кучу проблем горожанам.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54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Рим и иностранцы (по материалам Интернета). Часть 1.</a:t>
            </a:r>
            <a:br>
              <a:rPr lang="ru-RU" sz="2400" dirty="0"/>
            </a:br>
            <a:r>
              <a:rPr lang="ru-RU" sz="2000" u="sng" dirty="0">
                <a:hlinkClick r:id="rId2"/>
              </a:rPr>
              <a:t>https://relife.global/feed/4426-5-populiarnyx-dlia-zizni-gorodov-italii-cast-1</a:t>
            </a:r>
            <a:r>
              <a:rPr lang="ru-RU" sz="2000" dirty="0"/>
              <a:t>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dirty="0"/>
              <a:t>Рим</a:t>
            </a:r>
            <a:endParaRPr lang="ru-RU" sz="2000" dirty="0"/>
          </a:p>
          <a:p>
            <a:pPr algn="just"/>
            <a:r>
              <a:rPr lang="ru-RU" sz="2000" dirty="0"/>
              <a:t>Будучи столицей, Рим является центром истории, культуры и бизнеса. Он предлагает яркий стиль жизни благодаря древним памятникам, искусству и многочисленным городским развлечениям. Экспаты в Риме наслаждаются сочетанием современных удобств и исторической атмосферы.</a:t>
            </a:r>
          </a:p>
          <a:p>
            <a:pPr algn="just"/>
            <a:r>
              <a:rPr lang="ru-RU" sz="2000" b="1" dirty="0"/>
              <a:t>Средняя стоимость жизни (без учета аренды жилья)</a:t>
            </a:r>
            <a:endParaRPr lang="ru-RU" sz="2000" dirty="0"/>
          </a:p>
          <a:p>
            <a:pPr lvl="0" algn="just"/>
            <a:r>
              <a:rPr lang="ru-RU" sz="2000" dirty="0"/>
              <a:t>на одного человека €880</a:t>
            </a:r>
          </a:p>
          <a:p>
            <a:pPr lvl="0" algn="just"/>
            <a:r>
              <a:rPr lang="ru-RU" sz="2000" dirty="0"/>
              <a:t>на семью из четырех человек €3050</a:t>
            </a:r>
          </a:p>
          <a:p>
            <a:pPr algn="just"/>
            <a:r>
              <a:rPr lang="ru-RU" sz="2000" b="1" dirty="0"/>
              <a:t>Арендная плата в месяц</a:t>
            </a:r>
            <a:endParaRPr lang="ru-RU" sz="2000" dirty="0"/>
          </a:p>
          <a:p>
            <a:pPr lvl="0" algn="just"/>
            <a:r>
              <a:rPr lang="ru-RU" sz="2000" b="1" dirty="0"/>
              <a:t>Апартаменты с 1 спальней:</a:t>
            </a:r>
            <a:r>
              <a:rPr lang="ru-RU" sz="2000" dirty="0"/>
              <a:t> В центре от €900 до €1500, за пределами центра от €500 до €800.</a:t>
            </a:r>
          </a:p>
          <a:p>
            <a:pPr lvl="0" algn="just"/>
            <a:r>
              <a:rPr lang="ru-RU" sz="2000" b="1" dirty="0"/>
              <a:t>Апартаменты с 3 спальнями:</a:t>
            </a:r>
            <a:r>
              <a:rPr lang="ru-RU" sz="2000" dirty="0"/>
              <a:t> В центре от €1600 до €3000, за пределами центра от €1000 до €1500.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694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Рим и иностранцы (по материалам Интернета). Часть 2.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000" b="1" dirty="0"/>
              <a:t>Рынок труда для иностранцев:</a:t>
            </a:r>
            <a:r>
              <a:rPr lang="ru-RU" sz="2000" dirty="0"/>
              <a:t> Будучи столицей, Рим предлагает разнообразные возможности, особенно в сфере туризма, гостиничного бизнеса и международных организаций. Однако конкуренция может быть высокой, а знание итальянского языка часто является обязательным.</a:t>
            </a:r>
          </a:p>
          <a:p>
            <a:pPr lvl="0" algn="just"/>
            <a:r>
              <a:rPr lang="ru-RU" sz="2000" b="1" dirty="0"/>
              <a:t>Качество жизни:</a:t>
            </a:r>
            <a:r>
              <a:rPr lang="ru-RU" sz="2000" dirty="0"/>
              <a:t> Рим предлагает богатый культурный опыт благодаря своим историческим достопримечательностям, искусству и кухне. Однако он может быть переполнен людьми и имеет проблемы с дорожным движением и общественным транспортом. Стоимость жизни высока, особенно в центре города.</a:t>
            </a:r>
          </a:p>
          <a:p>
            <a:pPr lvl="0" algn="just"/>
            <a:r>
              <a:rPr lang="ru-RU" sz="2000" b="1" dirty="0"/>
              <a:t>Здравоохранение:</a:t>
            </a:r>
            <a:r>
              <a:rPr lang="ru-RU" sz="2000" dirty="0"/>
              <a:t> В Риме расположены одни из лучших в Италии медицинских учреждений, включая как государственные, так и частные больницы. Качество медицинского обслуживания в целом высокое, но государственные больницы могут быть переполнены.</a:t>
            </a:r>
          </a:p>
          <a:p>
            <a:pPr lvl="0"/>
            <a:r>
              <a:rPr lang="ru-RU" sz="2000" b="1" dirty="0"/>
              <a:t>Международные школы:</a:t>
            </a:r>
            <a:r>
              <a:rPr lang="ru-RU" sz="2000" dirty="0"/>
              <a:t> В Риме расположено несколько международных школ, ориентированных на различные национальности и учебные программы, включая американскую, британскую, французскую и немецкую системы. Популярностью пользуются такие школы, как Британская международная школа Святого Георгия и Римская международная школа. </a:t>
            </a:r>
          </a:p>
          <a:p>
            <a:pPr lvl="0" algn="just"/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417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Рим и иностранцы (по материалам Интернета). Часть 3.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b="1" dirty="0"/>
              <a:t>Система образования:</a:t>
            </a:r>
            <a:r>
              <a:rPr lang="ru-RU" sz="2000" dirty="0"/>
              <a:t> Система образования в городе, включая местные итальянские школы, заслуживает высокой оценки, в ней большое внимание уделяется гуманитарным наукам.</a:t>
            </a:r>
          </a:p>
          <a:p>
            <a:pPr lvl="0"/>
            <a:r>
              <a:rPr lang="ru-RU" sz="2000" b="1" dirty="0"/>
              <a:t>Культурные мероприятия и развлечения:</a:t>
            </a:r>
            <a:r>
              <a:rPr lang="ru-RU" sz="2000" dirty="0"/>
              <a:t> Рим - это сокровищница исторических достопримечательностей, включая Колизей, Римский форум и Ватикан. Город также богат произведениями искусства, здесь расположены многочисленные галереи и музеи. Здесь много театров, оперных театров и оживленных ночных клубов.</a:t>
            </a:r>
          </a:p>
          <a:p>
            <a:pPr lvl="0"/>
            <a:r>
              <a:rPr lang="ru-RU" sz="2000" b="1" dirty="0"/>
              <a:t>Образ жизни:</a:t>
            </a:r>
            <a:r>
              <a:rPr lang="ru-RU" sz="2000" dirty="0"/>
              <a:t> Жизнь в Риме - это сочетание старого и нового. Это шумный мегаполис с непринужденной атмосферой. Темп жизни здесь медленнее, чем в других европейских столицах, но при этом особое внимание уделяется наслаждению жизнью, что проявляется в неторопливых трапезах и оживленной уличной жизни.</a:t>
            </a:r>
          </a:p>
          <a:p>
            <a:pPr lvl="0"/>
            <a:r>
              <a:rPr lang="ru-RU" sz="2000" b="1" dirty="0"/>
              <a:t>Экологические проблемы:</a:t>
            </a:r>
            <a:r>
              <a:rPr lang="ru-RU" sz="2000" dirty="0"/>
              <a:t> Загрязнение воздуха и пробки на дорогах являются серьезными проблемами Рима. Город также сталкивается с проблемами утилизации отходов.</a:t>
            </a:r>
          </a:p>
          <a:p>
            <a:endParaRPr lang="ru-RU" sz="2000" dirty="0"/>
          </a:p>
          <a:p>
            <a:pPr lvl="0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5621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Рим и иностранцы (по материалам Интернета). </a:t>
            </a:r>
            <a:r>
              <a:rPr lang="ru-RU" sz="2400"/>
              <a:t>Часть 4.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000" b="1" dirty="0"/>
              <a:t>Общественный транспорт:</a:t>
            </a:r>
            <a:r>
              <a:rPr lang="ru-RU" sz="2000" dirty="0"/>
              <a:t> Система общественного транспорта Рима включает в себя автобусы, трамваи, метро и пригородные электрички. Метрополитен имеет три линии (A, B и C), которые охватывают ключевые районы города, но его развитие не столь велико, как в других крупных европейских городах.</a:t>
            </a:r>
          </a:p>
          <a:p>
            <a:pPr lvl="0" algn="just"/>
            <a:r>
              <a:rPr lang="ru-RU" sz="2000" b="1" dirty="0"/>
              <a:t>Передвижение по городу и за его пределами:</a:t>
            </a:r>
            <a:r>
              <a:rPr lang="ru-RU" sz="2000" dirty="0"/>
              <a:t> Историческая планировка города предполагает, что некоторые районы лучше обслуживать автобусами или трамваями. Рим хорошо связан с другими частями Италии и Европы скоростными поездами и имеет два крупных аэропорта для международных поездок.</a:t>
            </a:r>
          </a:p>
          <a:p>
            <a:pPr lvl="0"/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199773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650</TotalTime>
  <Words>1101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Готовимся к дискуссии (стр.11).</vt:lpstr>
      <vt:lpstr>Анна Семенова Города Италии по численности населения. </vt:lpstr>
      <vt:lpstr>Анна Семенова Города Италии по численности населения (продолжение).</vt:lpstr>
      <vt:lpstr>Анна Семенова Города Италии по численности населения (продолжение).</vt:lpstr>
      <vt:lpstr>Рим и иностранцы (по материалам Интернета). Часть 1. https://relife.global/feed/4426-5-populiarnyx-dlia-zizni-gorodov-italii-cast-1  </vt:lpstr>
      <vt:lpstr>Рим и иностранцы (по материалам Интернета). Часть 2. </vt:lpstr>
      <vt:lpstr>Рим и иностранцы (по материалам Интернета). Часть 3. </vt:lpstr>
      <vt:lpstr>Рим и иностранцы (по материалам Интернета). Часть 4. 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43</cp:revision>
  <dcterms:created xsi:type="dcterms:W3CDTF">2016-08-01T13:43:10Z</dcterms:created>
  <dcterms:modified xsi:type="dcterms:W3CDTF">2024-08-25T20:20:12Z</dcterms:modified>
</cp:coreProperties>
</file>