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DCC"/>
    <a:srgbClr val="0075BD"/>
    <a:srgbClr val="FFA73F"/>
    <a:srgbClr val="D1D6E1"/>
    <a:srgbClr val="EBE5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685" autoAdjust="0"/>
  </p:normalViewPr>
  <p:slideViewPr>
    <p:cSldViewPr>
      <p:cViewPr varScale="1">
        <p:scale>
          <a:sx n="79" d="100"/>
          <a:sy n="79" d="100"/>
        </p:scale>
        <p:origin x="1015" y="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872D3A-2D70-4B09-ABCD-87ECB67BD378}" type="datetimeFigureOut">
              <a:rPr lang="it-IT" smtClean="0"/>
              <a:t>25/08/2024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24297C-E467-4CAA-A04B-0772215018E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47171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 userDrawn="1"/>
        </p:nvSpPr>
        <p:spPr bwMode="auto">
          <a:xfrm rot="5400000">
            <a:off x="1475657" y="-998984"/>
            <a:ext cx="6192686" cy="9144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it-IT" sz="1600"/>
          </a:p>
        </p:txBody>
      </p:sp>
      <p:sp>
        <p:nvSpPr>
          <p:cNvPr id="7" name="Segnaposto contenuto 2"/>
          <p:cNvSpPr>
            <a:spLocks noGrp="1"/>
          </p:cNvSpPr>
          <p:nvPr>
            <p:ph idx="10" hasCustomPrompt="1"/>
          </p:nvPr>
        </p:nvSpPr>
        <p:spPr>
          <a:xfrm>
            <a:off x="179512" y="2780928"/>
            <a:ext cx="8784976" cy="812824"/>
          </a:xfrm>
          <a:prstGeom prst="rect">
            <a:avLst/>
          </a:prstGeom>
        </p:spPr>
        <p:txBody>
          <a:bodyPr anchor="b"/>
          <a:lstStyle>
            <a:lvl1pPr algn="l">
              <a:defRPr sz="2400" b="1" baseline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reflection stA="45000" endPos="1000" dist="50800" dir="5400000" sy="-100000" algn="bl" rotWithShape="0"/>
                </a:effectLst>
              </a:defRPr>
            </a:lvl1pPr>
          </a:lstStyle>
          <a:p>
            <a:pPr lvl="0"/>
            <a:r>
              <a:rPr lang="it-IT" dirty="0"/>
              <a:t>Titolo del corso</a:t>
            </a:r>
          </a:p>
        </p:txBody>
      </p:sp>
      <p:sp>
        <p:nvSpPr>
          <p:cNvPr id="10" name="Segnaposto contenuto 2"/>
          <p:cNvSpPr>
            <a:spLocks noGrp="1"/>
          </p:cNvSpPr>
          <p:nvPr>
            <p:ph idx="12" hasCustomPrompt="1"/>
          </p:nvPr>
        </p:nvSpPr>
        <p:spPr>
          <a:xfrm>
            <a:off x="179512" y="836712"/>
            <a:ext cx="8784976" cy="1872208"/>
          </a:xfrm>
          <a:prstGeom prst="rect">
            <a:avLst/>
          </a:prstGeom>
        </p:spPr>
        <p:txBody>
          <a:bodyPr anchor="b"/>
          <a:lstStyle>
            <a:lvl1pPr algn="l"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effectLst/>
              </a:defRPr>
            </a:lvl1pPr>
          </a:lstStyle>
          <a:p>
            <a:pPr lvl="0"/>
            <a:r>
              <a:rPr lang="it-IT" dirty="0"/>
              <a:t>TITOLO DELLA LEZIONE</a:t>
            </a:r>
          </a:p>
        </p:txBody>
      </p:sp>
      <p:sp>
        <p:nvSpPr>
          <p:cNvPr id="13" name="Segnaposto contenuto 2"/>
          <p:cNvSpPr>
            <a:spLocks noGrp="1"/>
          </p:cNvSpPr>
          <p:nvPr>
            <p:ph idx="13" hasCustomPrompt="1"/>
          </p:nvPr>
        </p:nvSpPr>
        <p:spPr>
          <a:xfrm>
            <a:off x="179512" y="3645024"/>
            <a:ext cx="8784975" cy="792088"/>
          </a:xfrm>
          <a:prstGeom prst="rect">
            <a:avLst/>
          </a:prstGeom>
        </p:spPr>
        <p:txBody>
          <a:bodyPr anchor="b"/>
          <a:lstStyle>
            <a:lvl1pPr algn="l">
              <a:defRPr sz="1800" b="0" i="1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it-IT" dirty="0"/>
              <a:t>Nome del docente</a:t>
            </a:r>
          </a:p>
        </p:txBody>
      </p:sp>
      <p:pic>
        <p:nvPicPr>
          <p:cNvPr id="4" name="Immagine 3" descr="Immagine che contiene testo, orologio&#10;&#10;Descrizione generata automaticamente">
            <a:extLst>
              <a:ext uri="{FF2B5EF4-FFF2-40B4-BE49-F238E27FC236}">
                <a16:creationId xmlns:a16="http://schemas.microsoft.com/office/drawing/2014/main" id="{F0DD6659-F391-4C43-A399-1E2E0C74014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0015" y="4979939"/>
            <a:ext cx="4283968" cy="537293"/>
          </a:xfrm>
          <a:prstGeom prst="rect">
            <a:avLst/>
          </a:prstGeom>
        </p:spPr>
      </p:pic>
      <p:sp>
        <p:nvSpPr>
          <p:cNvPr id="12" name="Rectangle 7">
            <a:extLst>
              <a:ext uri="{FF2B5EF4-FFF2-40B4-BE49-F238E27FC236}">
                <a16:creationId xmlns:a16="http://schemas.microsoft.com/office/drawing/2014/main" id="{8BE69FA2-8EFB-4FAE-BEEE-FFE50C207B6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571539"/>
            <a:ext cx="9163050" cy="49149"/>
          </a:xfrm>
          <a:prstGeom prst="rect">
            <a:avLst/>
          </a:prstGeom>
          <a:solidFill>
            <a:srgbClr val="007DCC"/>
          </a:solidFill>
          <a:ln>
            <a:noFill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14" name="Rectangle 7">
            <a:extLst>
              <a:ext uri="{FF2B5EF4-FFF2-40B4-BE49-F238E27FC236}">
                <a16:creationId xmlns:a16="http://schemas.microsoft.com/office/drawing/2014/main" id="{8E920751-2091-4270-A903-62A1D8EC08B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478178"/>
            <a:ext cx="9144000" cy="396044"/>
          </a:xfrm>
          <a:prstGeom prst="rect">
            <a:avLst/>
          </a:prstGeom>
          <a:solidFill>
            <a:srgbClr val="007DCC"/>
          </a:solidFill>
          <a:ln>
            <a:noFill/>
          </a:ln>
          <a:effectLst/>
        </p:spPr>
        <p:txBody>
          <a:bodyPr wrap="none" anchor="ctr"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66478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17338" y="0"/>
            <a:ext cx="9091166" cy="692696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Font typeface="Arial" panose="020B0604020202020204" pitchFamily="34" charset="0"/>
              <a:buNone/>
              <a:defRPr lang="it-IT" sz="2800" b="1" baseline="0" dirty="0" smtClean="0">
                <a:solidFill>
                  <a:srgbClr val="007DCC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it-IT" dirty="0"/>
              <a:t>Titolo della slide…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 hasCustomPrompt="1"/>
          </p:nvPr>
        </p:nvSpPr>
        <p:spPr>
          <a:xfrm>
            <a:off x="8566" y="764704"/>
            <a:ext cx="9099937" cy="5613126"/>
          </a:xfrm>
          <a:prstGeom prst="rect">
            <a:avLst/>
          </a:prstGeom>
          <a:noFill/>
        </p:spPr>
        <p:txBody>
          <a:bodyPr/>
          <a:lstStyle>
            <a:lvl1pPr algn="l">
              <a:defRPr sz="2400" b="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it-IT" dirty="0"/>
              <a:t>Testo della slide…</a:t>
            </a:r>
          </a:p>
        </p:txBody>
      </p:sp>
      <p:sp>
        <p:nvSpPr>
          <p:cNvPr id="6" name="Segnaposto numero diapositiva 4">
            <a:extLst>
              <a:ext uri="{FF2B5EF4-FFF2-40B4-BE49-F238E27FC236}">
                <a16:creationId xmlns:a16="http://schemas.microsoft.com/office/drawing/2014/main" id="{8D49B935-F523-403E-861C-20388801B557}"/>
              </a:ext>
            </a:extLst>
          </p:cNvPr>
          <p:cNvSpPr>
            <a:spLocks noGrp="1"/>
          </p:cNvSpPr>
          <p:nvPr>
            <p:ph type="sldNum" idx="4"/>
          </p:nvPr>
        </p:nvSpPr>
        <p:spPr>
          <a:xfrm>
            <a:off x="4266220" y="6547245"/>
            <a:ext cx="611560" cy="291530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4DDF883F-0EF7-44F2-87A7-0F3B82E59020}" type="slidenum">
              <a:rPr lang="it-IT" smtClean="0"/>
              <a:pPr/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63221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6478178"/>
            <a:ext cx="9144000" cy="396044"/>
          </a:xfrm>
          <a:prstGeom prst="rect">
            <a:avLst/>
          </a:prstGeom>
          <a:solidFill>
            <a:srgbClr val="007DCC"/>
          </a:solidFill>
          <a:ln>
            <a:noFill/>
          </a:ln>
          <a:effectLst/>
        </p:spPr>
        <p:txBody>
          <a:bodyPr wrap="none" anchor="ctr"/>
          <a:lstStyle/>
          <a:p>
            <a:endParaRPr lang="it-IT" dirty="0"/>
          </a:p>
        </p:txBody>
      </p:sp>
      <p:sp>
        <p:nvSpPr>
          <p:cNvPr id="14" name="Segnaposto contenuto 2"/>
          <p:cNvSpPr txBox="1">
            <a:spLocks/>
          </p:cNvSpPr>
          <p:nvPr/>
        </p:nvSpPr>
        <p:spPr>
          <a:xfrm>
            <a:off x="3217205" y="6417332"/>
            <a:ext cx="2709590" cy="396044"/>
          </a:xfrm>
          <a:prstGeom prst="rect">
            <a:avLst/>
          </a:prstGeom>
        </p:spPr>
        <p:txBody>
          <a:bodyPr/>
          <a:lstStyle>
            <a:lvl1pPr marL="342900" indent="-342900" algn="r" defTabSz="449263" rtl="0" fontAlgn="base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6" charset="0"/>
              <a:defRPr sz="20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1138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rgbClr val="000000"/>
                </a:solidFill>
                <a:latin typeface="+mn-lt"/>
                <a:cs typeface="+mn-cs"/>
              </a:defRPr>
            </a:lvl2pPr>
            <a:lvl3pPr marL="11430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85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3pPr>
            <a:lvl4pPr marL="16002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575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4pPr>
            <a:lvl5pPr marL="20574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5pPr>
            <a:lvl6pPr marL="25146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6pPr>
            <a:lvl7pPr marL="29718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7pPr>
            <a:lvl8pPr marL="34290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8pPr>
            <a:lvl9pPr marL="38862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9pPr>
          </a:lstStyle>
          <a:p>
            <a:pPr algn="l" hangingPunct="1"/>
            <a:endParaRPr lang="it-IT" sz="1400" kern="0" dirty="0">
              <a:solidFill>
                <a:schemeClr val="bg1"/>
              </a:solidFill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D95BD477-AF9F-41B8-B9CC-595F3B9E15BB}"/>
              </a:ext>
            </a:extLst>
          </p:cNvPr>
          <p:cNvSpPr txBox="1"/>
          <p:nvPr userDrawn="1"/>
        </p:nvSpPr>
        <p:spPr>
          <a:xfrm>
            <a:off x="6444208" y="6525344"/>
            <a:ext cx="26277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400" b="1" dirty="0">
                <a:solidFill>
                  <a:schemeClr val="bg1"/>
                </a:solidFill>
                <a:latin typeface="Raleway" panose="020B0503030101060003" pitchFamily="34" charset="0"/>
              </a:rPr>
              <a:t>L’</a:t>
            </a:r>
            <a:r>
              <a:rPr lang="it-IT" sz="1400" b="1" dirty="0">
                <a:solidFill>
                  <a:srgbClr val="FF0000"/>
                </a:solidFill>
                <a:latin typeface="Raleway" panose="020B0503030101060003" pitchFamily="34" charset="0"/>
              </a:rPr>
              <a:t>I</a:t>
            </a:r>
            <a:r>
              <a:rPr lang="it-IT" sz="1400" b="1" dirty="0">
                <a:solidFill>
                  <a:schemeClr val="bg1"/>
                </a:solidFill>
                <a:latin typeface="Raleway" panose="020B0503030101060003" pitchFamily="34" charset="0"/>
              </a:rPr>
              <a:t>NTERNAZIONALE</a:t>
            </a:r>
          </a:p>
        </p:txBody>
      </p:sp>
      <p:sp>
        <p:nvSpPr>
          <p:cNvPr id="10" name="Segnaposto numero diapositiva 4">
            <a:extLst>
              <a:ext uri="{FF2B5EF4-FFF2-40B4-BE49-F238E27FC236}">
                <a16:creationId xmlns:a16="http://schemas.microsoft.com/office/drawing/2014/main" id="{0D1B4415-2D7F-423F-B7CE-8D663AEFA5A9}"/>
              </a:ext>
            </a:extLst>
          </p:cNvPr>
          <p:cNvSpPr>
            <a:spLocks noGrp="1"/>
          </p:cNvSpPr>
          <p:nvPr>
            <p:ph type="sldNum" idx="4"/>
          </p:nvPr>
        </p:nvSpPr>
        <p:spPr>
          <a:xfrm>
            <a:off x="4266220" y="6547245"/>
            <a:ext cx="611560" cy="291530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4DDF883F-0EF7-44F2-87A7-0F3B82E59020}" type="slidenum">
              <a:rPr lang="it-IT" smtClean="0"/>
              <a:pPr/>
              <a:t>‹#›</a:t>
            </a:fld>
            <a:endParaRPr lang="it-IT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19AF0F4C-E827-4A9A-9BF7-B05885DE357D}"/>
              </a:ext>
            </a:extLst>
          </p:cNvPr>
          <p:cNvSpPr txBox="1"/>
          <p:nvPr userDrawn="1"/>
        </p:nvSpPr>
        <p:spPr>
          <a:xfrm>
            <a:off x="72008" y="6525344"/>
            <a:ext cx="26277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1400" b="1" dirty="0">
                <a:solidFill>
                  <a:schemeClr val="bg1"/>
                </a:solidFill>
                <a:latin typeface="Raleway" panose="020B0503030101060003" pitchFamily="34" charset="0"/>
              </a:rPr>
              <a:t>UN</a:t>
            </a:r>
            <a:r>
              <a:rPr lang="it-IT" sz="1400" b="1" dirty="0">
                <a:solidFill>
                  <a:srgbClr val="FF0000"/>
                </a:solidFill>
                <a:latin typeface="Raleway" panose="020B0503030101060003" pitchFamily="34" charset="0"/>
              </a:rPr>
              <a:t>I</a:t>
            </a:r>
            <a:r>
              <a:rPr lang="it-IT" sz="1400" b="1" dirty="0">
                <a:solidFill>
                  <a:schemeClr val="bg1"/>
                </a:solidFill>
                <a:latin typeface="Raleway" panose="020B0503030101060003" pitchFamily="34" charset="0"/>
              </a:rPr>
              <a:t>NT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ftr="0" dt="0"/>
  <p:txStyles>
    <p:titleStyle>
      <a:lvl1pPr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2pPr>
      <a:lvl3pPr marL="11430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3pPr>
      <a:lvl4pPr marL="16002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4pPr>
      <a:lvl5pPr marL="20574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5pPr>
      <a:lvl6pPr marL="25146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6pPr>
      <a:lvl7pPr marL="29718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7pPr>
      <a:lvl8pPr marL="34290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8pPr>
      <a:lvl9pPr marL="38862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9pPr>
    </p:titleStyle>
    <p:bodyStyle>
      <a:lvl1pPr marL="342900" indent="-342900" algn="l" defTabSz="449263" rtl="0" eaLnBrk="1" fontAlgn="base" hangingPunct="1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cs typeface="+mn-cs"/>
        </a:defRPr>
      </a:lvl2pPr>
      <a:lvl3pPr marL="11430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3pPr>
      <a:lvl4pPr marL="16002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4pPr>
      <a:lvl5pPr marL="20574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travelask.ru/articles/goroda-italii-po-chislennosti-naseleniya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relife.global/feed/4426-5-populiarnyx-dlia-zizni-gorodov-italii-cast-1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it-IT" dirty="0"/>
              <a:t>Lingua e linguistica russa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r>
              <a:rPr lang="ru-RU" dirty="0"/>
              <a:t>Урок 1. Примите участие в дискуссии (упр.11 стр.11).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it-IT" dirty="0"/>
              <a:t>Elena Nediakina</a:t>
            </a:r>
          </a:p>
        </p:txBody>
      </p:sp>
    </p:spTree>
    <p:extLst>
      <p:ext uri="{BB962C8B-B14F-4D97-AF65-F5344CB8AC3E}">
        <p14:creationId xmlns:p14="http://schemas.microsoft.com/office/powerpoint/2010/main" val="680989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2C48CFB-5CB7-4105-86D2-DDE7AA5752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/>
              <a:t>Готовимся к дискуссии (стр.11).</a:t>
            </a:r>
            <a:endParaRPr lang="it-IT" sz="24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E811056-E342-44E7-909C-DF21C2DC69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b="1" dirty="0"/>
              <a:t>Дискуссия – это публичное обсуждение спорных вопросов.</a:t>
            </a:r>
          </a:p>
          <a:p>
            <a:endParaRPr lang="ru-RU" sz="2000" b="1" dirty="0"/>
          </a:p>
          <a:p>
            <a:r>
              <a:rPr lang="ru-RU" sz="2000" b="1" dirty="0"/>
              <a:t>Как выразить своё мнение</a:t>
            </a:r>
          </a:p>
          <a:p>
            <a:r>
              <a:rPr lang="ru-RU" sz="2000" dirty="0"/>
              <a:t>Я думаю, что …</a:t>
            </a:r>
          </a:p>
          <a:p>
            <a:r>
              <a:rPr lang="ru-RU" sz="2000" dirty="0"/>
              <a:t>Я считаю, что …</a:t>
            </a:r>
          </a:p>
          <a:p>
            <a:r>
              <a:rPr lang="ru-RU" sz="2000" dirty="0"/>
              <a:t>Мне кажется, что …</a:t>
            </a:r>
          </a:p>
          <a:p>
            <a:r>
              <a:rPr lang="ru-RU" sz="2000" dirty="0"/>
              <a:t>С моей точки зрения, …</a:t>
            </a:r>
          </a:p>
          <a:p>
            <a:r>
              <a:rPr lang="ru-RU" sz="2000" dirty="0"/>
              <a:t>По моему мнению, …</a:t>
            </a:r>
          </a:p>
          <a:p>
            <a:endParaRPr lang="ru-RU" sz="2000" b="1" dirty="0"/>
          </a:p>
          <a:p>
            <a:r>
              <a:rPr lang="ru-RU" sz="2000" b="1" dirty="0"/>
              <a:t>Прочитайте дополнительные материалы:</a:t>
            </a:r>
          </a:p>
          <a:p>
            <a:r>
              <a:rPr lang="ru-RU" sz="2000" dirty="0"/>
              <a:t>1) Города Италии по численности населения.</a:t>
            </a:r>
          </a:p>
          <a:p>
            <a:r>
              <a:rPr lang="ru-RU" sz="2000" dirty="0"/>
              <a:t>2) Рим и иностранцы.</a:t>
            </a:r>
          </a:p>
          <a:p>
            <a:endParaRPr lang="ru-RU" sz="2000" dirty="0"/>
          </a:p>
          <a:p>
            <a:endParaRPr lang="ru-RU" sz="2000" dirty="0"/>
          </a:p>
          <a:p>
            <a:endParaRPr lang="it-IT" sz="2000" dirty="0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780AF588-ABC2-443E-BFE2-3609BFB788B6}"/>
              </a:ext>
            </a:extLst>
          </p:cNvPr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824309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/>
              <a:t>Анна Семенова</a:t>
            </a:r>
            <a:br>
              <a:rPr lang="ru-RU" sz="2400" dirty="0"/>
            </a:br>
            <a:r>
              <a:rPr lang="ru-RU" sz="2400" dirty="0"/>
              <a:t>Города Италии по численности населения.</a:t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2000" dirty="0"/>
              <a:t>Источник: </a:t>
            </a:r>
            <a:r>
              <a:rPr lang="ru-RU" sz="2000" u="sng" dirty="0">
                <a:hlinkClick r:id="rId2"/>
              </a:rPr>
              <a:t>https://travelask.ru/articles/goroda-italii-po-chislennosti-naseleniya</a:t>
            </a:r>
            <a:endParaRPr lang="ru-RU" sz="2000" dirty="0"/>
          </a:p>
          <a:p>
            <a:pPr algn="just"/>
            <a:r>
              <a:rPr lang="ru-RU" sz="2000" dirty="0"/>
              <a:t>Италия занимает четвертое место в Европе по численности населения с показателем 62 886 254 человека, по данным на 2018 год, приближаясь к Великобритании и Франции. Эта цифра составляет 12% от общего числа населения Европейского союза. По плотности населения Италия находится на 4 месте среди европейских государств с показателем 200 чел/км². Однако этот показатель неоднороден в разных частях страны:</a:t>
            </a:r>
          </a:p>
          <a:p>
            <a:pPr algn="just"/>
            <a:r>
              <a:rPr lang="ru-RU" sz="2000" dirty="0"/>
              <a:t>40 чел/км² в горных районах;</a:t>
            </a:r>
          </a:p>
          <a:p>
            <a:pPr algn="just"/>
            <a:r>
              <a:rPr lang="ru-RU" sz="2000" dirty="0"/>
              <a:t>300 чел/км² на севере;</a:t>
            </a:r>
          </a:p>
          <a:p>
            <a:pPr algn="just"/>
            <a:r>
              <a:rPr lang="ru-RU" sz="2000" dirty="0"/>
              <a:t>порядка 2000 чел/км² в крупных городах, например, Неаполе.</a:t>
            </a:r>
          </a:p>
          <a:p>
            <a:pPr algn="just"/>
            <a:r>
              <a:rPr lang="ru-RU" sz="2000" dirty="0"/>
              <a:t>По официальным данным итальянского Национального института статистики, в государстве насчитывается 46 городов с населением более 100 000 человек. Формально среди них всего два миллионника: Рим и Милан, однако фактически Неаполь также может претендовать на это звание: ему не хватает 10 000 жителей. </a:t>
            </a:r>
          </a:p>
          <a:p>
            <a:pPr algn="just"/>
            <a:endParaRPr lang="ru-RU" sz="2000" dirty="0"/>
          </a:p>
          <a:p>
            <a:endParaRPr lang="ru-RU" sz="2000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15889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/>
              <a:t>Анна Семенова</a:t>
            </a:r>
            <a:br>
              <a:rPr lang="ru-RU" sz="2400" dirty="0"/>
            </a:br>
            <a:r>
              <a:rPr lang="ru-RU" sz="2400" dirty="0"/>
              <a:t>Города Италии по численности населения (продолжение).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2000" dirty="0"/>
              <a:t>В стране остро стоит проблема небольших населенных пунктов с количеством жителей менее чем 5 000 человек. Таких населённых пунктов насчитывается 5627, и, по оценкам экспертов, как минимум 2 430 из них находятся на стадии медленного умирания в связи с переселением людей в более крупные города. Власти принимают меры для их сохранения, однако молодежь уезжает в крупные города.</a:t>
            </a:r>
          </a:p>
          <a:p>
            <a:pPr algn="just"/>
            <a:r>
              <a:rPr lang="ru-RU" sz="2000" b="1" dirty="0"/>
              <a:t>В число самых густонаселенных городов Италии входят:</a:t>
            </a:r>
            <a:endParaRPr lang="ru-RU" sz="2000" dirty="0"/>
          </a:p>
          <a:p>
            <a:pPr algn="just"/>
            <a:r>
              <a:rPr lang="ru-RU" sz="2000" dirty="0"/>
              <a:t>Рим — 2 870 493 человека,</a:t>
            </a:r>
          </a:p>
          <a:p>
            <a:pPr algn="just"/>
            <a:r>
              <a:rPr lang="ru-RU" sz="2000" dirty="0"/>
              <a:t>Милан — 1 331 586 человек,</a:t>
            </a:r>
          </a:p>
          <a:p>
            <a:pPr algn="just"/>
            <a:r>
              <a:rPr lang="ru-RU" sz="2000" dirty="0"/>
              <a:t>Неаполь — 989 598 человек.</a:t>
            </a:r>
          </a:p>
          <a:p>
            <a:pPr algn="just"/>
            <a:r>
              <a:rPr lang="ru-RU" sz="2000" b="1" dirty="0"/>
              <a:t>Рим — самый густонаселенный и большой город Италии.</a:t>
            </a:r>
            <a:endParaRPr lang="ru-RU" sz="2000" dirty="0"/>
          </a:p>
          <a:p>
            <a:pPr algn="just"/>
            <a:r>
              <a:rPr lang="ru-RU" sz="2000" dirty="0"/>
              <a:t>Колыбель западной цивилизации, стоящий на семи холмах вечный город Рим является самым густонаселенным итальянским городом. Наряду с Венецией и Миланом, Рим входит в тройку самых популярных для визита городов. Столичные аэропорты в 2017 году приняли 47 миллионов пассажиров.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4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72177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/>
              <a:t>Анна Семенова</a:t>
            </a:r>
            <a:br>
              <a:rPr lang="ru-RU" sz="2400" dirty="0"/>
            </a:br>
            <a:r>
              <a:rPr lang="ru-RU" sz="2400" dirty="0"/>
              <a:t>Города Италии по численности населения (продолжение).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2000" dirty="0"/>
              <a:t>Площадь Рима составляет 1 285 км², что говорит об относительно небольшом уровне плотности населения 2229,75 чел/км² — средний показатель для многих мегаполисов по всему миру. Однако, если добавить сюда 42 миллиона туристов, он станет просто астрономическим. Местные жители недовольны обилием туристов и считают, что те мешают нормальной жизни города. В центре многолюдно в любое время года, а в летний сезон поток настолько плотный, что сложно пробиться не только к достопримечательностям, но и просто пройти по улице. Он погряз в пробках, пыли и духоте, что не только стирает очарование вечного города, но и «дарит» кучу проблем горожанам.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5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4541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/>
              <a:t>Рим и иностранцы (по материалам Интернета). Часть 1.</a:t>
            </a:r>
            <a:br>
              <a:rPr lang="ru-RU" sz="2400" dirty="0"/>
            </a:br>
            <a:r>
              <a:rPr lang="ru-RU" sz="2000" u="sng" dirty="0">
                <a:hlinkClick r:id="rId2"/>
              </a:rPr>
              <a:t>https://relife.global/feed/4426-5-populiarnyx-dlia-zizni-gorodov-italii-cast-1</a:t>
            </a:r>
            <a:r>
              <a:rPr lang="ru-RU" sz="2000" dirty="0"/>
              <a:t> </a:t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2000" b="1" dirty="0"/>
              <a:t>Рим</a:t>
            </a:r>
            <a:endParaRPr lang="ru-RU" sz="2000" dirty="0"/>
          </a:p>
          <a:p>
            <a:pPr algn="just"/>
            <a:r>
              <a:rPr lang="ru-RU" sz="2000" dirty="0"/>
              <a:t>Будучи столицей, Рим является центром истории, культуры и бизнеса. Он предлагает яркий стиль жизни благодаря древним памятникам, искусству и многочисленным городским развлечениям. Экспаты в Риме наслаждаются сочетанием современных удобств и исторической атмосферы.</a:t>
            </a:r>
          </a:p>
          <a:p>
            <a:pPr algn="just"/>
            <a:r>
              <a:rPr lang="ru-RU" sz="2000" b="1" dirty="0"/>
              <a:t>Средняя стоимость жизни (без учета аренды жилья)</a:t>
            </a:r>
            <a:endParaRPr lang="ru-RU" sz="2000" dirty="0"/>
          </a:p>
          <a:p>
            <a:pPr lvl="0" algn="just"/>
            <a:r>
              <a:rPr lang="ru-RU" sz="2000" dirty="0"/>
              <a:t>на одного человека €880</a:t>
            </a:r>
          </a:p>
          <a:p>
            <a:pPr lvl="0" algn="just"/>
            <a:r>
              <a:rPr lang="ru-RU" sz="2000" dirty="0"/>
              <a:t>на семью из четырех человек €3050</a:t>
            </a:r>
          </a:p>
          <a:p>
            <a:pPr algn="just"/>
            <a:r>
              <a:rPr lang="ru-RU" sz="2000" b="1" dirty="0"/>
              <a:t>Арендная плата в месяц</a:t>
            </a:r>
            <a:endParaRPr lang="ru-RU" sz="2000" dirty="0"/>
          </a:p>
          <a:p>
            <a:pPr lvl="0" algn="just"/>
            <a:r>
              <a:rPr lang="ru-RU" sz="2000" b="1" dirty="0"/>
              <a:t>Апартаменты с 1 спальней:</a:t>
            </a:r>
            <a:r>
              <a:rPr lang="ru-RU" sz="2000" dirty="0"/>
              <a:t> В центре от €900 до €1500, за пределами центра от €500 до €800.</a:t>
            </a:r>
          </a:p>
          <a:p>
            <a:pPr lvl="0" algn="just"/>
            <a:r>
              <a:rPr lang="ru-RU" sz="2000" b="1" dirty="0"/>
              <a:t>Апартаменты с 3 спальнями:</a:t>
            </a:r>
            <a:r>
              <a:rPr lang="ru-RU" sz="2000" dirty="0"/>
              <a:t> В центре от €1600 до €3000, за пределами центра от €1000 до €1500.</a:t>
            </a:r>
          </a:p>
          <a:p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6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369462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/>
              <a:t>Рим и иностранцы (по материалам Интернета). Часть 2.</a:t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ru-RU" sz="2000" b="1" dirty="0"/>
              <a:t>Рынок труда для иностранцев:</a:t>
            </a:r>
            <a:r>
              <a:rPr lang="ru-RU" sz="2000" dirty="0"/>
              <a:t> Будучи столицей, Рим предлагает разнообразные возможности, особенно в сфере туризма, гостиничного бизнеса и международных организаций. Однако конкуренция может быть высокой, а знание итальянского языка часто является обязательным.</a:t>
            </a:r>
          </a:p>
          <a:p>
            <a:pPr lvl="0" algn="just"/>
            <a:r>
              <a:rPr lang="ru-RU" sz="2000" b="1" dirty="0"/>
              <a:t>Качество жизни:</a:t>
            </a:r>
            <a:r>
              <a:rPr lang="ru-RU" sz="2000" dirty="0"/>
              <a:t> Рим предлагает богатый культурный опыт благодаря своим историческим достопримечательностям, искусству и кухне. Однако он может быть переполнен людьми и имеет проблемы с дорожным движением и общественным транспортом. Стоимость жизни высока, особенно в центре города.</a:t>
            </a:r>
          </a:p>
          <a:p>
            <a:pPr lvl="0" algn="just"/>
            <a:r>
              <a:rPr lang="ru-RU" sz="2000" b="1" dirty="0"/>
              <a:t>Здравоохранение:</a:t>
            </a:r>
            <a:r>
              <a:rPr lang="ru-RU" sz="2000" dirty="0"/>
              <a:t> В Риме расположены одни из лучших в Италии медицинских учреждений, включая как государственные, так и частные больницы. Качество медицинского обслуживания в целом высокое, но государственные больницы могут быть переполнены.</a:t>
            </a:r>
          </a:p>
          <a:p>
            <a:pPr lvl="0"/>
            <a:r>
              <a:rPr lang="ru-RU" sz="2000" b="1" dirty="0"/>
              <a:t>Международные школы:</a:t>
            </a:r>
            <a:r>
              <a:rPr lang="ru-RU" sz="2000" dirty="0"/>
              <a:t> В Риме расположено несколько международных школ, ориентированных на различные национальности и учебные программы, включая американскую, британскую, французскую и немецкую системы. Популярностью пользуются такие школы, как Британская международная школа Святого Георгия и Римская международная школа. </a:t>
            </a:r>
          </a:p>
          <a:p>
            <a:pPr lvl="0" algn="just"/>
            <a:endParaRPr lang="ru-RU" sz="2000" dirty="0"/>
          </a:p>
          <a:p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7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841797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/>
              <a:t>Рим и иностранцы (по материалам Интернета). Часть 3.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z="2000" b="1" dirty="0"/>
              <a:t>Система образования:</a:t>
            </a:r>
            <a:r>
              <a:rPr lang="ru-RU" sz="2000" dirty="0"/>
              <a:t> Система образования в городе, включая местные итальянские школы, заслуживает высокой оценки, в ней большое внимание уделяется гуманитарным наукам.</a:t>
            </a:r>
          </a:p>
          <a:p>
            <a:pPr lvl="0"/>
            <a:r>
              <a:rPr lang="ru-RU" sz="2000" b="1" dirty="0"/>
              <a:t>Культурные мероприятия и развлечения:</a:t>
            </a:r>
            <a:r>
              <a:rPr lang="ru-RU" sz="2000" dirty="0"/>
              <a:t> Рим - это сокровищница исторических достопримечательностей, включая Колизей, Римский форум и Ватикан. Город также богат произведениями искусства, здесь расположены многочисленные галереи и музеи. Здесь много театров, оперных театров и оживленных ночных клубов.</a:t>
            </a:r>
          </a:p>
          <a:p>
            <a:pPr lvl="0"/>
            <a:r>
              <a:rPr lang="ru-RU" sz="2000" b="1" dirty="0"/>
              <a:t>Образ жизни:</a:t>
            </a:r>
            <a:r>
              <a:rPr lang="ru-RU" sz="2000" dirty="0"/>
              <a:t> Жизнь в Риме - это сочетание старого и нового. Это шумный мегаполис с непринужденной атмосферой. Темп жизни здесь медленнее, чем в других европейских столицах, но при этом особое внимание уделяется наслаждению жизнью, что проявляется в неторопливых трапезах и оживленной уличной жизни.</a:t>
            </a:r>
          </a:p>
          <a:p>
            <a:pPr lvl="0"/>
            <a:r>
              <a:rPr lang="ru-RU" sz="2000" b="1" dirty="0"/>
              <a:t>Экологические проблемы:</a:t>
            </a:r>
            <a:r>
              <a:rPr lang="ru-RU" sz="2000" dirty="0"/>
              <a:t> Загрязнение воздуха и пробки на дорогах являются серьезными проблемами Рима. Город также сталкивается с проблемами утилизации отходов.</a:t>
            </a:r>
          </a:p>
          <a:p>
            <a:endParaRPr lang="ru-RU" sz="2000" dirty="0"/>
          </a:p>
          <a:p>
            <a:pPr lvl="0"/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8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956216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/>
              <a:t>Рим и иностранцы (по материалам Интернета). </a:t>
            </a:r>
            <a:r>
              <a:rPr lang="ru-RU" sz="2400"/>
              <a:t>Часть 4.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ru-RU" sz="2000" b="1" dirty="0"/>
              <a:t>Общественный транспорт:</a:t>
            </a:r>
            <a:r>
              <a:rPr lang="ru-RU" sz="2000" dirty="0"/>
              <a:t> Система общественного транспорта Рима включает в себя автобусы, трамваи, метро и пригородные электрички. Метрополитен имеет три линии (A, B и C), которые охватывают ключевые районы города, но его развитие не столь велико, как в других крупных европейских городах.</a:t>
            </a:r>
          </a:p>
          <a:p>
            <a:pPr lvl="0" algn="just"/>
            <a:r>
              <a:rPr lang="ru-RU" sz="2000" b="1" dirty="0"/>
              <a:t>Передвижение по городу и за его пределами:</a:t>
            </a:r>
            <a:r>
              <a:rPr lang="ru-RU" sz="2000" dirty="0"/>
              <a:t> Историческая планировка города предполагает, что некоторые районы лучше обслуживать автобусами или трамваями. Рим хорошо связан с другими частями Италии и Европы скоростными поездами и имеет два крупных аэропорта для международных поездок.</a:t>
            </a:r>
          </a:p>
          <a:p>
            <a:pPr lvl="0"/>
            <a:endParaRPr lang="ru-RU" sz="2000" dirty="0"/>
          </a:p>
          <a:p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9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71997730"/>
      </p:ext>
    </p:extLst>
  </p:cSld>
  <p:clrMapOvr>
    <a:masterClrMapping/>
  </p:clrMapOvr>
</p:sld>
</file>

<file path=ppt/theme/theme1.xml><?xml version="1.0" encoding="utf-8"?>
<a:theme xmlns:a="http://schemas.openxmlformats.org/drawingml/2006/main" name="Master_FOR-FAM_FOR-COM">
  <a:themeElements>
    <a:clrScheme name="Tema di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i Office">
      <a:majorFont>
        <a:latin typeface="Calibri"/>
        <a:ea typeface=""/>
        <a:cs typeface="Arial Unicode MS"/>
      </a:majorFont>
      <a:minorFont>
        <a:latin typeface="Calibri"/>
        <a:ea typeface="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it-IT" sz="1800" b="0" i="0" u="none" strike="noStrike" cap="none" normalizeH="0" baseline="0" smtClean="0">
            <a:ln>
              <a:noFill/>
            </a:ln>
            <a:effectLst/>
            <a:latin typeface="Arial" charset="0"/>
            <a:cs typeface="Arial Unicode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it-IT" sz="1800" b="0" i="0" u="none" strike="noStrike" cap="none" normalizeH="0" baseline="0" smtClean="0">
            <a:ln>
              <a:noFill/>
            </a:ln>
            <a:effectLst/>
            <a:latin typeface="Arial" charset="0"/>
            <a:cs typeface="Arial Unicode MS" charset="0"/>
          </a:defRPr>
        </a:defPPr>
      </a:lstStyle>
    </a:lnDef>
  </a:objectDefaults>
  <a:extraClrSchemeLst>
    <a:extraClrScheme>
      <a:clrScheme name="Tema di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i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Master_FOR-FAM_FOR-COM</Template>
  <TotalTime>650</TotalTime>
  <Words>1101</Words>
  <Application>Microsoft Office PowerPoint</Application>
  <PresentationFormat>Экран (4:3)</PresentationFormat>
  <Paragraphs>65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Raleway</vt:lpstr>
      <vt:lpstr>Times New Roman</vt:lpstr>
      <vt:lpstr>Master_FOR-FAM_FOR-COM</vt:lpstr>
      <vt:lpstr>Презентация PowerPoint</vt:lpstr>
      <vt:lpstr>Готовимся к дискуссии (стр.11).</vt:lpstr>
      <vt:lpstr>Анна Семенова Города Италии по численности населения. </vt:lpstr>
      <vt:lpstr>Анна Семенова Города Италии по численности населения (продолжение).</vt:lpstr>
      <vt:lpstr>Анна Семенова Города Италии по численности населения (продолжение).</vt:lpstr>
      <vt:lpstr>Рим и иностранцы (по материалам Интернета). Часть 1. https://relife.global/feed/4426-5-populiarnyx-dlia-zizni-gorodov-italii-cast-1  </vt:lpstr>
      <vt:lpstr>Рим и иностранцы (по материалам Интернета). Часть 2. </vt:lpstr>
      <vt:lpstr>Рим и иностранцы (по материалам Интернета). Часть 3. </vt:lpstr>
      <vt:lpstr>Рим и иностранцы (по материалам Интернета). Часть 4. </vt:lpstr>
    </vt:vector>
  </TitlesOfParts>
  <Company>Fondazione FORMIT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Administrator</dc:creator>
  <cp:lastModifiedBy>Elena Nediakina</cp:lastModifiedBy>
  <cp:revision>43</cp:revision>
  <dcterms:created xsi:type="dcterms:W3CDTF">2016-08-01T13:43:10Z</dcterms:created>
  <dcterms:modified xsi:type="dcterms:W3CDTF">2024-08-25T20:20:12Z</dcterms:modified>
</cp:coreProperties>
</file>