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64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CC"/>
    <a:srgbClr val="0075BD"/>
    <a:srgbClr val="FFA73F"/>
    <a:srgbClr val="D1D6E1"/>
    <a:srgbClr val="EB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5" autoAdjust="0"/>
  </p:normalViewPr>
  <p:slideViewPr>
    <p:cSldViewPr>
      <p:cViewPr>
        <p:scale>
          <a:sx n="56" d="100"/>
          <a:sy n="56" d="100"/>
        </p:scale>
        <p:origin x="-149" y="-2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72D3A-2D70-4B09-ABCD-87ECB67BD378}" type="datetimeFigureOut">
              <a:rPr lang="it-IT" smtClean="0"/>
              <a:t>15/07/2024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4297C-E467-4CAA-A04B-0772215018E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4717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 userDrawn="1"/>
        </p:nvSpPr>
        <p:spPr bwMode="auto">
          <a:xfrm rot="5400000">
            <a:off x="1475657" y="-998984"/>
            <a:ext cx="6192686" cy="914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it-IT" sz="1600"/>
          </a:p>
        </p:txBody>
      </p:sp>
      <p:sp>
        <p:nvSpPr>
          <p:cNvPr id="7" name="Segnaposto contenuto 2"/>
          <p:cNvSpPr>
            <a:spLocks noGrp="1"/>
          </p:cNvSpPr>
          <p:nvPr>
            <p:ph idx="10" hasCustomPrompt="1"/>
          </p:nvPr>
        </p:nvSpPr>
        <p:spPr>
          <a:xfrm>
            <a:off x="179512" y="2780928"/>
            <a:ext cx="8784976" cy="812824"/>
          </a:xfrm>
          <a:prstGeom prst="rect">
            <a:avLst/>
          </a:prstGeom>
        </p:spPr>
        <p:txBody>
          <a:bodyPr anchor="b"/>
          <a:lstStyle>
            <a:lvl1pPr algn="l">
              <a:defRPr sz="2400" b="1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stA="45000" endPos="1000" dist="50800" dir="5400000" sy="-100000" algn="bl" rotWithShape="0"/>
                </a:effectLst>
              </a:defRPr>
            </a:lvl1pPr>
          </a:lstStyle>
          <a:p>
            <a:pPr lvl="0"/>
            <a:r>
              <a:rPr lang="it-IT" dirty="0"/>
              <a:t>Titolo del corso</a:t>
            </a:r>
          </a:p>
        </p:txBody>
      </p:sp>
      <p:sp>
        <p:nvSpPr>
          <p:cNvPr id="10" name="Segnaposto contenuto 2"/>
          <p:cNvSpPr>
            <a:spLocks noGrp="1"/>
          </p:cNvSpPr>
          <p:nvPr>
            <p:ph idx="12" hasCustomPrompt="1"/>
          </p:nvPr>
        </p:nvSpPr>
        <p:spPr>
          <a:xfrm>
            <a:off x="179512" y="836712"/>
            <a:ext cx="8784976" cy="1872208"/>
          </a:xfrm>
          <a:prstGeom prst="rect">
            <a:avLst/>
          </a:prstGeom>
        </p:spPr>
        <p:txBody>
          <a:bodyPr anchor="b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pPr lvl="0"/>
            <a:r>
              <a:rPr lang="it-IT" dirty="0"/>
              <a:t>TITOLO DELLA LEZIONE</a:t>
            </a:r>
          </a:p>
        </p:txBody>
      </p:sp>
      <p:sp>
        <p:nvSpPr>
          <p:cNvPr id="13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179512" y="3645024"/>
            <a:ext cx="8784975" cy="792088"/>
          </a:xfrm>
          <a:prstGeom prst="rect">
            <a:avLst/>
          </a:prstGeom>
        </p:spPr>
        <p:txBody>
          <a:bodyPr anchor="b"/>
          <a:lstStyle>
            <a:lvl1pPr algn="l">
              <a:defRPr sz="1800" b="0" i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it-IT" dirty="0"/>
              <a:t>Nome del docente</a:t>
            </a:r>
          </a:p>
        </p:txBody>
      </p:sp>
      <p:pic>
        <p:nvPicPr>
          <p:cNvPr id="4" name="Immagine 3" descr="Immagine che contiene testo, orologio&#10;&#10;Descrizione generata automaticamente">
            <a:extLst>
              <a:ext uri="{FF2B5EF4-FFF2-40B4-BE49-F238E27FC236}">
                <a16:creationId xmlns:a16="http://schemas.microsoft.com/office/drawing/2014/main" xmlns="" id="{F0DD6659-F391-4C43-A399-1E2E0C7401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015" y="4979939"/>
            <a:ext cx="4283968" cy="537293"/>
          </a:xfrm>
          <a:prstGeom prst="rect">
            <a:avLst/>
          </a:prstGeom>
        </p:spPr>
      </p:pic>
      <p:sp>
        <p:nvSpPr>
          <p:cNvPr id="12" name="Rectangle 7">
            <a:extLst>
              <a:ext uri="{FF2B5EF4-FFF2-40B4-BE49-F238E27FC236}">
                <a16:creationId xmlns:a16="http://schemas.microsoft.com/office/drawing/2014/main" xmlns="" id="{8BE69FA2-8EFB-4FAE-BEEE-FFE50C207B6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71539"/>
            <a:ext cx="9163050" cy="49149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xmlns="" id="{8E920751-2091-4270-A903-62A1D8EC08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647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17338" y="0"/>
            <a:ext cx="9091166" cy="6926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lang="it-IT" sz="2800" b="1" baseline="0" dirty="0" smtClean="0">
                <a:solidFill>
                  <a:srgbClr val="007DC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dirty="0"/>
              <a:t>Titolo della slide…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8566" y="764704"/>
            <a:ext cx="9099937" cy="5613126"/>
          </a:xfrm>
          <a:prstGeom prst="rect">
            <a:avLst/>
          </a:prstGeom>
          <a:noFill/>
        </p:spPr>
        <p:txBody>
          <a:bodyPr/>
          <a:lstStyle>
            <a:lvl1pPr algn="l">
              <a:defRPr sz="2400" b="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it-IT" dirty="0"/>
              <a:t>Testo della slide…</a:t>
            </a:r>
          </a:p>
        </p:txBody>
      </p:sp>
      <p:sp>
        <p:nvSpPr>
          <p:cNvPr id="6" name="Segnaposto numero diapositiva 4">
            <a:extLst>
              <a:ext uri="{FF2B5EF4-FFF2-40B4-BE49-F238E27FC236}">
                <a16:creationId xmlns:a16="http://schemas.microsoft.com/office/drawing/2014/main" xmlns="" id="{8D49B935-F523-403E-861C-20388801B557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322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4" name="Segnaposto contenuto 2"/>
          <p:cNvSpPr txBox="1">
            <a:spLocks/>
          </p:cNvSpPr>
          <p:nvPr/>
        </p:nvSpPr>
        <p:spPr>
          <a:xfrm>
            <a:off x="3217205" y="6417332"/>
            <a:ext cx="2709590" cy="396044"/>
          </a:xfrm>
          <a:prstGeom prst="rect">
            <a:avLst/>
          </a:prstGeom>
        </p:spPr>
        <p:txBody>
          <a:bodyPr/>
          <a:lstStyle>
            <a:lvl1pPr marL="342900" indent="-342900" algn="r" defTabSz="449263" rtl="0" fontAlgn="base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cs typeface="+mn-cs"/>
              </a:defRPr>
            </a:lvl2pPr>
            <a:lvl3pPr marL="1143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3pPr>
            <a:lvl4pPr marL="1600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4pPr>
            <a:lvl5pPr marL="20574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5pPr>
            <a:lvl6pPr marL="25146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6pPr>
            <a:lvl7pPr marL="29718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7pPr>
            <a:lvl8pPr marL="3429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8pPr>
            <a:lvl9pPr marL="3886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algn="l" hangingPunct="1"/>
            <a:endParaRPr lang="it-IT" sz="1400" kern="0" dirty="0">
              <a:solidFill>
                <a:schemeClr val="bg1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D95BD477-AF9F-41B8-B9CC-595F3B9E15BB}"/>
              </a:ext>
            </a:extLst>
          </p:cNvPr>
          <p:cNvSpPr txBox="1"/>
          <p:nvPr userDrawn="1"/>
        </p:nvSpPr>
        <p:spPr>
          <a:xfrm>
            <a:off x="64442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L’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NTERNAZIONALE</a:t>
            </a:r>
          </a:p>
        </p:txBody>
      </p:sp>
      <p:sp>
        <p:nvSpPr>
          <p:cNvPr id="10" name="Segnaposto numero diapositiva 4">
            <a:extLst>
              <a:ext uri="{FF2B5EF4-FFF2-40B4-BE49-F238E27FC236}">
                <a16:creationId xmlns:a16="http://schemas.microsoft.com/office/drawing/2014/main" xmlns="" id="{0D1B4415-2D7F-423F-B7CE-8D663AEFA5A9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19AF0F4C-E827-4A9A-9BF7-B05885DE357D}"/>
              </a:ext>
            </a:extLst>
          </p:cNvPr>
          <p:cNvSpPr txBox="1"/>
          <p:nvPr userDrawn="1"/>
        </p:nvSpPr>
        <p:spPr>
          <a:xfrm>
            <a:off x="720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UN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it-IT" dirty="0" smtClean="0"/>
              <a:t>Lingua e linguistica russa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ru-RU" dirty="0" smtClean="0"/>
              <a:t>Урок 1. Письмо (упр.10 стр.11).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it-IT" dirty="0" smtClean="0"/>
              <a:t>Elena Nediakina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098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2C48CFB-5CB7-4105-86D2-DDE7AA575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Письмо как вид речевой деятельности.</a:t>
            </a:r>
            <a:endParaRPr lang="it-IT" sz="2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7E811056-E342-44E7-909C-DF21C2DC6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 smtClean="0"/>
              <a:t>Письмо</a:t>
            </a:r>
            <a:r>
              <a:rPr lang="ru-RU" sz="2000" dirty="0" smtClean="0"/>
              <a:t>, как и </a:t>
            </a:r>
            <a:r>
              <a:rPr lang="ru-RU" sz="2000" dirty="0" smtClean="0"/>
              <a:t>чт</a:t>
            </a:r>
            <a:r>
              <a:rPr lang="ru-RU" sz="2000" dirty="0" smtClean="0"/>
              <a:t>ение, относится к </a:t>
            </a:r>
            <a:r>
              <a:rPr lang="ru-RU" sz="2000" b="1" dirty="0" smtClean="0"/>
              <a:t>письменным видам речевой деятельности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Письменная речь воспринимается органами зрения, тогда как устная речь (говорение и слушание) воспринимается через слух.</a:t>
            </a:r>
          </a:p>
          <a:p>
            <a:r>
              <a:rPr lang="ru-RU" sz="2000" dirty="0" smtClean="0"/>
              <a:t>Как утверждает методист РКИ (русского языка как иностранного) А.А. </a:t>
            </a:r>
            <a:r>
              <a:rPr lang="ru-RU" sz="2000" dirty="0" err="1" smtClean="0"/>
              <a:t>Акишина</a:t>
            </a:r>
            <a:r>
              <a:rPr lang="ru-RU" sz="2000" dirty="0" smtClean="0"/>
              <a:t>, «чтобы говорить на бытовые темы с носителями языка, можно обойтись 1000-1500 единицами, чтобы понимать на слух, нужно владеть 3000 единицами, чтобы читать, понимая текст на 96%, необходим запас слов в 6000 единиц» (</a:t>
            </a:r>
            <a:r>
              <a:rPr lang="ru-RU" sz="2000" dirty="0" err="1" smtClean="0"/>
              <a:t>Акишина</a:t>
            </a:r>
            <a:r>
              <a:rPr lang="ru-RU" sz="2000" dirty="0" smtClean="0"/>
              <a:t> А.А., Учимся учить, «Русский язык», М., 2002, стр.59).</a:t>
            </a:r>
            <a:endParaRPr lang="ru-RU" sz="2000" dirty="0" smtClean="0"/>
          </a:p>
          <a:p>
            <a:r>
              <a:rPr lang="ru-RU" sz="2000" dirty="0" smtClean="0"/>
              <a:t>С другой стороны, </a:t>
            </a:r>
            <a:r>
              <a:rPr lang="ru-RU" sz="2000" b="1" dirty="0" smtClean="0"/>
              <a:t>письмо</a:t>
            </a:r>
            <a:r>
              <a:rPr lang="ru-RU" sz="2000" dirty="0" smtClean="0"/>
              <a:t>, как и говорение, относится к </a:t>
            </a:r>
            <a:r>
              <a:rPr lang="ru-RU" sz="2000" b="1" dirty="0" smtClean="0"/>
              <a:t>продуктивным видам речи. </a:t>
            </a:r>
            <a:r>
              <a:rPr lang="ru-RU" sz="2000" dirty="0" smtClean="0"/>
              <a:t>Учащийся сам конструирует свою речь и может выбирать слова и фразы, которые знает.</a:t>
            </a:r>
          </a:p>
          <a:p>
            <a:r>
              <a:rPr lang="ru-RU" sz="2000" dirty="0" smtClean="0"/>
              <a:t>Таким образом, чтение и говорение влияют на формирование письменной компетенции, т.е. чем лучше мы читаем (=понимаем письменный текст) и чем лучше мы говорим, тем лучше мы будем писать.</a:t>
            </a:r>
          </a:p>
          <a:p>
            <a:endParaRPr lang="ru-RU" sz="2000" b="1" dirty="0"/>
          </a:p>
          <a:p>
            <a:endParaRPr lang="it-IT" sz="2000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780AF588-ABC2-443E-BFE2-3609BFB788B6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243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Чтение и письмо.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Как Вы думаете, каким количеством слов нужно владеть, чтобы сделать письменный пересказ текста «Человек в мегаполисе» на стр.6-8?</a:t>
            </a:r>
          </a:p>
          <a:p>
            <a:r>
              <a:rPr lang="ru-RU" dirty="0"/>
              <a:t>Какие слова из текста «Человек в мегаполисе», кроме слов из активной лексики урока (стр.5), нужно знать, чтобы письменно передать содержание текста?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4193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Говорение и письмо.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ru-RU" sz="2000" b="1" dirty="0" smtClean="0"/>
              <a:t>Говорение</a:t>
            </a:r>
          </a:p>
          <a:p>
            <a:r>
              <a:rPr lang="ru-RU" sz="2000" dirty="0" smtClean="0"/>
              <a:t>1. Каждый ребёнок начинает говорить, но не умеет писать.</a:t>
            </a:r>
          </a:p>
          <a:p>
            <a:r>
              <a:rPr lang="ru-RU" sz="2000" dirty="0" smtClean="0"/>
              <a:t>2. В устном языке существует множество вариантов.</a:t>
            </a:r>
          </a:p>
          <a:p>
            <a:r>
              <a:rPr lang="ru-RU" sz="2000" dirty="0" smtClean="0"/>
              <a:t>3. Говорящий использует голос и жесты.</a:t>
            </a:r>
          </a:p>
          <a:p>
            <a:r>
              <a:rPr lang="ru-RU" sz="2000" dirty="0" smtClean="0"/>
              <a:t>4. Говорящий использует паузы и интонацию.</a:t>
            </a:r>
          </a:p>
          <a:p>
            <a:r>
              <a:rPr lang="ru-RU" sz="2000" dirty="0" smtClean="0"/>
              <a:t>5. Речь спонтанна.</a:t>
            </a:r>
          </a:p>
          <a:p>
            <a:r>
              <a:rPr lang="ru-RU" sz="2000" dirty="0" smtClean="0"/>
              <a:t>6. Говорящий видит реакцию слушающего.</a:t>
            </a:r>
          </a:p>
          <a:p>
            <a:r>
              <a:rPr lang="ru-RU" sz="2000" dirty="0" smtClean="0"/>
              <a:t>7. Устная речь допускает повторения.</a:t>
            </a:r>
          </a:p>
          <a:p>
            <a:r>
              <a:rPr lang="ru-RU" sz="2000" dirty="0" smtClean="0"/>
              <a:t>8. Устная речь состоит из простых предложений.</a:t>
            </a:r>
          </a:p>
          <a:p>
            <a:endParaRPr lang="ru-RU" sz="2000" dirty="0" smtClean="0"/>
          </a:p>
          <a:p>
            <a:r>
              <a:rPr lang="ru-RU" sz="2000" b="1" dirty="0" smtClean="0"/>
              <a:t>Письмо</a:t>
            </a:r>
          </a:p>
          <a:p>
            <a:r>
              <a:rPr lang="ru-RU" sz="2000" dirty="0" smtClean="0"/>
              <a:t>1. Человека надо учить писать.</a:t>
            </a:r>
          </a:p>
          <a:p>
            <a:r>
              <a:rPr lang="ru-RU" sz="2000" dirty="0" smtClean="0"/>
              <a:t>2. Письменная речь требует знания стандартной грамматики и словаря.</a:t>
            </a:r>
          </a:p>
          <a:p>
            <a:r>
              <a:rPr lang="ru-RU" sz="2000" dirty="0" smtClean="0"/>
              <a:t>3. Пишущий использует только слова и фразы.</a:t>
            </a:r>
          </a:p>
          <a:p>
            <a:r>
              <a:rPr lang="ru-RU" sz="2000" dirty="0" smtClean="0"/>
              <a:t>4. Пишущий использует пунктуацию и логическую последовательность.</a:t>
            </a:r>
          </a:p>
          <a:p>
            <a:r>
              <a:rPr lang="ru-RU" sz="2000" dirty="0" smtClean="0"/>
              <a:t>5. Письмо требует планирования.</a:t>
            </a:r>
          </a:p>
          <a:p>
            <a:r>
              <a:rPr lang="ru-RU" sz="2000" dirty="0" smtClean="0"/>
              <a:t>6. Ответ на письмо приходит через некоторое время.</a:t>
            </a:r>
          </a:p>
          <a:p>
            <a:r>
              <a:rPr lang="ru-RU" sz="2000" dirty="0" smtClean="0"/>
              <a:t>7. Письменная речь избегает повторений.</a:t>
            </a:r>
            <a:endParaRPr lang="ru-RU" sz="2000" dirty="0"/>
          </a:p>
          <a:p>
            <a:r>
              <a:rPr lang="ru-RU" sz="2000" dirty="0" smtClean="0"/>
              <a:t>8. Более сложный синтаксис.</a:t>
            </a:r>
          </a:p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7963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Упр.10 (стр.11). Потренируйтесь в письме.</a:t>
            </a:r>
            <a:r>
              <a:rPr lang="en-US" dirty="0" smtClean="0"/>
              <a:t> </a:t>
            </a:r>
            <a:r>
              <a:rPr lang="ru-RU" dirty="0" smtClean="0"/>
              <a:t>Ключи.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ru-RU" b="1" dirty="0" smtClean="0"/>
              <a:t>Дайте определение понятию «мегаполис».</a:t>
            </a:r>
          </a:p>
          <a:p>
            <a:pPr marL="0" indent="0"/>
            <a:r>
              <a:rPr lang="ru-RU" dirty="0" smtClean="0"/>
              <a:t>Мегаполис – это город-гигант с населением более 10 миллионов человек, который образуется в результате слияния многочисленных населённых пунктов.</a:t>
            </a:r>
          </a:p>
          <a:p>
            <a:pPr marL="0" indent="0"/>
            <a:endParaRPr lang="ru-RU" dirty="0" smtClean="0"/>
          </a:p>
          <a:p>
            <a:pPr marL="0" indent="0"/>
            <a:r>
              <a:rPr lang="ru-RU" dirty="0" smtClean="0"/>
              <a:t>2. </a:t>
            </a:r>
            <a:r>
              <a:rPr lang="ru-RU" b="1" dirty="0" smtClean="0"/>
              <a:t>Запишите мотивы, которые побуждают людей переезжать в мегаполис, используя слова «во-первых», «во-вторых» и т.д.</a:t>
            </a:r>
          </a:p>
          <a:p>
            <a:pPr marL="0" indent="0"/>
            <a:r>
              <a:rPr lang="ru-RU" dirty="0" smtClean="0"/>
              <a:t>Люди переезжают в мегаполис, во-первых, для того чтобы найти работу, во-вторых, чтобы получить образование, в-третьих, чтобы расширить свой бизнес, в-четвёртых, чтобы жить комфортнее благодаря развитой инфраструктуре (транспорт, торговля, медицина), в-пятых, чтобы иметь возможность интересно провести свободное время (концерты, кинотеатры, выставки, рестораны).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6299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Упр.10 (стр.11). Потренируйтесь в письме.</a:t>
            </a:r>
            <a:r>
              <a:rPr lang="en-US" sz="2400" dirty="0"/>
              <a:t> </a:t>
            </a:r>
            <a:r>
              <a:rPr lang="ru-RU" sz="2400" dirty="0" smtClean="0"/>
              <a:t>Ключи (продолжение).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ru-RU" u="sng" dirty="0" smtClean="0"/>
              <a:t>Положительные аспекты</a:t>
            </a:r>
          </a:p>
          <a:p>
            <a:r>
              <a:rPr lang="ru-RU" dirty="0" smtClean="0"/>
              <a:t>1. Возможность найти работу</a:t>
            </a:r>
          </a:p>
          <a:p>
            <a:r>
              <a:rPr lang="ru-RU" dirty="0" smtClean="0"/>
              <a:t>2. Возможность профессионального роста</a:t>
            </a:r>
          </a:p>
          <a:p>
            <a:r>
              <a:rPr lang="ru-RU" dirty="0" smtClean="0"/>
              <a:t>3. Возможность получить образование</a:t>
            </a:r>
          </a:p>
          <a:p>
            <a:r>
              <a:rPr lang="ru-RU" dirty="0" smtClean="0"/>
              <a:t>4. Возможность организовать бизнес</a:t>
            </a:r>
          </a:p>
          <a:p>
            <a:r>
              <a:rPr lang="ru-RU" dirty="0" smtClean="0"/>
              <a:t>5. Возможность пользоваться развитой инфраструктурой</a:t>
            </a:r>
          </a:p>
          <a:p>
            <a:r>
              <a:rPr lang="ru-RU" dirty="0" smtClean="0"/>
              <a:t>6. Хорошие условия для досуга</a:t>
            </a:r>
          </a:p>
          <a:p>
            <a:endParaRPr lang="ru-RU" dirty="0"/>
          </a:p>
          <a:p>
            <a:r>
              <a:rPr lang="ru-RU" u="sng" dirty="0" smtClean="0"/>
              <a:t>Отрицательные аспекты</a:t>
            </a:r>
          </a:p>
          <a:p>
            <a:r>
              <a:rPr lang="ru-RU" dirty="0" smtClean="0"/>
              <a:t>1. Экологические проблемы</a:t>
            </a:r>
          </a:p>
          <a:p>
            <a:r>
              <a:rPr lang="ru-RU" dirty="0" smtClean="0"/>
              <a:t>2. Транспортные проблемы</a:t>
            </a:r>
          </a:p>
          <a:p>
            <a:endParaRPr lang="ru-RU" dirty="0" smtClean="0"/>
          </a:p>
          <a:p>
            <a:r>
              <a:rPr lang="ru-RU" dirty="0" smtClean="0"/>
              <a:t>3. Жилищные проблемы</a:t>
            </a:r>
          </a:p>
          <a:p>
            <a:endParaRPr lang="ru-RU" dirty="0" smtClean="0"/>
          </a:p>
          <a:p>
            <a:r>
              <a:rPr lang="ru-RU" dirty="0" smtClean="0"/>
              <a:t>4. Криминогенные проблемы</a:t>
            </a:r>
          </a:p>
          <a:p>
            <a:r>
              <a:rPr lang="ru-RU" dirty="0" smtClean="0"/>
              <a:t>5. Психологические проблемы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132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Упр.10 (стр.11). Потренируйтесь в письме.</a:t>
            </a:r>
            <a:r>
              <a:rPr lang="en-US" sz="2400" dirty="0"/>
              <a:t> </a:t>
            </a:r>
            <a:r>
              <a:rPr lang="ru-RU" sz="2400" dirty="0"/>
              <a:t>Ключи (продолжение).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4. Запишите основной вывод автора статьи.</a:t>
            </a:r>
          </a:p>
          <a:p>
            <a:r>
              <a:rPr lang="ru-RU" dirty="0" smtClean="0"/>
              <a:t>Автор считает, что «главная проблема </a:t>
            </a:r>
            <a:r>
              <a:rPr lang="it-IT" dirty="0" smtClean="0"/>
              <a:t>XXI </a:t>
            </a:r>
            <a:r>
              <a:rPr lang="ru-RU" dirty="0" smtClean="0"/>
              <a:t>века такая – как научиться жить на Земле, чтобы природа и общество могли развиваться гармонично».</a:t>
            </a:r>
          </a:p>
          <a:p>
            <a:r>
              <a:rPr lang="ru-RU" b="1" dirty="0" smtClean="0"/>
              <a:t>5. Составьте и запишите план статьи «Человек в мегаполисе».</a:t>
            </a:r>
          </a:p>
          <a:p>
            <a:r>
              <a:rPr lang="ru-RU" b="1" dirty="0" smtClean="0"/>
              <a:t>Человек в мегаполисе.</a:t>
            </a:r>
          </a:p>
          <a:p>
            <a:pPr marL="457200" indent="-457200">
              <a:buAutoNum type="arabicPeriod"/>
            </a:pPr>
            <a:r>
              <a:rPr lang="ru-RU" dirty="0" smtClean="0"/>
              <a:t>Что означает термин «мегаполис»?</a:t>
            </a:r>
          </a:p>
          <a:p>
            <a:pPr marL="457200" indent="-457200">
              <a:buAutoNum type="arabicPeriod"/>
            </a:pPr>
            <a:r>
              <a:rPr lang="ru-RU" dirty="0" smtClean="0"/>
              <a:t>Почему люди стремятся переехать жить в города-гиганты?</a:t>
            </a:r>
          </a:p>
          <a:p>
            <a:pPr marL="457200" indent="-457200">
              <a:buAutoNum type="arabicPeriod"/>
            </a:pPr>
            <a:r>
              <a:rPr lang="ru-RU" dirty="0" smtClean="0"/>
              <a:t>Каковы минусы жизни в мегаполисе?</a:t>
            </a:r>
          </a:p>
          <a:p>
            <a:pPr marL="457200" indent="-457200">
              <a:buAutoNum type="arabicPeriod"/>
            </a:pPr>
            <a:r>
              <a:rPr lang="ru-RU" dirty="0" smtClean="0"/>
              <a:t>Какой, по мнению учёных, является главная проблема </a:t>
            </a:r>
            <a:r>
              <a:rPr lang="it-IT" dirty="0" smtClean="0"/>
              <a:t>XXI </a:t>
            </a:r>
            <a:r>
              <a:rPr lang="ru-RU" dirty="0" smtClean="0"/>
              <a:t>века?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5257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_FOR-FAM_FOR-COM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Calibri"/>
        <a:ea typeface=""/>
        <a:cs typeface="Arial Unicode MS"/>
      </a:majorFont>
      <a:minorFont>
        <a:latin typeface="Calibri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Master_FOR-FAM_FOR-COM</Template>
  <TotalTime>512</TotalTime>
  <Words>664</Words>
  <Application>Microsoft Office PowerPoint</Application>
  <PresentationFormat>Экран (4:3)</PresentationFormat>
  <Paragraphs>70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Master_FOR-FAM_FOR-COM</vt:lpstr>
      <vt:lpstr>Презентация PowerPoint</vt:lpstr>
      <vt:lpstr>Письмо как вид речевой деятельности.</vt:lpstr>
      <vt:lpstr>Чтение и письмо.</vt:lpstr>
      <vt:lpstr>Говорение и письмо.</vt:lpstr>
      <vt:lpstr>Упр.10 (стр.11). Потренируйтесь в письме. Ключи.</vt:lpstr>
      <vt:lpstr>Упр.10 (стр.11). Потренируйтесь в письме. Ключи (продолжение).</vt:lpstr>
      <vt:lpstr>Упр.10 (стр.11). Потренируйтесь в письме. Ключи (продолжение).</vt:lpstr>
    </vt:vector>
  </TitlesOfParts>
  <Company>Fondazione FORMIT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Administrator</dc:creator>
  <cp:lastModifiedBy>Elena Nediakina</cp:lastModifiedBy>
  <cp:revision>47</cp:revision>
  <dcterms:created xsi:type="dcterms:W3CDTF">2016-08-01T13:43:10Z</dcterms:created>
  <dcterms:modified xsi:type="dcterms:W3CDTF">2024-07-15T09:34:52Z</dcterms:modified>
</cp:coreProperties>
</file>