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4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>
        <p:scale>
          <a:sx n="56" d="100"/>
          <a:sy n="56" d="100"/>
        </p:scale>
        <p:origin x="-149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15/07/2024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xmlns="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xmlns="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xmlns="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 smtClean="0"/>
              <a:t>Lingua e linguistica russa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 smtClean="0"/>
              <a:t>Урок 1. Письмо (упр.10 стр.11).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 smtClean="0"/>
              <a:t>Elena Nediakina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Письмо как вид речевой деятельности.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Письмо</a:t>
            </a:r>
            <a:r>
              <a:rPr lang="ru-RU" sz="2000" dirty="0" smtClean="0"/>
              <a:t>, как и </a:t>
            </a:r>
            <a:r>
              <a:rPr lang="ru-RU" sz="2000" dirty="0" smtClean="0"/>
              <a:t>чт</a:t>
            </a:r>
            <a:r>
              <a:rPr lang="ru-RU" sz="2000" dirty="0" smtClean="0"/>
              <a:t>ение, относится к </a:t>
            </a:r>
            <a:r>
              <a:rPr lang="ru-RU" sz="2000" b="1" dirty="0" smtClean="0"/>
              <a:t>письменным видам речевой деятельности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Письменная речь воспринимается органами зрения, тогда как устная речь (говорение и слушание) воспринимается через слух.</a:t>
            </a:r>
          </a:p>
          <a:p>
            <a:r>
              <a:rPr lang="ru-RU" sz="2000" dirty="0" smtClean="0"/>
              <a:t>Как утверждает методист РКИ (русского языка как иностранного) А.А. </a:t>
            </a:r>
            <a:r>
              <a:rPr lang="ru-RU" sz="2000" dirty="0" err="1" smtClean="0"/>
              <a:t>Акишина</a:t>
            </a:r>
            <a:r>
              <a:rPr lang="ru-RU" sz="2000" dirty="0" smtClean="0"/>
              <a:t>, «чтобы говорить на бытовые темы с носителями языка, можно обойтись 1000-1500 единицами, чтобы понимать на слух, нужно владеть 3000 единицами, чтобы читать, понимая текст на 96%, необходим запас слов в 6000 единиц» (</a:t>
            </a:r>
            <a:r>
              <a:rPr lang="ru-RU" sz="2000" dirty="0" err="1" smtClean="0"/>
              <a:t>Акишина</a:t>
            </a:r>
            <a:r>
              <a:rPr lang="ru-RU" sz="2000" dirty="0" smtClean="0"/>
              <a:t> А.А., Учимся учить, «Русский язык», М., 2002, стр.59).</a:t>
            </a:r>
            <a:endParaRPr lang="ru-RU" sz="2000" dirty="0" smtClean="0"/>
          </a:p>
          <a:p>
            <a:r>
              <a:rPr lang="ru-RU" sz="2000" dirty="0" smtClean="0"/>
              <a:t>С другой стороны, </a:t>
            </a:r>
            <a:r>
              <a:rPr lang="ru-RU" sz="2000" b="1" dirty="0" smtClean="0"/>
              <a:t>письмо</a:t>
            </a:r>
            <a:r>
              <a:rPr lang="ru-RU" sz="2000" dirty="0" smtClean="0"/>
              <a:t>, как и говорение, относится к </a:t>
            </a:r>
            <a:r>
              <a:rPr lang="ru-RU" sz="2000" b="1" dirty="0" smtClean="0"/>
              <a:t>продуктивным видам речи. </a:t>
            </a:r>
            <a:r>
              <a:rPr lang="ru-RU" sz="2000" dirty="0" smtClean="0"/>
              <a:t>Учащийся сам конструирует свою речь и может выбирать слова и фразы, которые знает.</a:t>
            </a:r>
          </a:p>
          <a:p>
            <a:r>
              <a:rPr lang="ru-RU" sz="2000" dirty="0" smtClean="0"/>
              <a:t>Таким образом, чтение и говорение влияют на формирование письменной компетенции, т.е. чем лучше мы читаем (=понимаем письменный текст) и чем лучше мы говорим, тем лучше мы будем писать.</a:t>
            </a:r>
          </a:p>
          <a:p>
            <a:endParaRPr lang="ru-RU" sz="2000" b="1" dirty="0"/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 и письмо.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Вы думаете, каким количеством слов нужно владеть, чтобы сделать письменный пересказ текста «Человек в мегаполисе» на стр.6-8?</a:t>
            </a:r>
          </a:p>
          <a:p>
            <a:r>
              <a:rPr lang="ru-RU" dirty="0"/>
              <a:t>Какие слова из текста «Человек в мегаполисе», кроме слов из активной лексики урока (стр.5), нужно знать, чтобы письменно передать содержание текста?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19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Говорение и письмо.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2000" b="1" dirty="0" smtClean="0"/>
              <a:t>Говорение</a:t>
            </a:r>
          </a:p>
          <a:p>
            <a:r>
              <a:rPr lang="ru-RU" sz="2000" dirty="0" smtClean="0"/>
              <a:t>1. Каждый ребёнок начинает говорить, но не умеет писать.</a:t>
            </a:r>
          </a:p>
          <a:p>
            <a:r>
              <a:rPr lang="ru-RU" sz="2000" dirty="0" smtClean="0"/>
              <a:t>2. В устном языке существует множество вариантов.</a:t>
            </a:r>
          </a:p>
          <a:p>
            <a:r>
              <a:rPr lang="ru-RU" sz="2000" dirty="0" smtClean="0"/>
              <a:t>3. Говорящий использует голос и жесты.</a:t>
            </a:r>
          </a:p>
          <a:p>
            <a:r>
              <a:rPr lang="ru-RU" sz="2000" dirty="0" smtClean="0"/>
              <a:t>4. Говорящий использует паузы и интонацию.</a:t>
            </a:r>
          </a:p>
          <a:p>
            <a:r>
              <a:rPr lang="ru-RU" sz="2000" dirty="0" smtClean="0"/>
              <a:t>5. Речь спонтанна.</a:t>
            </a:r>
          </a:p>
          <a:p>
            <a:r>
              <a:rPr lang="ru-RU" sz="2000" dirty="0" smtClean="0"/>
              <a:t>6. Говорящий видит реакцию слушающего.</a:t>
            </a:r>
          </a:p>
          <a:p>
            <a:r>
              <a:rPr lang="ru-RU" sz="2000" dirty="0" smtClean="0"/>
              <a:t>7. Устная речь допускает повторения.</a:t>
            </a:r>
          </a:p>
          <a:p>
            <a:r>
              <a:rPr lang="ru-RU" sz="2000" dirty="0" smtClean="0"/>
              <a:t>8. Устная речь состоит из простых предложений.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Письмо</a:t>
            </a:r>
          </a:p>
          <a:p>
            <a:r>
              <a:rPr lang="ru-RU" sz="2000" dirty="0" smtClean="0"/>
              <a:t>1. Человека надо учить писать.</a:t>
            </a:r>
          </a:p>
          <a:p>
            <a:r>
              <a:rPr lang="ru-RU" sz="2000" dirty="0" smtClean="0"/>
              <a:t>2. Письменная речь требует знания стандартной грамматики и словаря.</a:t>
            </a:r>
          </a:p>
          <a:p>
            <a:r>
              <a:rPr lang="ru-RU" sz="2000" dirty="0" smtClean="0"/>
              <a:t>3. Пишущий использует только слова и фразы.</a:t>
            </a:r>
          </a:p>
          <a:p>
            <a:r>
              <a:rPr lang="ru-RU" sz="2000" dirty="0" smtClean="0"/>
              <a:t>4. Пишущий использует пунктуацию и логическую последовательность.</a:t>
            </a:r>
          </a:p>
          <a:p>
            <a:r>
              <a:rPr lang="ru-RU" sz="2000" dirty="0" smtClean="0"/>
              <a:t>5. Письмо требует планирования.</a:t>
            </a:r>
          </a:p>
          <a:p>
            <a:r>
              <a:rPr lang="ru-RU" sz="2000" dirty="0" smtClean="0"/>
              <a:t>6. Ответ на письмо приходит через некоторое время.</a:t>
            </a:r>
          </a:p>
          <a:p>
            <a:r>
              <a:rPr lang="ru-RU" sz="2000" dirty="0" smtClean="0"/>
              <a:t>7. Письменная речь избегает повторений.</a:t>
            </a:r>
            <a:endParaRPr lang="ru-RU" sz="2000" dirty="0"/>
          </a:p>
          <a:p>
            <a:r>
              <a:rPr lang="ru-RU" sz="2000" dirty="0" smtClean="0"/>
              <a:t>8. Более сложный синтаксис.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96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Упр.10 (стр.11). Потренируйтесь в письме.</a:t>
            </a:r>
            <a:r>
              <a:rPr lang="en-US" dirty="0" smtClean="0"/>
              <a:t> </a:t>
            </a:r>
            <a:r>
              <a:rPr lang="ru-RU" dirty="0" smtClean="0"/>
              <a:t>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b="1" dirty="0" smtClean="0"/>
              <a:t>Дайте определение понятию «мегаполис».</a:t>
            </a:r>
          </a:p>
          <a:p>
            <a:pPr marL="0" indent="0"/>
            <a:r>
              <a:rPr lang="ru-RU" dirty="0" smtClean="0"/>
              <a:t>Мегаполис – это город-гигант с населением более 10 миллионов человек, который образуется в результате слияния многочисленных населённых пунктов.</a:t>
            </a:r>
          </a:p>
          <a:p>
            <a:pPr marL="0" indent="0"/>
            <a:endParaRPr lang="ru-RU" dirty="0" smtClean="0"/>
          </a:p>
          <a:p>
            <a:pPr marL="0" indent="0"/>
            <a:r>
              <a:rPr lang="ru-RU" dirty="0" smtClean="0"/>
              <a:t>2. </a:t>
            </a:r>
            <a:r>
              <a:rPr lang="ru-RU" b="1" dirty="0" smtClean="0"/>
              <a:t>Запишите мотивы, которые побуждают людей переезжать в мегаполис, используя слова «во-первых», «во-вторых» и т.д.</a:t>
            </a:r>
          </a:p>
          <a:p>
            <a:pPr marL="0" indent="0"/>
            <a:r>
              <a:rPr lang="ru-RU" dirty="0" smtClean="0"/>
              <a:t>Люди переезжают в мегаполис, во-первых, для того чтобы найти работу, во-вторых, чтобы получить образование, в-третьих, чтобы расширить свой бизнес, в-четвёртых, чтобы жить комфортнее благодаря развитой инфраструктуре (транспорт, торговля, медицина), в-пятых, чтобы иметь возможность интересно провести свободное время (концерты, кинотеатры, выставки, рестораны).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29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Упр.10 (стр.11). Потренируйтесь в письме.</a:t>
            </a:r>
            <a:r>
              <a:rPr lang="en-US" sz="2400" dirty="0"/>
              <a:t> </a:t>
            </a:r>
            <a:r>
              <a:rPr lang="ru-RU" sz="2400" dirty="0" smtClean="0"/>
              <a:t>Ключи (продолжение).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u="sng" dirty="0" smtClean="0"/>
              <a:t>Положительные аспекты</a:t>
            </a:r>
          </a:p>
          <a:p>
            <a:r>
              <a:rPr lang="ru-RU" dirty="0" smtClean="0"/>
              <a:t>1. Возможность найти работу</a:t>
            </a:r>
          </a:p>
          <a:p>
            <a:r>
              <a:rPr lang="ru-RU" dirty="0" smtClean="0"/>
              <a:t>2. Возможность профессионального роста</a:t>
            </a:r>
          </a:p>
          <a:p>
            <a:r>
              <a:rPr lang="ru-RU" dirty="0" smtClean="0"/>
              <a:t>3. Возможность получить образование</a:t>
            </a:r>
          </a:p>
          <a:p>
            <a:r>
              <a:rPr lang="ru-RU" dirty="0" smtClean="0"/>
              <a:t>4. Возможность организовать бизнес</a:t>
            </a:r>
          </a:p>
          <a:p>
            <a:r>
              <a:rPr lang="ru-RU" dirty="0" smtClean="0"/>
              <a:t>5. Возможность пользоваться развитой инфраструктурой</a:t>
            </a:r>
          </a:p>
          <a:p>
            <a:r>
              <a:rPr lang="ru-RU" dirty="0" smtClean="0"/>
              <a:t>6. Хорошие условия для досуга</a:t>
            </a:r>
          </a:p>
          <a:p>
            <a:endParaRPr lang="ru-RU" dirty="0"/>
          </a:p>
          <a:p>
            <a:r>
              <a:rPr lang="ru-RU" u="sng" dirty="0" smtClean="0"/>
              <a:t>Отрицательные аспекты</a:t>
            </a:r>
          </a:p>
          <a:p>
            <a:r>
              <a:rPr lang="ru-RU" dirty="0" smtClean="0"/>
              <a:t>1. Экологические проблемы</a:t>
            </a:r>
          </a:p>
          <a:p>
            <a:r>
              <a:rPr lang="ru-RU" dirty="0" smtClean="0"/>
              <a:t>2. Транспортные проблемы</a:t>
            </a:r>
          </a:p>
          <a:p>
            <a:endParaRPr lang="ru-RU" dirty="0" smtClean="0"/>
          </a:p>
          <a:p>
            <a:r>
              <a:rPr lang="ru-RU" dirty="0" smtClean="0"/>
              <a:t>3. Жилищные проблемы</a:t>
            </a:r>
          </a:p>
          <a:p>
            <a:endParaRPr lang="ru-RU" dirty="0" smtClean="0"/>
          </a:p>
          <a:p>
            <a:r>
              <a:rPr lang="ru-RU" dirty="0" smtClean="0"/>
              <a:t>4. Криминогенные проблемы</a:t>
            </a:r>
          </a:p>
          <a:p>
            <a:r>
              <a:rPr lang="ru-RU" dirty="0" smtClean="0"/>
              <a:t>5. Психологические проблемы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13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Упр.10 (стр.11). Потренируйтесь в письме.</a:t>
            </a:r>
            <a:r>
              <a:rPr lang="en-US" sz="2400" dirty="0"/>
              <a:t> </a:t>
            </a:r>
            <a:r>
              <a:rPr lang="ru-RU" sz="2400" dirty="0"/>
              <a:t>Ключи (продолжение).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4. Запишите основной вывод автора статьи.</a:t>
            </a:r>
          </a:p>
          <a:p>
            <a:r>
              <a:rPr lang="ru-RU" dirty="0" smtClean="0"/>
              <a:t>Автор считает, что «главная проблема </a:t>
            </a:r>
            <a:r>
              <a:rPr lang="it-IT" dirty="0" smtClean="0"/>
              <a:t>XXI </a:t>
            </a:r>
            <a:r>
              <a:rPr lang="ru-RU" dirty="0" smtClean="0"/>
              <a:t>века такая – как научиться жить на Земле, чтобы природа и общество могли развиваться гармонично».</a:t>
            </a:r>
          </a:p>
          <a:p>
            <a:r>
              <a:rPr lang="ru-RU" b="1" dirty="0" smtClean="0"/>
              <a:t>5. Составьте и запишите план статьи «Человек в мегаполисе».</a:t>
            </a:r>
          </a:p>
          <a:p>
            <a:r>
              <a:rPr lang="ru-RU" b="1" dirty="0" smtClean="0"/>
              <a:t>Человек в мегаполисе.</a:t>
            </a:r>
          </a:p>
          <a:p>
            <a:pPr marL="457200" indent="-457200">
              <a:buAutoNum type="arabicPeriod"/>
            </a:pPr>
            <a:r>
              <a:rPr lang="ru-RU" dirty="0" smtClean="0"/>
              <a:t>Что означает термин «мегаполис»?</a:t>
            </a:r>
          </a:p>
          <a:p>
            <a:pPr marL="457200" indent="-457200">
              <a:buAutoNum type="arabicPeriod"/>
            </a:pPr>
            <a:r>
              <a:rPr lang="ru-RU" dirty="0" smtClean="0"/>
              <a:t>Почему люди стремятся переехать жить в города-гиганты?</a:t>
            </a:r>
          </a:p>
          <a:p>
            <a:pPr marL="457200" indent="-457200">
              <a:buAutoNum type="arabicPeriod"/>
            </a:pPr>
            <a:r>
              <a:rPr lang="ru-RU" dirty="0" smtClean="0"/>
              <a:t>Каковы минусы жизни в мегаполисе?</a:t>
            </a:r>
          </a:p>
          <a:p>
            <a:pPr marL="457200" indent="-457200">
              <a:buAutoNum type="arabicPeriod"/>
            </a:pPr>
            <a:r>
              <a:rPr lang="ru-RU" dirty="0" smtClean="0"/>
              <a:t>Какой, по мнению учёных, является главная проблема </a:t>
            </a:r>
            <a:r>
              <a:rPr lang="it-IT" dirty="0" smtClean="0"/>
              <a:t>XXI </a:t>
            </a:r>
            <a:r>
              <a:rPr lang="ru-RU" dirty="0" smtClean="0"/>
              <a:t>века?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257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512</TotalTime>
  <Words>664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Master_FOR-FAM_FOR-COM</vt:lpstr>
      <vt:lpstr>Презентация PowerPoint</vt:lpstr>
      <vt:lpstr>Письмо как вид речевой деятельности.</vt:lpstr>
      <vt:lpstr>Чтение и письмо.</vt:lpstr>
      <vt:lpstr>Говорение и письмо.</vt:lpstr>
      <vt:lpstr>Упр.10 (стр.11). Потренируйтесь в письме. Ключи.</vt:lpstr>
      <vt:lpstr>Упр.10 (стр.11). Потренируйтесь в письме. Ключи (продолжение).</vt:lpstr>
      <vt:lpstr>Упр.10 (стр.11). Потренируйтесь в письме. Ключи (продолжение).</vt:lpstr>
    </vt:vector>
  </TitlesOfParts>
  <Company>Fondazione FORMIT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47</cp:revision>
  <dcterms:created xsi:type="dcterms:W3CDTF">2016-08-01T13:43:10Z</dcterms:created>
  <dcterms:modified xsi:type="dcterms:W3CDTF">2024-07-15T09:34:52Z</dcterms:modified>
</cp:coreProperties>
</file>