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DCC"/>
    <a:srgbClr val="0075BD"/>
    <a:srgbClr val="FFA73F"/>
    <a:srgbClr val="D1D6E1"/>
    <a:srgbClr val="EB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5" autoAdjust="0"/>
  </p:normalViewPr>
  <p:slideViewPr>
    <p:cSldViewPr>
      <p:cViewPr>
        <p:scale>
          <a:sx n="90" d="100"/>
          <a:sy n="90" d="100"/>
        </p:scale>
        <p:origin x="-689" y="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72D3A-2D70-4B09-ABCD-87ECB67BD378}" type="datetimeFigureOut">
              <a:rPr lang="it-IT" smtClean="0"/>
              <a:t>18/06/2024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4297C-E467-4CAA-A04B-0772215018E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4717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 userDrawn="1"/>
        </p:nvSpPr>
        <p:spPr bwMode="auto">
          <a:xfrm rot="5400000">
            <a:off x="1475657" y="-998984"/>
            <a:ext cx="6192686" cy="9144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it-IT" sz="1600"/>
          </a:p>
        </p:txBody>
      </p:sp>
      <p:sp>
        <p:nvSpPr>
          <p:cNvPr id="7" name="Segnaposto contenuto 2"/>
          <p:cNvSpPr>
            <a:spLocks noGrp="1"/>
          </p:cNvSpPr>
          <p:nvPr>
            <p:ph idx="10" hasCustomPrompt="1"/>
          </p:nvPr>
        </p:nvSpPr>
        <p:spPr>
          <a:xfrm>
            <a:off x="179512" y="2780928"/>
            <a:ext cx="8784976" cy="812824"/>
          </a:xfrm>
          <a:prstGeom prst="rect">
            <a:avLst/>
          </a:prstGeom>
        </p:spPr>
        <p:txBody>
          <a:bodyPr anchor="b"/>
          <a:lstStyle>
            <a:lvl1pPr algn="l">
              <a:defRPr sz="2400" b="1" baseline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stA="45000" endPos="1000" dist="50800" dir="5400000" sy="-100000" algn="bl" rotWithShape="0"/>
                </a:effectLst>
              </a:defRPr>
            </a:lvl1pPr>
          </a:lstStyle>
          <a:p>
            <a:pPr lvl="0"/>
            <a:r>
              <a:rPr lang="it-IT" dirty="0"/>
              <a:t>Titolo del corso</a:t>
            </a:r>
          </a:p>
        </p:txBody>
      </p:sp>
      <p:sp>
        <p:nvSpPr>
          <p:cNvPr id="10" name="Segnaposto contenuto 2"/>
          <p:cNvSpPr>
            <a:spLocks noGrp="1"/>
          </p:cNvSpPr>
          <p:nvPr>
            <p:ph idx="12" hasCustomPrompt="1"/>
          </p:nvPr>
        </p:nvSpPr>
        <p:spPr>
          <a:xfrm>
            <a:off x="179512" y="836712"/>
            <a:ext cx="8784976" cy="1872208"/>
          </a:xfrm>
          <a:prstGeom prst="rect">
            <a:avLst/>
          </a:prstGeom>
        </p:spPr>
        <p:txBody>
          <a:bodyPr anchor="b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</a:lstStyle>
          <a:p>
            <a:pPr lvl="0"/>
            <a:r>
              <a:rPr lang="it-IT" dirty="0"/>
              <a:t>TITOLO DELLA LEZIONE</a:t>
            </a:r>
          </a:p>
        </p:txBody>
      </p:sp>
      <p:sp>
        <p:nvSpPr>
          <p:cNvPr id="13" name="Segnaposto contenuto 2"/>
          <p:cNvSpPr>
            <a:spLocks noGrp="1"/>
          </p:cNvSpPr>
          <p:nvPr>
            <p:ph idx="13" hasCustomPrompt="1"/>
          </p:nvPr>
        </p:nvSpPr>
        <p:spPr>
          <a:xfrm>
            <a:off x="179512" y="3645024"/>
            <a:ext cx="8784975" cy="792088"/>
          </a:xfrm>
          <a:prstGeom prst="rect">
            <a:avLst/>
          </a:prstGeom>
        </p:spPr>
        <p:txBody>
          <a:bodyPr anchor="b"/>
          <a:lstStyle>
            <a:lvl1pPr algn="l">
              <a:defRPr sz="1800" b="0" i="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it-IT" dirty="0"/>
              <a:t>Nome del docente</a:t>
            </a:r>
          </a:p>
        </p:txBody>
      </p:sp>
      <p:pic>
        <p:nvPicPr>
          <p:cNvPr id="4" name="Immagine 3" descr="Immagine che contiene testo, orologio&#10;&#10;Descrizione generata automaticamente">
            <a:extLst>
              <a:ext uri="{FF2B5EF4-FFF2-40B4-BE49-F238E27FC236}">
                <a16:creationId xmlns:a16="http://schemas.microsoft.com/office/drawing/2014/main" xmlns="" id="{F0DD6659-F391-4C43-A399-1E2E0C7401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015" y="4979939"/>
            <a:ext cx="4283968" cy="537293"/>
          </a:xfrm>
          <a:prstGeom prst="rect">
            <a:avLst/>
          </a:prstGeom>
        </p:spPr>
      </p:pic>
      <p:sp>
        <p:nvSpPr>
          <p:cNvPr id="12" name="Rectangle 7">
            <a:extLst>
              <a:ext uri="{FF2B5EF4-FFF2-40B4-BE49-F238E27FC236}">
                <a16:creationId xmlns:a16="http://schemas.microsoft.com/office/drawing/2014/main" xmlns="" id="{8BE69FA2-8EFB-4FAE-BEEE-FFE50C207B6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71539"/>
            <a:ext cx="9163050" cy="49149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xmlns="" id="{8E920751-2091-4270-A903-62A1D8EC08B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647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17338" y="0"/>
            <a:ext cx="9091166" cy="69269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lang="it-IT" sz="2800" b="1" baseline="0" dirty="0" smtClean="0">
                <a:solidFill>
                  <a:srgbClr val="007DCC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dirty="0"/>
              <a:t>Titolo della slide…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8566" y="764704"/>
            <a:ext cx="9099937" cy="5613126"/>
          </a:xfrm>
          <a:prstGeom prst="rect">
            <a:avLst/>
          </a:prstGeom>
          <a:noFill/>
        </p:spPr>
        <p:txBody>
          <a:bodyPr/>
          <a:lstStyle>
            <a:lvl1pPr algn="l">
              <a:defRPr sz="2400" b="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it-IT" dirty="0"/>
              <a:t>Testo della slide…</a:t>
            </a:r>
          </a:p>
        </p:txBody>
      </p:sp>
      <p:sp>
        <p:nvSpPr>
          <p:cNvPr id="6" name="Segnaposto numero diapositiva 4">
            <a:extLst>
              <a:ext uri="{FF2B5EF4-FFF2-40B4-BE49-F238E27FC236}">
                <a16:creationId xmlns:a16="http://schemas.microsoft.com/office/drawing/2014/main" xmlns="" id="{8D49B935-F523-403E-861C-20388801B557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3221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14" name="Segnaposto contenuto 2"/>
          <p:cNvSpPr txBox="1">
            <a:spLocks/>
          </p:cNvSpPr>
          <p:nvPr/>
        </p:nvSpPr>
        <p:spPr>
          <a:xfrm>
            <a:off x="3217205" y="6417332"/>
            <a:ext cx="2709590" cy="396044"/>
          </a:xfrm>
          <a:prstGeom prst="rect">
            <a:avLst/>
          </a:prstGeom>
        </p:spPr>
        <p:txBody>
          <a:bodyPr/>
          <a:lstStyle>
            <a:lvl1pPr marL="342900" indent="-342900" algn="r" defTabSz="449263" rtl="0" fontAlgn="base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defRPr sz="20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cs typeface="+mn-cs"/>
              </a:defRPr>
            </a:lvl2pPr>
            <a:lvl3pPr marL="1143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3pPr>
            <a:lvl4pPr marL="1600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4pPr>
            <a:lvl5pPr marL="20574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5pPr>
            <a:lvl6pPr marL="25146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6pPr>
            <a:lvl7pPr marL="29718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7pPr>
            <a:lvl8pPr marL="3429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8pPr>
            <a:lvl9pPr marL="3886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algn="l" hangingPunct="1"/>
            <a:endParaRPr lang="it-IT" sz="1400" kern="0" dirty="0">
              <a:solidFill>
                <a:schemeClr val="bg1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D95BD477-AF9F-41B8-B9CC-595F3B9E15BB}"/>
              </a:ext>
            </a:extLst>
          </p:cNvPr>
          <p:cNvSpPr txBox="1"/>
          <p:nvPr userDrawn="1"/>
        </p:nvSpPr>
        <p:spPr>
          <a:xfrm>
            <a:off x="64442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L’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NTERNAZIONALE</a:t>
            </a:r>
          </a:p>
        </p:txBody>
      </p:sp>
      <p:sp>
        <p:nvSpPr>
          <p:cNvPr id="10" name="Segnaposto numero diapositiva 4">
            <a:extLst>
              <a:ext uri="{FF2B5EF4-FFF2-40B4-BE49-F238E27FC236}">
                <a16:creationId xmlns:a16="http://schemas.microsoft.com/office/drawing/2014/main" xmlns="" id="{0D1B4415-2D7F-423F-B7CE-8D663AEFA5A9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19AF0F4C-E827-4A9A-9BF7-B05885DE357D}"/>
              </a:ext>
            </a:extLst>
          </p:cNvPr>
          <p:cNvSpPr txBox="1"/>
          <p:nvPr userDrawn="1"/>
        </p:nvSpPr>
        <p:spPr>
          <a:xfrm>
            <a:off x="720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UN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9pPr>
    </p:titleStyle>
    <p:bodyStyle>
      <a:lvl1pPr marL="342900" indent="-342900" algn="l" defTabSz="449263" rtl="0" eaLnBrk="1" fontAlgn="base" hangingPunct="1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it-IT" dirty="0" smtClean="0"/>
              <a:t>Lingua e linguistica russa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ru-RU" dirty="0" smtClean="0"/>
              <a:t>Урок 1. Лексические упражнения.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it-IT" dirty="0" smtClean="0"/>
              <a:t>Elena Nediakina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098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2C48CFB-5CB7-4105-86D2-DDE7AA575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Упр.2 стр.8. Выделите общую часть в словах.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7E811056-E342-44E7-909C-DF21C2DC6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город/ж-</a:t>
            </a:r>
          </a:p>
          <a:p>
            <a:endParaRPr lang="ru-RU" dirty="0"/>
          </a:p>
          <a:p>
            <a:r>
              <a:rPr lang="ru-RU" dirty="0" err="1"/>
              <a:t>р</a:t>
            </a:r>
            <a:r>
              <a:rPr lang="ru-RU" dirty="0" err="1" smtClean="0"/>
              <a:t>азви</a:t>
            </a:r>
            <a:r>
              <a:rPr lang="ru-RU" dirty="0" smtClean="0"/>
              <a:t>-</a:t>
            </a:r>
          </a:p>
          <a:p>
            <a:endParaRPr lang="ru-RU" dirty="0"/>
          </a:p>
          <a:p>
            <a:r>
              <a:rPr lang="ru-RU" dirty="0" smtClean="0"/>
              <a:t>э</a:t>
            </a:r>
            <a:r>
              <a:rPr lang="ru-RU" dirty="0" smtClean="0"/>
              <a:t>коном-</a:t>
            </a:r>
          </a:p>
          <a:p>
            <a:endParaRPr lang="ru-RU" dirty="0"/>
          </a:p>
          <a:p>
            <a:r>
              <a:rPr lang="ru-RU" dirty="0" err="1"/>
              <a:t>п</a:t>
            </a:r>
            <a:r>
              <a:rPr lang="ru-RU" dirty="0" err="1" smtClean="0"/>
              <a:t>роизвод</a:t>
            </a:r>
            <a:r>
              <a:rPr lang="ru-RU" dirty="0" smtClean="0"/>
              <a:t>-</a:t>
            </a:r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780AF588-ABC2-443E-BFE2-3609BFB788B6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243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Упр.3. Стр.8. От каких слов образованы сложные слова.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Первый + начальный</a:t>
            </a:r>
          </a:p>
          <a:p>
            <a:r>
              <a:rPr lang="ru-RU" dirty="0" smtClean="0"/>
              <a:t>Много + численный</a:t>
            </a:r>
          </a:p>
          <a:p>
            <a:r>
              <a:rPr lang="ru-RU" dirty="0" smtClean="0"/>
              <a:t>Закон + мерный</a:t>
            </a:r>
          </a:p>
          <a:p>
            <a:r>
              <a:rPr lang="ru-RU" dirty="0" smtClean="0"/>
              <a:t>Между + народный</a:t>
            </a:r>
          </a:p>
          <a:p>
            <a:r>
              <a:rPr lang="ru-RU" dirty="0" smtClean="0"/>
              <a:t>Еже + недельный (слово «еже» из церковнославянского языка, сейчас используется только в составе сложных слов: ежедневный, ежегодный, ежеминутный и т.д.)</a:t>
            </a:r>
          </a:p>
          <a:p>
            <a:r>
              <a:rPr lang="ru-RU" dirty="0" smtClean="0"/>
              <a:t>Много + километровый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7592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Упр.4. Стр.8.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Комфортн</a:t>
            </a:r>
            <a:r>
              <a:rPr lang="ru-RU" dirty="0" smtClean="0"/>
              <a:t>-ее</a:t>
            </a:r>
          </a:p>
          <a:p>
            <a:r>
              <a:rPr lang="ru-RU" dirty="0" err="1" smtClean="0"/>
              <a:t>Легч</a:t>
            </a:r>
            <a:r>
              <a:rPr lang="ru-RU" dirty="0" smtClean="0"/>
              <a:t>-е</a:t>
            </a:r>
          </a:p>
          <a:p>
            <a:r>
              <a:rPr lang="ru-RU" dirty="0" smtClean="0"/>
              <a:t>С помощью этих суффиксов образуется сравнительная степень прилагательных.</a:t>
            </a:r>
          </a:p>
          <a:p>
            <a:r>
              <a:rPr lang="ru-RU" dirty="0" smtClean="0"/>
              <a:t>Прил. «комфортнее» образовано от слова «комфортный».</a:t>
            </a:r>
          </a:p>
          <a:p>
            <a:r>
              <a:rPr lang="ru-RU" dirty="0" smtClean="0"/>
              <a:t>Прил. «легче» образовано от слова «лёгкий».</a:t>
            </a:r>
          </a:p>
          <a:p>
            <a:endParaRPr lang="ru-RU" dirty="0"/>
          </a:p>
          <a:p>
            <a:r>
              <a:rPr lang="ru-RU" dirty="0" smtClean="0"/>
              <a:t>Труднее, активнее, энергичнее, больше, </a:t>
            </a:r>
            <a:r>
              <a:rPr lang="ru-RU" b="1" dirty="0" smtClean="0"/>
              <a:t>меньше</a:t>
            </a:r>
            <a:r>
              <a:rPr lang="ru-RU" dirty="0" smtClean="0"/>
              <a:t>, красивее, </a:t>
            </a:r>
            <a:r>
              <a:rPr lang="ru-RU" b="1" dirty="0" smtClean="0"/>
              <a:t>выше</a:t>
            </a:r>
            <a:r>
              <a:rPr lang="ru-RU" dirty="0" smtClean="0"/>
              <a:t>, </a:t>
            </a:r>
            <a:r>
              <a:rPr lang="ru-RU" b="1" dirty="0" smtClean="0"/>
              <a:t>ниже</a:t>
            </a:r>
            <a:r>
              <a:rPr lang="ru-RU" dirty="0" smtClean="0"/>
              <a:t>, </a:t>
            </a:r>
            <a:r>
              <a:rPr lang="ru-RU" b="1" dirty="0" smtClean="0"/>
              <a:t>шире</a:t>
            </a:r>
            <a:r>
              <a:rPr lang="ru-RU" dirty="0" smtClean="0"/>
              <a:t>, </a:t>
            </a:r>
            <a:r>
              <a:rPr lang="ru-RU" b="1" dirty="0" smtClean="0"/>
              <a:t>уже</a:t>
            </a:r>
            <a:r>
              <a:rPr lang="ru-RU" dirty="0" smtClean="0"/>
              <a:t>, интереснее, холоднее, теплее, удобнее, важнее, </a:t>
            </a:r>
            <a:r>
              <a:rPr lang="ru-RU" b="1" dirty="0" smtClean="0"/>
              <a:t>дороже</a:t>
            </a:r>
            <a:r>
              <a:rPr lang="ru-RU" dirty="0" smtClean="0"/>
              <a:t>, </a:t>
            </a:r>
            <a:r>
              <a:rPr lang="ru-RU" b="1" dirty="0" smtClean="0"/>
              <a:t>дешевле</a:t>
            </a:r>
            <a:r>
              <a:rPr lang="ru-RU" dirty="0" smtClean="0"/>
              <a:t>, крупнее, эффективнее.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1962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Упр.5. Стр. 9.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dirty="0" smtClean="0"/>
              <a:t>Пронумеруйте слова в первой колонке.</a:t>
            </a:r>
          </a:p>
          <a:p>
            <a:pPr marL="457200" indent="-457200">
              <a:buAutoNum type="arabicParenR"/>
            </a:pPr>
            <a:r>
              <a:rPr lang="ru-RU" sz="1600" dirty="0" smtClean="0"/>
              <a:t>Мегаполис</a:t>
            </a:r>
          </a:p>
          <a:p>
            <a:pPr marL="457200" indent="-457200">
              <a:buAutoNum type="arabicParenR"/>
            </a:pPr>
            <a:r>
              <a:rPr lang="ru-RU" sz="1600" dirty="0" smtClean="0"/>
              <a:t>Планета …</a:t>
            </a:r>
          </a:p>
          <a:p>
            <a:pPr marL="0" indent="0"/>
            <a:r>
              <a:rPr lang="ru-RU" sz="1600" dirty="0" smtClean="0"/>
              <a:t>Найдите синоним во второй колонке и поставьте рядом с ним тот же номер.</a:t>
            </a:r>
          </a:p>
          <a:p>
            <a:pPr marL="457200" indent="-457200">
              <a:buAutoNum type="arabicParenR"/>
            </a:pPr>
            <a:r>
              <a:rPr lang="ru-RU" sz="1600" dirty="0" smtClean="0"/>
              <a:t>Город-гигант</a:t>
            </a:r>
          </a:p>
          <a:p>
            <a:pPr marL="457200" indent="-457200">
              <a:buAutoNum type="arabicParenR"/>
            </a:pPr>
            <a:r>
              <a:rPr lang="ru-RU" sz="1600" dirty="0" smtClean="0"/>
              <a:t>Земля</a:t>
            </a:r>
          </a:p>
          <a:p>
            <a:pPr marL="457200" indent="-457200">
              <a:buAutoNum type="arabicParenR"/>
            </a:pPr>
            <a:r>
              <a:rPr lang="ru-RU" sz="1600" dirty="0" smtClean="0"/>
              <a:t>Большой</a:t>
            </a:r>
          </a:p>
          <a:p>
            <a:pPr marL="457200" indent="-457200">
              <a:buAutoNum type="arabicParenR"/>
            </a:pPr>
            <a:r>
              <a:rPr lang="ru-RU" sz="1600" dirty="0" smtClean="0"/>
              <a:t>Соединение</a:t>
            </a:r>
          </a:p>
          <a:p>
            <a:pPr marL="457200" indent="-457200">
              <a:buAutoNum type="arabicParenR"/>
            </a:pPr>
            <a:r>
              <a:rPr lang="ru-RU" sz="1600" dirty="0" smtClean="0"/>
              <a:t>Руководство</a:t>
            </a:r>
          </a:p>
          <a:p>
            <a:pPr marL="457200" indent="-457200">
              <a:buAutoNum type="arabicParenR"/>
            </a:pPr>
            <a:r>
              <a:rPr lang="ru-RU" sz="1600" dirty="0" smtClean="0"/>
              <a:t>Переезд</a:t>
            </a:r>
          </a:p>
          <a:p>
            <a:pPr marL="457200" indent="-457200">
              <a:buAutoNum type="arabicParenR"/>
            </a:pPr>
            <a:r>
              <a:rPr lang="ru-RU" sz="1600" dirty="0" smtClean="0"/>
              <a:t>Сервис</a:t>
            </a:r>
          </a:p>
          <a:p>
            <a:pPr marL="457200" indent="-457200">
              <a:buAutoNum type="arabicParenR"/>
            </a:pPr>
            <a:r>
              <a:rPr lang="ru-RU" sz="1600" dirty="0" smtClean="0"/>
              <a:t>Комфортный</a:t>
            </a:r>
          </a:p>
          <a:p>
            <a:pPr marL="457200" indent="-457200">
              <a:buAutoNum type="arabicParenR"/>
            </a:pPr>
            <a:r>
              <a:rPr lang="ru-RU" sz="1600" dirty="0" smtClean="0"/>
              <a:t>Мотив</a:t>
            </a:r>
          </a:p>
          <a:p>
            <a:pPr marL="457200" indent="-457200">
              <a:buAutoNum type="arabicParenR"/>
            </a:pPr>
            <a:r>
              <a:rPr lang="ru-RU" sz="1600" dirty="0" smtClean="0"/>
              <a:t>Большая часть</a:t>
            </a:r>
          </a:p>
          <a:p>
            <a:pPr marL="457200" indent="-457200">
              <a:buAutoNum type="arabicParenR"/>
            </a:pPr>
            <a:endParaRPr lang="ru-RU" sz="1600" dirty="0" smtClean="0"/>
          </a:p>
          <a:p>
            <a:pPr marL="457200" indent="-457200">
              <a:buAutoNum type="arabicParenR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852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Упр.6. Стр. 9.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 smtClean="0"/>
              <a:t>Пронумеруйте слова в колонке:</a:t>
            </a:r>
          </a:p>
          <a:p>
            <a:pPr marL="457200" indent="-457200">
              <a:buAutoNum type="arabicParenR"/>
            </a:pPr>
            <a:r>
              <a:rPr lang="ru-RU" sz="1800" dirty="0" smtClean="0"/>
              <a:t>Медленно</a:t>
            </a:r>
          </a:p>
          <a:p>
            <a:pPr marL="457200" indent="-457200">
              <a:buAutoNum type="arabicParenR"/>
            </a:pPr>
            <a:r>
              <a:rPr lang="ru-RU" sz="1800" dirty="0" smtClean="0"/>
              <a:t>Малочисленное население …</a:t>
            </a:r>
          </a:p>
          <a:p>
            <a:pPr marL="0" indent="0"/>
            <a:r>
              <a:rPr lang="ru-RU" sz="1800" dirty="0" smtClean="0"/>
              <a:t>Подберите антоним из материала для справок и поставьте рядом с ним тот же номер:</a:t>
            </a:r>
          </a:p>
          <a:p>
            <a:pPr marL="457200" indent="-457200">
              <a:buAutoNum type="arabicParenR"/>
            </a:pPr>
            <a:r>
              <a:rPr lang="ru-RU" sz="1800" dirty="0" smtClean="0"/>
              <a:t>Быстро</a:t>
            </a:r>
          </a:p>
          <a:p>
            <a:pPr marL="457200" indent="-457200">
              <a:buAutoNum type="arabicParenR"/>
            </a:pPr>
            <a:r>
              <a:rPr lang="ru-RU" sz="1800" dirty="0" smtClean="0"/>
              <a:t>Многочисленное население</a:t>
            </a:r>
          </a:p>
          <a:p>
            <a:pPr marL="457200" indent="-457200">
              <a:buAutoNum type="arabicParenR"/>
            </a:pPr>
            <a:r>
              <a:rPr lang="ru-RU" sz="1800" dirty="0" smtClean="0"/>
              <a:t>Объединение</a:t>
            </a:r>
          </a:p>
          <a:p>
            <a:pPr marL="457200" indent="-457200">
              <a:buAutoNum type="arabicParenR"/>
            </a:pPr>
            <a:r>
              <a:rPr lang="ru-RU" sz="1800" dirty="0" smtClean="0"/>
              <a:t>Высокие технологии</a:t>
            </a:r>
          </a:p>
          <a:p>
            <a:pPr marL="457200" indent="-457200">
              <a:buAutoNum type="arabicParenR"/>
            </a:pPr>
            <a:r>
              <a:rPr lang="ru-RU" sz="1800" dirty="0" smtClean="0"/>
              <a:t>Большие возможности</a:t>
            </a:r>
          </a:p>
          <a:p>
            <a:pPr marL="457200" indent="-457200">
              <a:buAutoNum type="arabicParenR"/>
            </a:pPr>
            <a:r>
              <a:rPr lang="ru-RU" sz="1800" dirty="0" smtClean="0"/>
              <a:t>Молодые люди </a:t>
            </a:r>
          </a:p>
          <a:p>
            <a:pPr marL="457200" indent="-457200">
              <a:buAutoNum type="arabicParenR"/>
            </a:pPr>
            <a:r>
              <a:rPr lang="ru-RU" sz="1800" dirty="0" smtClean="0"/>
              <a:t>Жизнь легче</a:t>
            </a:r>
          </a:p>
          <a:p>
            <a:pPr marL="457200" indent="-457200">
              <a:buAutoNum type="arabicParenR"/>
            </a:pPr>
            <a:r>
              <a:rPr lang="ru-RU" sz="1800" dirty="0" smtClean="0"/>
              <a:t>Плюс</a:t>
            </a:r>
          </a:p>
          <a:p>
            <a:pPr marL="457200" indent="-457200">
              <a:buAutoNum type="arabicParenR"/>
            </a:pPr>
            <a:r>
              <a:rPr lang="ru-RU" sz="1800" dirty="0" smtClean="0"/>
              <a:t>Дорогая жизнь</a:t>
            </a:r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0710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Обратите внимание (стр.9). Упр.7. Стр.10.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b="1" dirty="0" smtClean="0"/>
              <a:t>Паронимы – похожие слова с разным значением.</a:t>
            </a:r>
          </a:p>
          <a:p>
            <a:r>
              <a:rPr lang="ru-RU" sz="1800" i="1" dirty="0" smtClean="0"/>
              <a:t>Следствие, следование</a:t>
            </a:r>
          </a:p>
          <a:p>
            <a:pPr marL="457200" indent="-457200">
              <a:buAutoNum type="arabicPeriod"/>
            </a:pPr>
            <a:r>
              <a:rPr lang="ru-RU" sz="1800" dirty="0" smtClean="0"/>
              <a:t>Следование</a:t>
            </a:r>
          </a:p>
          <a:p>
            <a:pPr marL="457200" indent="-457200">
              <a:buAutoNum type="arabicPeriod"/>
            </a:pPr>
            <a:r>
              <a:rPr lang="ru-RU" sz="1800" dirty="0" smtClean="0"/>
              <a:t>следствием</a:t>
            </a:r>
          </a:p>
          <a:p>
            <a:pPr marL="0" indent="0"/>
            <a:endParaRPr lang="ru-RU" sz="1800" dirty="0" smtClean="0"/>
          </a:p>
          <a:p>
            <a:pPr marL="0" indent="0"/>
            <a:r>
              <a:rPr lang="ru-RU" sz="1800" i="1" dirty="0" smtClean="0"/>
              <a:t>Образовательный, образованный</a:t>
            </a:r>
          </a:p>
          <a:p>
            <a:pPr marL="0" indent="0"/>
            <a:r>
              <a:rPr lang="ru-RU" sz="1800" dirty="0" smtClean="0"/>
              <a:t>3. образовательные</a:t>
            </a:r>
          </a:p>
          <a:p>
            <a:pPr marL="0" indent="0"/>
            <a:r>
              <a:rPr lang="ru-RU" sz="1800" dirty="0" smtClean="0"/>
              <a:t>4. </a:t>
            </a:r>
            <a:r>
              <a:rPr lang="ru-RU" sz="1800" dirty="0"/>
              <a:t>о</a:t>
            </a:r>
            <a:r>
              <a:rPr lang="ru-RU" sz="1800" dirty="0" smtClean="0"/>
              <a:t>бразованными</a:t>
            </a:r>
          </a:p>
          <a:p>
            <a:pPr marL="0" indent="0"/>
            <a:endParaRPr lang="ru-RU" sz="1800" i="1" dirty="0" smtClean="0"/>
          </a:p>
          <a:p>
            <a:pPr marL="0" indent="0"/>
            <a:r>
              <a:rPr lang="ru-RU" sz="1800" i="1" dirty="0" smtClean="0"/>
              <a:t>Предоставлять, представлять</a:t>
            </a:r>
          </a:p>
          <a:p>
            <a:pPr marL="0" indent="0"/>
            <a:r>
              <a:rPr lang="ru-RU" sz="1800" dirty="0" smtClean="0"/>
              <a:t>5. представляет</a:t>
            </a:r>
          </a:p>
          <a:p>
            <a:pPr marL="0" indent="0"/>
            <a:r>
              <a:rPr lang="ru-RU" sz="1800" dirty="0" smtClean="0"/>
              <a:t>6. предоставляет</a:t>
            </a:r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881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Упр.8. Стр.10.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 smtClean="0"/>
              <a:t>Влиять на (+ </a:t>
            </a:r>
            <a:r>
              <a:rPr lang="ru-RU" sz="1800" dirty="0" err="1" smtClean="0"/>
              <a:t>В.п</a:t>
            </a:r>
            <a:r>
              <a:rPr lang="ru-RU" sz="1800" dirty="0" smtClean="0"/>
              <a:t>.) развитие экономики, ситуацию, прогресс, природу, человека, общество.</a:t>
            </a:r>
          </a:p>
          <a:p>
            <a:r>
              <a:rPr lang="ru-RU" sz="1800" dirty="0" smtClean="0"/>
              <a:t>Концентрация (+</a:t>
            </a:r>
            <a:r>
              <a:rPr lang="ru-RU" sz="1800" dirty="0" err="1" smtClean="0"/>
              <a:t>Р.п</a:t>
            </a:r>
            <a:r>
              <a:rPr lang="ru-RU" sz="1800" dirty="0" smtClean="0"/>
              <a:t>.) людей, граждан, населения, объектов, зданий.</a:t>
            </a:r>
          </a:p>
          <a:p>
            <a:r>
              <a:rPr lang="ru-RU" sz="1800" dirty="0" smtClean="0"/>
              <a:t>Управлять (+Т.П.) экономикой, политикой, государством, страной, городом, регионом, производством, заводом, фабрикой, предприятием.</a:t>
            </a:r>
          </a:p>
          <a:p>
            <a:r>
              <a:rPr lang="ru-RU" sz="1800" dirty="0" smtClean="0"/>
              <a:t>Изменения в (+</a:t>
            </a:r>
            <a:r>
              <a:rPr lang="ru-RU" sz="1800" dirty="0" err="1" smtClean="0"/>
              <a:t>П.п</a:t>
            </a:r>
            <a:r>
              <a:rPr lang="ru-RU" sz="1800" dirty="0" smtClean="0"/>
              <a:t>.) экономике, политике, государстве, стране, городе, регионе.</a:t>
            </a:r>
          </a:p>
          <a:p>
            <a:r>
              <a:rPr lang="ru-RU" sz="1800" dirty="0" smtClean="0"/>
              <a:t>Реализовать (+</a:t>
            </a:r>
            <a:r>
              <a:rPr lang="ru-RU" sz="1800" dirty="0" err="1" smtClean="0"/>
              <a:t>В.п</a:t>
            </a:r>
            <a:r>
              <a:rPr lang="ru-RU" sz="1800" dirty="0" smtClean="0"/>
              <a:t>.) план, идею, мечту, способности, талант.</a:t>
            </a:r>
          </a:p>
          <a:p>
            <a:r>
              <a:rPr lang="ru-RU" sz="1800" dirty="0" smtClean="0"/>
              <a:t>Следствие (+</a:t>
            </a:r>
            <a:r>
              <a:rPr lang="ru-RU" sz="1800" dirty="0" err="1" smtClean="0"/>
              <a:t>Р.п</a:t>
            </a:r>
            <a:r>
              <a:rPr lang="ru-RU" sz="1800" dirty="0" smtClean="0"/>
              <a:t>.) развития, изменения, цивилизации, прогресса, сотрудничества.</a:t>
            </a:r>
          </a:p>
          <a:p>
            <a:r>
              <a:rPr lang="ru-RU" sz="1800" dirty="0" smtClean="0"/>
              <a:t>За счёт (+</a:t>
            </a:r>
            <a:r>
              <a:rPr lang="ru-RU" sz="1800" dirty="0" err="1" smtClean="0"/>
              <a:t>Р.п</a:t>
            </a:r>
            <a:r>
              <a:rPr lang="ru-RU" sz="1800" dirty="0" smtClean="0"/>
              <a:t>.) граждан, людей, населения, развития, изменения, цивилизации, прогресса, сотрудничества.</a:t>
            </a:r>
          </a:p>
          <a:p>
            <a:r>
              <a:rPr lang="ru-RU" sz="1800" dirty="0" smtClean="0"/>
              <a:t>Уровень (+</a:t>
            </a:r>
            <a:r>
              <a:rPr lang="ru-RU" sz="1800" dirty="0" err="1" smtClean="0"/>
              <a:t>Р.п</a:t>
            </a:r>
            <a:r>
              <a:rPr lang="ru-RU" sz="1800" dirty="0" smtClean="0"/>
              <a:t>.) жизни, развития, образования, культуры, цивилизации.</a:t>
            </a:r>
          </a:p>
          <a:p>
            <a:r>
              <a:rPr lang="ru-RU" sz="1800" dirty="0" smtClean="0"/>
              <a:t>Стимул для (+</a:t>
            </a:r>
            <a:r>
              <a:rPr lang="ru-RU" sz="1800" dirty="0" err="1" smtClean="0"/>
              <a:t>Р.п</a:t>
            </a:r>
            <a:r>
              <a:rPr lang="ru-RU" sz="1800" dirty="0" smtClean="0"/>
              <a:t>.) развития, экономики, миграции, переезда в город, работы, учёбы, получения образования.</a:t>
            </a:r>
          </a:p>
          <a:p>
            <a:r>
              <a:rPr lang="ru-RU" sz="1800" dirty="0" smtClean="0"/>
              <a:t>Требования к (+</a:t>
            </a:r>
            <a:r>
              <a:rPr lang="ru-RU" sz="1800" dirty="0" err="1" smtClean="0"/>
              <a:t>Д.п</a:t>
            </a:r>
            <a:r>
              <a:rPr lang="ru-RU" sz="1800" dirty="0" smtClean="0"/>
              <a:t>.) специалистам, архитекторам, строителям, работникам, рабочим, городским властям, планированию, решению, строительству.</a:t>
            </a:r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5825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Упр.9. Стр.10-11.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 smtClean="0"/>
              <a:t>Вместо конструкции «представлять собой (+</a:t>
            </a:r>
            <a:r>
              <a:rPr lang="ru-RU" sz="1800" dirty="0" err="1" smtClean="0"/>
              <a:t>В.п</a:t>
            </a:r>
            <a:r>
              <a:rPr lang="ru-RU" sz="1800" dirty="0" smtClean="0"/>
              <a:t>.)» используйте конструкцию «являться (+Т.п.).</a:t>
            </a:r>
          </a:p>
          <a:p>
            <a:pPr marL="457200" indent="-457200">
              <a:buAutoNum type="arabicPeriod"/>
            </a:pPr>
            <a:r>
              <a:rPr lang="ru-RU" sz="1800" dirty="0" smtClean="0"/>
              <a:t>Москва является огромным городом…</a:t>
            </a:r>
          </a:p>
          <a:p>
            <a:pPr marL="457200" indent="-457200">
              <a:buAutoNum type="arabicPeriod"/>
            </a:pPr>
            <a:r>
              <a:rPr lang="ru-RU" sz="1800" dirty="0" smtClean="0"/>
              <a:t>Рост мегаполисов является закономерным результатом…</a:t>
            </a:r>
          </a:p>
          <a:p>
            <a:pPr marL="457200" indent="-457200">
              <a:buAutoNum type="arabicPeriod"/>
            </a:pPr>
            <a:r>
              <a:rPr lang="ru-RU" sz="1800" dirty="0" smtClean="0"/>
              <a:t>Возможность найти работу и развитая инфраструктура являются плюсами жизни…</a:t>
            </a:r>
          </a:p>
          <a:p>
            <a:pPr marL="457200" indent="-457200">
              <a:buAutoNum type="arabicPeriod"/>
            </a:pPr>
            <a:r>
              <a:rPr lang="ru-RU" sz="1800" dirty="0" smtClean="0"/>
              <a:t>Экологические, … и криминогенные проблемы являются минусами жизни … </a:t>
            </a:r>
          </a:p>
          <a:p>
            <a:pPr marL="457200" indent="-457200">
              <a:buAutoNum type="arabicPeriod"/>
            </a:pPr>
            <a:r>
              <a:rPr lang="ru-RU" sz="1800" dirty="0" smtClean="0"/>
              <a:t>Возможность получить работу и образование является главной причиной переезда…</a:t>
            </a:r>
          </a:p>
          <a:p>
            <a:pPr marL="457200" indent="-457200">
              <a:buAutoNum type="arabicPeriod"/>
            </a:pPr>
            <a:r>
              <a:rPr lang="ru-RU" sz="1800" dirty="0" smtClean="0"/>
              <a:t>Нелегальная миграция является большой проблемой …</a:t>
            </a:r>
          </a:p>
          <a:p>
            <a:pPr marL="457200" indent="-457200">
              <a:buAutoNum type="arabicPeriod"/>
            </a:pPr>
            <a:r>
              <a:rPr lang="ru-RU" sz="1800" dirty="0" smtClean="0"/>
              <a:t>Дорогая жизнь в мегаполисе … является негативным фактором…</a:t>
            </a:r>
          </a:p>
          <a:p>
            <a:pPr marL="457200" indent="-457200">
              <a:buAutoNum type="arabicPeriod"/>
            </a:pPr>
            <a:r>
              <a:rPr lang="ru-RU" sz="1800" dirty="0" smtClean="0"/>
              <a:t>Современные мегаполисы являются центрами управления …</a:t>
            </a:r>
          </a:p>
          <a:p>
            <a:pPr marL="457200" indent="-457200">
              <a:buAutoNum type="arabicPeriod"/>
            </a:pPr>
            <a:r>
              <a:rPr lang="ru-RU" sz="1800" dirty="0" smtClean="0"/>
              <a:t>Совместное гармоничное развитие природы и общества является важной задачей…</a:t>
            </a:r>
          </a:p>
          <a:p>
            <a:pPr marL="457200" indent="-457200">
              <a:buAutoNum type="arabicPeriod"/>
            </a:pPr>
            <a:r>
              <a:rPr lang="ru-RU" sz="1800" dirty="0" smtClean="0"/>
              <a:t>Воспитание жителей мегаполисов является главной проблемой, стоящей перед …</a:t>
            </a:r>
          </a:p>
          <a:p>
            <a:pPr marL="457200" indent="-457200">
              <a:buAutoNum type="arabicPeriod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3263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_FOR-FAM_FOR-COM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Calibri"/>
        <a:ea typeface=""/>
        <a:cs typeface="Arial Unicode MS"/>
      </a:majorFont>
      <a:minorFont>
        <a:latin typeface="Calibri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Master_FOR-FAM_FOR-COM</Template>
  <TotalTime>179</TotalTime>
  <Words>574</Words>
  <Application>Microsoft Office PowerPoint</Application>
  <PresentationFormat>Экран (4:3)</PresentationFormat>
  <Paragraphs>99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Master_FOR-FAM_FOR-COM</vt:lpstr>
      <vt:lpstr>Презентация PowerPoint</vt:lpstr>
      <vt:lpstr>Упр.2 стр.8. Выделите общую часть в словах.</vt:lpstr>
      <vt:lpstr>Упр.3. Стр.8. От каких слов образованы сложные слова.</vt:lpstr>
      <vt:lpstr>Упр.4. Стр.8. </vt:lpstr>
      <vt:lpstr>Упр.5. Стр. 9.</vt:lpstr>
      <vt:lpstr>Упр.6. Стр. 9.</vt:lpstr>
      <vt:lpstr>Обратите внимание (стр.9). Упр.7. Стр.10.</vt:lpstr>
      <vt:lpstr>Упр.8. Стр.10.</vt:lpstr>
      <vt:lpstr>Упр.9. Стр.10-11.</vt:lpstr>
    </vt:vector>
  </TitlesOfParts>
  <Company>Fondazione FORMIT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Administrator</dc:creator>
  <cp:lastModifiedBy>Elena Nediakina</cp:lastModifiedBy>
  <cp:revision>22</cp:revision>
  <dcterms:created xsi:type="dcterms:W3CDTF">2016-08-01T13:43:10Z</dcterms:created>
  <dcterms:modified xsi:type="dcterms:W3CDTF">2024-06-18T22:20:46Z</dcterms:modified>
</cp:coreProperties>
</file>