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 varScale="1">
        <p:scale>
          <a:sx n="84" d="100"/>
          <a:sy n="84" d="100"/>
        </p:scale>
        <p:origin x="-85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26/06/2024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=""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=""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=""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=""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 smtClean="0"/>
              <a:t>Lingua e linguistica russa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 smtClean="0"/>
              <a:t>Урок 1. Грамматика. 2. Классификация предмета.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 smtClean="0"/>
              <a:t>Elena Nediakina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dirty="0"/>
              <a:t>Упр.3. Стр.19</a:t>
            </a:r>
            <a:r>
              <a:rPr lang="ru-RU" sz="1600" b="1" dirty="0" smtClean="0"/>
              <a:t>.</a:t>
            </a:r>
          </a:p>
          <a:p>
            <a:pPr>
              <a:buAutoNum type="arabicPeriod"/>
            </a:pPr>
            <a:r>
              <a:rPr lang="ru-RU" sz="1600" dirty="0" smtClean="0"/>
              <a:t>Группа </a:t>
            </a:r>
            <a:r>
              <a:rPr lang="ru-RU" sz="1600" b="1" dirty="0" smtClean="0"/>
              <a:t>состоит из </a:t>
            </a:r>
            <a:r>
              <a:rPr lang="ru-RU" sz="1600" dirty="0" smtClean="0"/>
              <a:t>студент</a:t>
            </a:r>
            <a:r>
              <a:rPr lang="ru-RU" sz="1600" b="1" dirty="0" smtClean="0"/>
              <a:t>ов</a:t>
            </a:r>
            <a:r>
              <a:rPr lang="ru-RU" sz="1600" dirty="0" smtClean="0"/>
              <a:t> разных стран.</a:t>
            </a:r>
          </a:p>
          <a:p>
            <a:pPr marL="0" indent="0"/>
            <a:r>
              <a:rPr lang="ru-RU" sz="1600" dirty="0" smtClean="0"/>
              <a:t>       Группа </a:t>
            </a:r>
            <a:r>
              <a:rPr lang="ru-RU" sz="1600" b="1" dirty="0" smtClean="0"/>
              <a:t>объединяет </a:t>
            </a:r>
            <a:r>
              <a:rPr lang="ru-RU" sz="1600" dirty="0"/>
              <a:t>студент</a:t>
            </a:r>
            <a:r>
              <a:rPr lang="ru-RU" sz="1600" b="1" dirty="0"/>
              <a:t>ов</a:t>
            </a:r>
            <a:r>
              <a:rPr lang="ru-RU" sz="1600" dirty="0"/>
              <a:t> разных стран</a:t>
            </a:r>
            <a:r>
              <a:rPr lang="ru-RU" sz="1600" dirty="0" smtClean="0"/>
              <a:t>.</a:t>
            </a:r>
          </a:p>
          <a:p>
            <a:pPr marL="0" indent="0"/>
            <a:r>
              <a:rPr lang="ru-RU" sz="1600" dirty="0" smtClean="0"/>
              <a:t>2. Жюри на Олимпийских играх </a:t>
            </a:r>
            <a:r>
              <a:rPr lang="ru-RU" sz="1600" b="1" dirty="0" smtClean="0"/>
              <a:t>состоит из</a:t>
            </a:r>
            <a:r>
              <a:rPr lang="ru-RU" sz="1600" dirty="0" smtClean="0"/>
              <a:t> суд</a:t>
            </a:r>
            <a:r>
              <a:rPr lang="ru-RU" sz="1600" b="1" dirty="0" smtClean="0"/>
              <a:t>ей</a:t>
            </a:r>
            <a:r>
              <a:rPr lang="ru-RU" sz="1600" dirty="0" smtClean="0"/>
              <a:t> из разных стран мира.</a:t>
            </a:r>
          </a:p>
          <a:p>
            <a:pPr marL="0" indent="0"/>
            <a:r>
              <a:rPr lang="ru-RU" sz="1600" dirty="0" smtClean="0"/>
              <a:t>    Жюри </a:t>
            </a:r>
            <a:r>
              <a:rPr lang="ru-RU" sz="1600" dirty="0"/>
              <a:t>на Олимпийских играх </a:t>
            </a:r>
            <a:r>
              <a:rPr lang="ru-RU" sz="1600" b="1" dirty="0" smtClean="0"/>
              <a:t>объединяет</a:t>
            </a:r>
            <a:r>
              <a:rPr lang="ru-RU" sz="1600" dirty="0" smtClean="0"/>
              <a:t> </a:t>
            </a:r>
            <a:r>
              <a:rPr lang="ru-RU" sz="1600" dirty="0"/>
              <a:t>суд</a:t>
            </a:r>
            <a:r>
              <a:rPr lang="ru-RU" sz="1600" b="1" dirty="0"/>
              <a:t>ей</a:t>
            </a:r>
            <a:r>
              <a:rPr lang="ru-RU" sz="1600" dirty="0"/>
              <a:t> из разных стран мира</a:t>
            </a:r>
            <a:r>
              <a:rPr lang="ru-RU" sz="1600" dirty="0" smtClean="0"/>
              <a:t>.</a:t>
            </a:r>
          </a:p>
          <a:p>
            <a:pPr marL="0" indent="0"/>
            <a:r>
              <a:rPr lang="ru-RU" sz="1600" dirty="0" smtClean="0"/>
              <a:t>3. Средства массовой информации </a:t>
            </a:r>
            <a:r>
              <a:rPr lang="ru-RU" sz="1600" b="1" dirty="0" smtClean="0"/>
              <a:t>состо</a:t>
            </a:r>
            <a:r>
              <a:rPr lang="ru-RU" sz="1600" b="1" u="sng" dirty="0" smtClean="0"/>
              <a:t>ят</a:t>
            </a:r>
            <a:r>
              <a:rPr lang="ru-RU" sz="1600" b="1" dirty="0" smtClean="0"/>
              <a:t> из </a:t>
            </a:r>
            <a:r>
              <a:rPr lang="ru-RU" sz="1600" dirty="0" smtClean="0"/>
              <a:t>газет, журнал</a:t>
            </a:r>
            <a:r>
              <a:rPr lang="ru-RU" sz="1600" b="1" dirty="0" smtClean="0"/>
              <a:t>ов</a:t>
            </a:r>
            <a:r>
              <a:rPr lang="ru-RU" sz="1600" dirty="0" smtClean="0"/>
              <a:t>, радио, телевидени</a:t>
            </a:r>
            <a:r>
              <a:rPr lang="ru-RU" sz="1600" b="1" dirty="0" smtClean="0"/>
              <a:t>я</a:t>
            </a:r>
            <a:r>
              <a:rPr lang="ru-RU" sz="1600" dirty="0" smtClean="0"/>
              <a:t>.</a:t>
            </a:r>
          </a:p>
          <a:p>
            <a:pPr marL="0" indent="0"/>
            <a:r>
              <a:rPr lang="ru-RU" sz="1600" dirty="0" smtClean="0"/>
              <a:t>    Средства </a:t>
            </a:r>
            <a:r>
              <a:rPr lang="ru-RU" sz="1600" dirty="0"/>
              <a:t>массовой информации </a:t>
            </a:r>
            <a:r>
              <a:rPr lang="ru-RU" sz="1600" b="1" dirty="0" smtClean="0"/>
              <a:t>объединя</a:t>
            </a:r>
            <a:r>
              <a:rPr lang="ru-RU" sz="1600" b="1" u="sng" dirty="0" smtClean="0"/>
              <a:t>ют</a:t>
            </a:r>
            <a:r>
              <a:rPr lang="ru-RU" sz="1600" b="1" dirty="0" smtClean="0"/>
              <a:t> </a:t>
            </a:r>
            <a:r>
              <a:rPr lang="ru-RU" sz="1600" dirty="0" smtClean="0"/>
              <a:t>газеты, журнал</a:t>
            </a:r>
            <a:r>
              <a:rPr lang="ru-RU" sz="1600" dirty="0"/>
              <a:t>ы</a:t>
            </a:r>
            <a:r>
              <a:rPr lang="ru-RU" sz="1600" dirty="0" smtClean="0"/>
              <a:t>, </a:t>
            </a:r>
            <a:r>
              <a:rPr lang="ru-RU" sz="1600" dirty="0"/>
              <a:t>радио, </a:t>
            </a:r>
            <a:r>
              <a:rPr lang="ru-RU" sz="1600" dirty="0" smtClean="0"/>
              <a:t>телевидение.</a:t>
            </a:r>
          </a:p>
          <a:p>
            <a:pPr marL="0" indent="0"/>
            <a:r>
              <a:rPr lang="ru-RU" sz="1600" dirty="0" smtClean="0"/>
              <a:t>4. Российская Федерация </a:t>
            </a:r>
            <a:r>
              <a:rPr lang="ru-RU" sz="1600" b="1" dirty="0" smtClean="0"/>
              <a:t>состоит из </a:t>
            </a:r>
            <a:r>
              <a:rPr lang="ru-RU" sz="1600" dirty="0" smtClean="0"/>
              <a:t>национальн</a:t>
            </a:r>
            <a:r>
              <a:rPr lang="ru-RU" sz="1600" b="1" dirty="0" smtClean="0"/>
              <a:t>ых </a:t>
            </a:r>
            <a:r>
              <a:rPr lang="ru-RU" sz="1600" dirty="0" smtClean="0"/>
              <a:t>республик.</a:t>
            </a:r>
          </a:p>
          <a:p>
            <a:pPr marL="0" indent="0"/>
            <a:r>
              <a:rPr lang="ru-RU" sz="1600" dirty="0" smtClean="0"/>
              <a:t>    Российская </a:t>
            </a:r>
            <a:r>
              <a:rPr lang="ru-RU" sz="1600" dirty="0"/>
              <a:t>Федерация </a:t>
            </a:r>
            <a:r>
              <a:rPr lang="ru-RU" sz="1600" b="1" dirty="0" smtClean="0"/>
              <a:t>объединяет </a:t>
            </a:r>
            <a:r>
              <a:rPr lang="ru-RU" sz="1600" dirty="0" smtClean="0"/>
              <a:t>национальные</a:t>
            </a:r>
            <a:r>
              <a:rPr lang="ru-RU" sz="1600" b="1" dirty="0" smtClean="0"/>
              <a:t> </a:t>
            </a:r>
            <a:r>
              <a:rPr lang="ru-RU" sz="1600" dirty="0" smtClean="0"/>
              <a:t>республики.</a:t>
            </a:r>
          </a:p>
          <a:p>
            <a:pPr marL="0" indent="0"/>
            <a:r>
              <a:rPr lang="ru-RU" sz="1600" dirty="0" smtClean="0"/>
              <a:t>5. Изобразительные виды искусства </a:t>
            </a:r>
            <a:r>
              <a:rPr lang="ru-RU" sz="1600" b="1" dirty="0" smtClean="0"/>
              <a:t>состо</a:t>
            </a:r>
            <a:r>
              <a:rPr lang="ru-RU" sz="1600" b="1" u="sng" dirty="0" smtClean="0"/>
              <a:t>ят</a:t>
            </a:r>
            <a:r>
              <a:rPr lang="ru-RU" sz="1600" b="1" dirty="0" smtClean="0"/>
              <a:t> из</a:t>
            </a:r>
            <a:r>
              <a:rPr lang="ru-RU" sz="1600" dirty="0" smtClean="0"/>
              <a:t> живопис</a:t>
            </a:r>
            <a:r>
              <a:rPr lang="ru-RU" sz="1600" b="1" dirty="0" smtClean="0"/>
              <a:t>и</a:t>
            </a:r>
            <a:r>
              <a:rPr lang="ru-RU" sz="1600" dirty="0" smtClean="0"/>
              <a:t>, скульптур</a:t>
            </a:r>
            <a:r>
              <a:rPr lang="ru-RU" sz="1600" b="1" dirty="0" smtClean="0"/>
              <a:t>ы</a:t>
            </a:r>
            <a:r>
              <a:rPr lang="ru-RU" sz="1600" dirty="0" smtClean="0"/>
              <a:t>, архитектур</a:t>
            </a:r>
            <a:r>
              <a:rPr lang="ru-RU" sz="1600" b="1" dirty="0" smtClean="0"/>
              <a:t>ы</a:t>
            </a:r>
            <a:r>
              <a:rPr lang="ru-RU" sz="1600" dirty="0" smtClean="0"/>
              <a:t>.</a:t>
            </a:r>
          </a:p>
          <a:p>
            <a:pPr marL="0" indent="0"/>
            <a:r>
              <a:rPr lang="ru-RU" sz="1600" dirty="0" smtClean="0"/>
              <a:t>    Изобразительные </a:t>
            </a:r>
            <a:r>
              <a:rPr lang="ru-RU" sz="1600" dirty="0"/>
              <a:t>виды искусства </a:t>
            </a:r>
            <a:r>
              <a:rPr lang="ru-RU" sz="1600" b="1" dirty="0" smtClean="0"/>
              <a:t>объединя</a:t>
            </a:r>
            <a:r>
              <a:rPr lang="ru-RU" sz="1600" b="1" u="sng" dirty="0" smtClean="0"/>
              <a:t>ют</a:t>
            </a:r>
            <a:r>
              <a:rPr lang="ru-RU" sz="1600" dirty="0" smtClean="0"/>
              <a:t> живопись, скульптур</a:t>
            </a:r>
            <a:r>
              <a:rPr lang="ru-RU" sz="1600" b="1" dirty="0" smtClean="0"/>
              <a:t>у</a:t>
            </a:r>
            <a:r>
              <a:rPr lang="ru-RU" sz="1600" dirty="0" smtClean="0"/>
              <a:t>, архитектур</a:t>
            </a:r>
            <a:r>
              <a:rPr lang="ru-RU" sz="1600" b="1" dirty="0" smtClean="0"/>
              <a:t>у</a:t>
            </a:r>
            <a:r>
              <a:rPr lang="ru-RU" sz="1600" dirty="0" smtClean="0"/>
              <a:t>.</a:t>
            </a:r>
          </a:p>
          <a:p>
            <a:pPr marL="0" indent="0"/>
            <a:r>
              <a:rPr lang="ru-RU" sz="1600" dirty="0" smtClean="0"/>
              <a:t>6. Население Москвы </a:t>
            </a:r>
            <a:r>
              <a:rPr lang="ru-RU" sz="1600" b="1" dirty="0" smtClean="0"/>
              <a:t>состоит из</a:t>
            </a:r>
            <a:r>
              <a:rPr lang="ru-RU" sz="1600" dirty="0" smtClean="0"/>
              <a:t> люд</a:t>
            </a:r>
            <a:r>
              <a:rPr lang="ru-RU" sz="1600" b="1" dirty="0" smtClean="0"/>
              <a:t>ей</a:t>
            </a:r>
            <a:r>
              <a:rPr lang="ru-RU" sz="1600" dirty="0" smtClean="0"/>
              <a:t> разных национальностей.</a:t>
            </a:r>
          </a:p>
          <a:p>
            <a:pPr marL="0" indent="0"/>
            <a:r>
              <a:rPr lang="ru-RU" sz="1600" dirty="0" smtClean="0"/>
              <a:t>    Население </a:t>
            </a:r>
            <a:r>
              <a:rPr lang="ru-RU" sz="1600" dirty="0"/>
              <a:t>Москвы </a:t>
            </a:r>
            <a:r>
              <a:rPr lang="ru-RU" sz="1600" b="1" dirty="0" smtClean="0"/>
              <a:t>объединяет</a:t>
            </a:r>
            <a:r>
              <a:rPr lang="ru-RU" sz="1600" dirty="0" smtClean="0"/>
              <a:t> </a:t>
            </a:r>
            <a:r>
              <a:rPr lang="ru-RU" sz="1600" dirty="0"/>
              <a:t>люд</a:t>
            </a:r>
            <a:r>
              <a:rPr lang="ru-RU" sz="1600" b="1" dirty="0"/>
              <a:t>ей</a:t>
            </a:r>
            <a:r>
              <a:rPr lang="ru-RU" sz="1600" dirty="0"/>
              <a:t> разных национальностей.</a:t>
            </a:r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/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/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/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/>
          </a:p>
          <a:p>
            <a:pPr marL="0" indent="0"/>
            <a:endParaRPr lang="ru-RU" sz="1600" dirty="0"/>
          </a:p>
          <a:p>
            <a:pPr marL="0" indent="0"/>
            <a:endParaRPr lang="ru-RU" sz="16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34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предмета. Состав предмета.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Конструкция </a:t>
            </a:r>
            <a:r>
              <a:rPr lang="ru-RU" b="1" dirty="0" smtClean="0"/>
              <a:t>6.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ЧТО (</a:t>
            </a:r>
            <a:r>
              <a:rPr lang="ru-RU" b="1" dirty="0" err="1"/>
              <a:t>И.п</a:t>
            </a:r>
            <a:r>
              <a:rPr lang="ru-RU" b="1" dirty="0"/>
              <a:t>.) + </a:t>
            </a:r>
            <a:r>
              <a:rPr lang="ru-RU" b="1" dirty="0" smtClean="0"/>
              <a:t>входит </a:t>
            </a:r>
            <a:r>
              <a:rPr lang="ru-RU" b="1" dirty="0"/>
              <a:t>+ </a:t>
            </a:r>
            <a:r>
              <a:rPr lang="ru-RU" b="1" dirty="0" smtClean="0"/>
              <a:t>ВО ЧТО </a:t>
            </a:r>
            <a:r>
              <a:rPr lang="ru-RU" b="1" dirty="0"/>
              <a:t>(</a:t>
            </a:r>
            <a:r>
              <a:rPr lang="ru-RU" b="1" dirty="0" err="1"/>
              <a:t>В.п</a:t>
            </a:r>
            <a:r>
              <a:rPr lang="ru-RU" b="1" dirty="0"/>
              <a:t>.)</a:t>
            </a:r>
          </a:p>
          <a:p>
            <a:r>
              <a:rPr lang="ru-RU" dirty="0"/>
              <a:t>Вопрос: </a:t>
            </a:r>
            <a:r>
              <a:rPr lang="ru-RU" dirty="0" smtClean="0"/>
              <a:t>Во что (куда) входит </a:t>
            </a:r>
            <a:r>
              <a:rPr lang="ru-RU" dirty="0"/>
              <a:t>… ?</a:t>
            </a:r>
          </a:p>
          <a:p>
            <a:r>
              <a:rPr lang="ru-RU" dirty="0"/>
              <a:t>Пример: </a:t>
            </a:r>
            <a:r>
              <a:rPr lang="ru-RU" dirty="0" smtClean="0"/>
              <a:t>Представители </a:t>
            </a:r>
            <a:r>
              <a:rPr lang="ru-RU" dirty="0"/>
              <a:t>различных </a:t>
            </a:r>
            <a:r>
              <a:rPr lang="ru-RU" dirty="0" smtClean="0"/>
              <a:t>партий входят в парламент страны.</a:t>
            </a:r>
          </a:p>
          <a:p>
            <a:endParaRPr lang="ru-RU" dirty="0"/>
          </a:p>
          <a:p>
            <a:r>
              <a:rPr lang="ru-RU" dirty="0" smtClean="0"/>
              <a:t>Упр.4. Стр.19.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494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 smtClean="0"/>
              <a:t>Упр.4. Стр.19.</a:t>
            </a:r>
          </a:p>
          <a:p>
            <a:pPr>
              <a:buAutoNum type="arabicPeriod"/>
            </a:pPr>
            <a:r>
              <a:rPr lang="ru-RU" sz="1800" dirty="0" smtClean="0"/>
              <a:t>Из кого состоит спортивная команда?/ Из скольких игроков состоит спортивная команда?</a:t>
            </a:r>
          </a:p>
          <a:p>
            <a:pPr>
              <a:buAutoNum type="arabicPeriod"/>
            </a:pPr>
            <a:r>
              <a:rPr lang="ru-RU" sz="1800" dirty="0" smtClean="0"/>
              <a:t>Что включают средства массовой информации?</a:t>
            </a:r>
          </a:p>
          <a:p>
            <a:pPr>
              <a:buAutoNum type="arabicPeriod"/>
            </a:pPr>
            <a:r>
              <a:rPr lang="ru-RU" sz="1800" dirty="0" smtClean="0"/>
              <a:t>Кого объединяет партия «зелёных»?/ Людей какого возраста </a:t>
            </a:r>
            <a:r>
              <a:rPr lang="ru-RU" sz="1800" dirty="0"/>
              <a:t>объединяет партия «зелёных</a:t>
            </a:r>
            <a:r>
              <a:rPr lang="ru-RU" sz="1800" dirty="0" smtClean="0"/>
              <a:t>»?</a:t>
            </a:r>
          </a:p>
          <a:p>
            <a:pPr>
              <a:buAutoNum type="arabicPeriod"/>
            </a:pPr>
            <a:r>
              <a:rPr lang="ru-RU" sz="1800" dirty="0" smtClean="0"/>
              <a:t>Из кого состоит российский парламент?/ Из представителей каких партий</a:t>
            </a:r>
            <a:r>
              <a:rPr lang="ru-RU" sz="1800" dirty="0"/>
              <a:t> состоит российский </a:t>
            </a:r>
            <a:r>
              <a:rPr lang="ru-RU" sz="1800" dirty="0" smtClean="0"/>
              <a:t>парламент?</a:t>
            </a:r>
          </a:p>
          <a:p>
            <a:pPr>
              <a:buAutoNum type="arabicPeriod"/>
            </a:pPr>
            <a:r>
              <a:rPr lang="ru-RU" sz="1800" dirty="0" smtClean="0"/>
              <a:t>Во что (куда) входит Республика Татарстан?/В состав чего </a:t>
            </a:r>
            <a:r>
              <a:rPr lang="ru-RU" sz="1800" dirty="0"/>
              <a:t>входит Республика Татарстан</a:t>
            </a:r>
            <a:r>
              <a:rPr lang="ru-RU" sz="1800" dirty="0" smtClean="0"/>
              <a:t>?</a:t>
            </a:r>
          </a:p>
          <a:p>
            <a:pPr>
              <a:buAutoNum type="arabicPeriod"/>
            </a:pPr>
            <a:r>
              <a:rPr lang="ru-RU" sz="1800" dirty="0" smtClean="0"/>
              <a:t>Что объединяет университет?/ Какие факультеты </a:t>
            </a:r>
            <a:r>
              <a:rPr lang="ru-RU" sz="1800" dirty="0"/>
              <a:t>объединяет университет</a:t>
            </a:r>
            <a:r>
              <a:rPr lang="ru-RU" sz="1800" dirty="0" smtClean="0"/>
              <a:t>?</a:t>
            </a:r>
          </a:p>
          <a:p>
            <a:pPr>
              <a:buAutoNum type="arabicPeriod"/>
            </a:pPr>
            <a:r>
              <a:rPr lang="ru-RU" sz="1800" dirty="0" smtClean="0"/>
              <a:t>Куда (во что) входит Москва?/ В число каких городов мира </a:t>
            </a:r>
            <a:r>
              <a:rPr lang="ru-RU" sz="1800" dirty="0"/>
              <a:t>входит Москва</a:t>
            </a:r>
            <a:r>
              <a:rPr lang="ru-RU" sz="1800" dirty="0" smtClean="0"/>
              <a:t>?</a:t>
            </a:r>
          </a:p>
          <a:p>
            <a:pPr>
              <a:buAutoNum type="arabicPeriod"/>
            </a:pPr>
            <a:r>
              <a:rPr lang="ru-RU" sz="1800" dirty="0" smtClean="0"/>
              <a:t>Из кого состоит </a:t>
            </a:r>
            <a:r>
              <a:rPr lang="ru-RU" sz="1800" smtClean="0"/>
              <a:t>население мегаполиса?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972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>Классификация предмета – это отнесение </a:t>
            </a:r>
            <a:r>
              <a:rPr lang="ru-RU" sz="2400" dirty="0" smtClean="0"/>
              <a:t>предмета</a:t>
            </a:r>
            <a:br>
              <a:rPr lang="ru-RU" sz="2400" dirty="0" smtClean="0"/>
            </a:br>
            <a:r>
              <a:rPr lang="ru-RU" sz="2400" dirty="0" smtClean="0"/>
              <a:t>к </a:t>
            </a:r>
            <a:r>
              <a:rPr lang="ru-RU" sz="2400" dirty="0" smtClean="0"/>
              <a:t>определённой группе.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Грамматические конструкции, которые используются для классификации предмета являются стилистически нейтральными. Тем не менее они часто используются в научной речи.</a:t>
            </a:r>
          </a:p>
          <a:p>
            <a:r>
              <a:rPr lang="ru-RU" sz="2000" b="1" dirty="0" smtClean="0"/>
              <a:t>Конструкция 1.</a:t>
            </a:r>
          </a:p>
          <a:p>
            <a:r>
              <a:rPr lang="ru-RU" sz="2000" b="1" dirty="0" smtClean="0"/>
              <a:t>ЧТО (</a:t>
            </a:r>
            <a:r>
              <a:rPr lang="ru-RU" sz="2000" b="1" dirty="0" err="1" smtClean="0"/>
              <a:t>И.п</a:t>
            </a:r>
            <a:r>
              <a:rPr lang="ru-RU" sz="2000" b="1" dirty="0" smtClean="0"/>
              <a:t>.) + </a:t>
            </a:r>
            <a:r>
              <a:rPr lang="ru-RU" sz="2000" b="1" dirty="0" smtClean="0"/>
              <a:t>относится </a:t>
            </a:r>
            <a:r>
              <a:rPr lang="ru-RU" sz="2000" b="1" dirty="0" smtClean="0"/>
              <a:t>+ К ЧЕМУ (</a:t>
            </a:r>
            <a:r>
              <a:rPr lang="ru-RU" sz="2000" b="1" dirty="0" err="1" smtClean="0"/>
              <a:t>Д.п</a:t>
            </a:r>
            <a:r>
              <a:rPr lang="ru-RU" sz="2000" b="1" dirty="0" smtClean="0"/>
              <a:t>.)</a:t>
            </a:r>
          </a:p>
          <a:p>
            <a:r>
              <a:rPr lang="ru-RU" sz="2000" dirty="0" smtClean="0"/>
              <a:t>Вопрос: К чему относится … ?</a:t>
            </a:r>
          </a:p>
          <a:p>
            <a:r>
              <a:rPr lang="ru-RU" sz="2000" dirty="0" smtClean="0"/>
              <a:t>Пример: Газета </a:t>
            </a:r>
            <a:r>
              <a:rPr lang="ru-RU" sz="2000" b="1" dirty="0" smtClean="0"/>
              <a:t>относится</a:t>
            </a:r>
            <a:r>
              <a:rPr lang="ru-RU" sz="2000" dirty="0" smtClean="0"/>
              <a:t> к средствам массовой информации.</a:t>
            </a:r>
          </a:p>
          <a:p>
            <a:endParaRPr lang="ru-RU" sz="2000" dirty="0"/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предмета.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Конструкция 2.</a:t>
            </a:r>
          </a:p>
          <a:p>
            <a:r>
              <a:rPr lang="ru-RU" b="1" dirty="0" smtClean="0"/>
              <a:t>ЧТО (</a:t>
            </a:r>
            <a:r>
              <a:rPr lang="ru-RU" b="1" dirty="0" err="1" smtClean="0"/>
              <a:t>В.п</a:t>
            </a:r>
            <a:r>
              <a:rPr lang="ru-RU" b="1" dirty="0" smtClean="0"/>
              <a:t>.) </a:t>
            </a:r>
            <a:r>
              <a:rPr lang="ru-RU" dirty="0" smtClean="0"/>
              <a:t>+ относят + </a:t>
            </a:r>
            <a:r>
              <a:rPr lang="ru-RU" b="1" dirty="0" smtClean="0"/>
              <a:t>К ЧЕМУ (</a:t>
            </a:r>
            <a:r>
              <a:rPr lang="ru-RU" b="1" dirty="0" err="1" smtClean="0"/>
              <a:t>Д.п</a:t>
            </a:r>
            <a:r>
              <a:rPr lang="ru-RU" b="1" dirty="0" smtClean="0"/>
              <a:t>.)</a:t>
            </a:r>
          </a:p>
          <a:p>
            <a:r>
              <a:rPr lang="ru-RU" dirty="0" smtClean="0"/>
              <a:t>Вопрос: К чему относят … ?</a:t>
            </a:r>
          </a:p>
          <a:p>
            <a:r>
              <a:rPr lang="ru-RU" dirty="0" smtClean="0"/>
              <a:t>Пример: Газету </a:t>
            </a:r>
            <a:r>
              <a:rPr lang="ru-RU" b="1" dirty="0" smtClean="0"/>
              <a:t>относят</a:t>
            </a:r>
            <a:r>
              <a:rPr lang="ru-RU" dirty="0" smtClean="0"/>
              <a:t> к средствам массовой информации.  </a:t>
            </a:r>
          </a:p>
          <a:p>
            <a:endParaRPr lang="ru-RU" dirty="0"/>
          </a:p>
          <a:p>
            <a:r>
              <a:rPr lang="ru-RU" sz="2000" dirty="0" smtClean="0"/>
              <a:t>Отличие между конструкциями 1 и 2 заключается не только в употреблении разных глаголов (</a:t>
            </a:r>
            <a:r>
              <a:rPr lang="ru-RU" sz="2000" b="1" dirty="0" smtClean="0"/>
              <a:t>относиться</a:t>
            </a:r>
            <a:r>
              <a:rPr lang="ru-RU" sz="2000" dirty="0" smtClean="0"/>
              <a:t> и </a:t>
            </a:r>
            <a:r>
              <a:rPr lang="ru-RU" sz="2000" b="1" dirty="0" smtClean="0"/>
              <a:t>относить</a:t>
            </a:r>
            <a:r>
              <a:rPr lang="ru-RU" sz="2000" dirty="0" smtClean="0"/>
              <a:t>), но и в том, что предложение с глаголом </a:t>
            </a:r>
            <a:r>
              <a:rPr lang="ru-RU" sz="2000" b="1" dirty="0" smtClean="0"/>
              <a:t>относить</a:t>
            </a:r>
            <a:r>
              <a:rPr lang="ru-RU" sz="2000" dirty="0" smtClean="0"/>
              <a:t> является </a:t>
            </a:r>
            <a:r>
              <a:rPr lang="ru-RU" sz="2000" b="1" dirty="0" smtClean="0"/>
              <a:t>неопределённо-личным предложением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/>
              <a:t>Неопределённо-личные предложения </a:t>
            </a:r>
            <a:r>
              <a:rPr lang="ru-RU" sz="2000" dirty="0" smtClean="0"/>
              <a:t>– это предложения, в которых сказуемое, выражено глаголом в форме 3-го лица </a:t>
            </a:r>
            <a:r>
              <a:rPr lang="ru-RU" sz="2000" dirty="0" err="1" smtClean="0"/>
              <a:t>мн.числа</a:t>
            </a:r>
            <a:r>
              <a:rPr lang="ru-RU" sz="2000" dirty="0" smtClean="0"/>
              <a:t> (</a:t>
            </a:r>
            <a:r>
              <a:rPr lang="ru-RU" sz="2000" b="1" dirty="0" smtClean="0"/>
              <a:t>относят</a:t>
            </a:r>
            <a:r>
              <a:rPr lang="ru-RU" sz="2000" dirty="0" smtClean="0"/>
              <a:t>), а подлежащее (</a:t>
            </a:r>
            <a:r>
              <a:rPr lang="ru-RU" sz="2000" b="1" dirty="0" smtClean="0"/>
              <a:t>они</a:t>
            </a:r>
            <a:r>
              <a:rPr lang="ru-RU" sz="2000" dirty="0" smtClean="0"/>
              <a:t>) не употребляется. Подлежащее выражено имплицитно (мы можем определить его только по форме глагола). </a:t>
            </a:r>
            <a:r>
              <a:rPr lang="ru-RU" sz="2000" b="1" dirty="0" smtClean="0"/>
              <a:t>В таких предложениях нет существительных в </a:t>
            </a:r>
            <a:r>
              <a:rPr lang="ru-RU" sz="2000" b="1" dirty="0" err="1" smtClean="0"/>
              <a:t>И.п</a:t>
            </a:r>
            <a:r>
              <a:rPr lang="ru-RU" sz="2000" b="1" dirty="0" smtClean="0"/>
              <a:t>. </a:t>
            </a:r>
            <a:r>
              <a:rPr lang="ru-RU" sz="2000" dirty="0" smtClean="0"/>
              <a:t>Слово «газету» (</a:t>
            </a:r>
            <a:r>
              <a:rPr lang="ru-RU" sz="2000" dirty="0" err="1" smtClean="0"/>
              <a:t>В.п</a:t>
            </a:r>
            <a:r>
              <a:rPr lang="ru-RU" sz="2000" dirty="0" smtClean="0"/>
              <a:t>.) является дополнением.</a:t>
            </a:r>
          </a:p>
          <a:p>
            <a:r>
              <a:rPr lang="ru-RU" sz="2000" dirty="0" smtClean="0"/>
              <a:t>Упр.1 стр.18.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907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dirty="0" smtClean="0"/>
              <a:t>Упр.1 (предложения 1 – 6). Стр.18.</a:t>
            </a:r>
          </a:p>
          <a:p>
            <a:pPr marL="0" indent="0"/>
            <a:r>
              <a:rPr lang="ru-RU" sz="1600" dirty="0" smtClean="0"/>
              <a:t>1. Философия </a:t>
            </a:r>
            <a:r>
              <a:rPr lang="ru-RU" sz="1600" b="1" i="1" dirty="0" smtClean="0"/>
              <a:t>относится</a:t>
            </a:r>
            <a:r>
              <a:rPr lang="ru-RU" sz="1600" dirty="0" smtClean="0"/>
              <a:t> к общественн</a:t>
            </a:r>
            <a:r>
              <a:rPr lang="ru-RU" sz="1600" b="1" dirty="0" smtClean="0"/>
              <a:t>ым</a:t>
            </a:r>
            <a:r>
              <a:rPr lang="ru-RU" sz="1600" dirty="0" smtClean="0"/>
              <a:t> наук</a:t>
            </a:r>
            <a:r>
              <a:rPr lang="ru-RU" sz="1600" b="1" dirty="0" smtClean="0"/>
              <a:t>ам</a:t>
            </a:r>
            <a:r>
              <a:rPr lang="ru-RU" sz="1600" dirty="0" smtClean="0"/>
              <a:t>.</a:t>
            </a:r>
          </a:p>
          <a:p>
            <a:pPr marL="0" indent="0"/>
            <a:r>
              <a:rPr lang="ru-RU" sz="1600" dirty="0"/>
              <a:t> </a:t>
            </a:r>
            <a:r>
              <a:rPr lang="ru-RU" sz="1600" dirty="0" smtClean="0"/>
              <a:t>   Философи</a:t>
            </a:r>
            <a:r>
              <a:rPr lang="ru-RU" sz="1600" b="1" dirty="0" smtClean="0"/>
              <a:t>ю</a:t>
            </a:r>
            <a:r>
              <a:rPr lang="ru-RU" sz="1600" dirty="0" smtClean="0"/>
              <a:t> </a:t>
            </a:r>
            <a:r>
              <a:rPr lang="ru-RU" sz="1600" b="1" i="1" dirty="0" smtClean="0"/>
              <a:t>относят</a:t>
            </a:r>
            <a:r>
              <a:rPr lang="ru-RU" sz="1600" dirty="0" smtClean="0"/>
              <a:t> </a:t>
            </a:r>
            <a:r>
              <a:rPr lang="ru-RU" sz="1600" dirty="0"/>
              <a:t>к </a:t>
            </a:r>
            <a:r>
              <a:rPr lang="ru-RU" sz="1600" dirty="0" smtClean="0"/>
              <a:t>общественн</a:t>
            </a:r>
            <a:r>
              <a:rPr lang="ru-RU" sz="1600" b="1" dirty="0" smtClean="0"/>
              <a:t>ым</a:t>
            </a:r>
            <a:r>
              <a:rPr lang="ru-RU" sz="1600" dirty="0" smtClean="0"/>
              <a:t> наук</a:t>
            </a:r>
            <a:r>
              <a:rPr lang="ru-RU" sz="1600" b="1" dirty="0" smtClean="0"/>
              <a:t>ам.</a:t>
            </a:r>
            <a:endParaRPr lang="ru-RU" sz="1600" dirty="0" smtClean="0"/>
          </a:p>
          <a:p>
            <a:pPr marL="0" indent="0"/>
            <a:r>
              <a:rPr lang="ru-RU" sz="1600" dirty="0" smtClean="0"/>
              <a:t>2. Химия </a:t>
            </a:r>
            <a:r>
              <a:rPr lang="ru-RU" sz="1600" b="1" i="1" dirty="0"/>
              <a:t>относится</a:t>
            </a:r>
            <a:r>
              <a:rPr lang="ru-RU" sz="1600" dirty="0"/>
              <a:t> к </a:t>
            </a:r>
            <a:r>
              <a:rPr lang="ru-RU" sz="1600" dirty="0" smtClean="0"/>
              <a:t>естественн</a:t>
            </a:r>
            <a:r>
              <a:rPr lang="ru-RU" sz="1600" b="1" dirty="0" smtClean="0"/>
              <a:t>ым</a:t>
            </a:r>
            <a:r>
              <a:rPr lang="ru-RU" sz="1600" dirty="0" smtClean="0"/>
              <a:t> </a:t>
            </a:r>
            <a:r>
              <a:rPr lang="ru-RU" sz="1600" dirty="0"/>
              <a:t>наук</a:t>
            </a:r>
            <a:r>
              <a:rPr lang="ru-RU" sz="1600" b="1" dirty="0"/>
              <a:t>ам</a:t>
            </a:r>
            <a:r>
              <a:rPr lang="ru-RU" sz="1600" dirty="0"/>
              <a:t>.</a:t>
            </a:r>
          </a:p>
          <a:p>
            <a:pPr marL="0" indent="0"/>
            <a:r>
              <a:rPr lang="ru-RU" sz="1600" dirty="0"/>
              <a:t>     </a:t>
            </a:r>
            <a:r>
              <a:rPr lang="ru-RU" sz="1600" dirty="0" smtClean="0"/>
              <a:t>Хими</a:t>
            </a:r>
            <a:r>
              <a:rPr lang="ru-RU" sz="1600" b="1" dirty="0" smtClean="0"/>
              <a:t>ю</a:t>
            </a:r>
            <a:r>
              <a:rPr lang="ru-RU" sz="1600" dirty="0" smtClean="0"/>
              <a:t> </a:t>
            </a:r>
            <a:r>
              <a:rPr lang="ru-RU" sz="1600" b="1" i="1" dirty="0"/>
              <a:t>относят</a:t>
            </a:r>
            <a:r>
              <a:rPr lang="ru-RU" sz="1600" dirty="0"/>
              <a:t> к </a:t>
            </a:r>
            <a:r>
              <a:rPr lang="ru-RU" sz="1600" dirty="0" smtClean="0"/>
              <a:t>естественн</a:t>
            </a:r>
            <a:r>
              <a:rPr lang="ru-RU" sz="1600" b="1" dirty="0" smtClean="0"/>
              <a:t>ым</a:t>
            </a:r>
            <a:r>
              <a:rPr lang="ru-RU" sz="1600" dirty="0" smtClean="0"/>
              <a:t> </a:t>
            </a:r>
            <a:r>
              <a:rPr lang="ru-RU" sz="1600" dirty="0"/>
              <a:t>наук</a:t>
            </a:r>
            <a:r>
              <a:rPr lang="ru-RU" sz="1600" b="1" dirty="0"/>
              <a:t>ам</a:t>
            </a:r>
            <a:r>
              <a:rPr lang="ru-RU" sz="1600" b="1" dirty="0" smtClean="0"/>
              <a:t>.</a:t>
            </a:r>
          </a:p>
          <a:p>
            <a:pPr marL="0" indent="0"/>
            <a:r>
              <a:rPr lang="ru-RU" sz="1600" dirty="0" smtClean="0"/>
              <a:t>3. Живопись </a:t>
            </a:r>
            <a:r>
              <a:rPr lang="ru-RU" sz="1600" b="1" i="1" dirty="0"/>
              <a:t>относится</a:t>
            </a:r>
            <a:r>
              <a:rPr lang="ru-RU" sz="1600" dirty="0"/>
              <a:t> к </a:t>
            </a:r>
            <a:r>
              <a:rPr lang="ru-RU" sz="1600" dirty="0" smtClean="0"/>
              <a:t>вид</a:t>
            </a:r>
            <a:r>
              <a:rPr lang="ru-RU" sz="1600" b="1" dirty="0" smtClean="0"/>
              <a:t>ам </a:t>
            </a:r>
            <a:r>
              <a:rPr lang="ru-RU" sz="1600" dirty="0" smtClean="0"/>
              <a:t>изобразительного искусства.</a:t>
            </a:r>
            <a:endParaRPr lang="ru-RU" sz="1600" dirty="0"/>
          </a:p>
          <a:p>
            <a:pPr marL="0" indent="0"/>
            <a:r>
              <a:rPr lang="ru-RU" sz="1600" dirty="0"/>
              <a:t>     </a:t>
            </a:r>
            <a:r>
              <a:rPr lang="ru-RU" sz="1600" dirty="0" smtClean="0"/>
              <a:t>Живопись </a:t>
            </a:r>
            <a:r>
              <a:rPr lang="ru-RU" sz="1600" b="1" i="1" dirty="0" smtClean="0"/>
              <a:t>относят</a:t>
            </a:r>
            <a:r>
              <a:rPr lang="ru-RU" sz="1600" dirty="0" smtClean="0"/>
              <a:t> </a:t>
            </a:r>
            <a:r>
              <a:rPr lang="ru-RU" sz="1600" dirty="0"/>
              <a:t>к вид</a:t>
            </a:r>
            <a:r>
              <a:rPr lang="ru-RU" sz="1600" b="1" dirty="0"/>
              <a:t>ам </a:t>
            </a:r>
            <a:r>
              <a:rPr lang="ru-RU" sz="1600" dirty="0"/>
              <a:t>изобразительного искусства</a:t>
            </a:r>
            <a:r>
              <a:rPr lang="ru-RU" sz="1600" dirty="0" smtClean="0"/>
              <a:t>.</a:t>
            </a:r>
          </a:p>
          <a:p>
            <a:pPr marL="0" indent="0"/>
            <a:r>
              <a:rPr lang="ru-RU" sz="1600" dirty="0" smtClean="0"/>
              <a:t>4. Газета </a:t>
            </a:r>
            <a:r>
              <a:rPr lang="ru-RU" sz="1600" b="1" i="1" dirty="0" smtClean="0"/>
              <a:t>относится</a:t>
            </a:r>
            <a:r>
              <a:rPr lang="ru-RU" sz="1600" dirty="0" smtClean="0"/>
              <a:t> к средств</a:t>
            </a:r>
            <a:r>
              <a:rPr lang="ru-RU" sz="1600" b="1" dirty="0" smtClean="0"/>
              <a:t>ам</a:t>
            </a:r>
            <a:r>
              <a:rPr lang="ru-RU" sz="1600" dirty="0" smtClean="0"/>
              <a:t> массовой информации.</a:t>
            </a:r>
          </a:p>
          <a:p>
            <a:pPr marL="0" indent="0"/>
            <a:r>
              <a:rPr lang="ru-RU" sz="1600" dirty="0" smtClean="0"/>
              <a:t>    Газету </a:t>
            </a:r>
            <a:r>
              <a:rPr lang="ru-RU" sz="1600" b="1" i="1" dirty="0" smtClean="0"/>
              <a:t>относят</a:t>
            </a:r>
            <a:r>
              <a:rPr lang="ru-RU" sz="1600" dirty="0" smtClean="0"/>
              <a:t> </a:t>
            </a:r>
            <a:r>
              <a:rPr lang="ru-RU" sz="1600" dirty="0"/>
              <a:t>к средств</a:t>
            </a:r>
            <a:r>
              <a:rPr lang="ru-RU" sz="1600" b="1" dirty="0"/>
              <a:t>ам</a:t>
            </a:r>
            <a:r>
              <a:rPr lang="ru-RU" sz="1600" dirty="0"/>
              <a:t> массовой информации</a:t>
            </a:r>
            <a:r>
              <a:rPr lang="ru-RU" sz="1600" dirty="0" smtClean="0"/>
              <a:t>.</a:t>
            </a:r>
          </a:p>
          <a:p>
            <a:pPr marL="0" indent="0"/>
            <a:r>
              <a:rPr lang="ru-RU" sz="1600" dirty="0" smtClean="0"/>
              <a:t>5. Мастерская по ремонту </a:t>
            </a:r>
            <a:r>
              <a:rPr lang="ru-RU" sz="1600" b="1" i="1" dirty="0" smtClean="0"/>
              <a:t>относится</a:t>
            </a:r>
            <a:r>
              <a:rPr lang="ru-RU" sz="1600" dirty="0" smtClean="0"/>
              <a:t> к предприяти</a:t>
            </a:r>
            <a:r>
              <a:rPr lang="ru-RU" sz="1600" b="1" dirty="0" smtClean="0"/>
              <a:t>ям</a:t>
            </a:r>
            <a:r>
              <a:rPr lang="ru-RU" sz="1600" dirty="0" smtClean="0"/>
              <a:t> малого бизнеса.</a:t>
            </a:r>
          </a:p>
          <a:p>
            <a:pPr marL="0" indent="0"/>
            <a:r>
              <a:rPr lang="ru-RU" sz="1600" dirty="0" smtClean="0"/>
              <a:t>    Мастерск</a:t>
            </a:r>
            <a:r>
              <a:rPr lang="ru-RU" sz="1600" b="1" dirty="0" smtClean="0"/>
              <a:t>ую</a:t>
            </a:r>
            <a:r>
              <a:rPr lang="ru-RU" sz="1600" dirty="0" smtClean="0"/>
              <a:t> </a:t>
            </a:r>
            <a:r>
              <a:rPr lang="ru-RU" sz="1600" dirty="0"/>
              <a:t>по ремонту </a:t>
            </a:r>
            <a:r>
              <a:rPr lang="ru-RU" sz="1600" b="1" i="1" dirty="0" smtClean="0"/>
              <a:t>относят</a:t>
            </a:r>
            <a:r>
              <a:rPr lang="ru-RU" sz="1600" dirty="0" smtClean="0"/>
              <a:t> </a:t>
            </a:r>
            <a:r>
              <a:rPr lang="ru-RU" sz="1600" dirty="0"/>
              <a:t>к предприяти</a:t>
            </a:r>
            <a:r>
              <a:rPr lang="ru-RU" sz="1600" b="1" dirty="0"/>
              <a:t>ям</a:t>
            </a:r>
            <a:r>
              <a:rPr lang="ru-RU" sz="1600" dirty="0"/>
              <a:t> малого бизнеса</a:t>
            </a:r>
            <a:r>
              <a:rPr lang="ru-RU" sz="1600" dirty="0" smtClean="0"/>
              <a:t>.</a:t>
            </a:r>
          </a:p>
          <a:p>
            <a:pPr marL="0" indent="0"/>
            <a:r>
              <a:rPr lang="ru-RU" sz="1600" dirty="0" smtClean="0"/>
              <a:t>6. Кино </a:t>
            </a:r>
            <a:r>
              <a:rPr lang="ru-RU" sz="1600" b="1" i="1" dirty="0" smtClean="0"/>
              <a:t>относится</a:t>
            </a:r>
            <a:r>
              <a:rPr lang="ru-RU" sz="1600" dirty="0" smtClean="0"/>
              <a:t> к массов</a:t>
            </a:r>
            <a:r>
              <a:rPr lang="ru-RU" sz="1600" b="1" dirty="0" smtClean="0"/>
              <a:t>ым</a:t>
            </a:r>
            <a:r>
              <a:rPr lang="ru-RU" sz="1600" dirty="0" smtClean="0"/>
              <a:t> вид</a:t>
            </a:r>
            <a:r>
              <a:rPr lang="ru-RU" sz="1600" b="1" dirty="0" smtClean="0"/>
              <a:t>ам</a:t>
            </a:r>
            <a:r>
              <a:rPr lang="ru-RU" sz="1600" dirty="0" smtClean="0"/>
              <a:t> искусства.</a:t>
            </a:r>
          </a:p>
          <a:p>
            <a:pPr marL="0" indent="0"/>
            <a:r>
              <a:rPr lang="ru-RU" sz="1600" dirty="0" smtClean="0"/>
              <a:t>    Кино </a:t>
            </a:r>
            <a:r>
              <a:rPr lang="ru-RU" sz="1600" b="1" i="1" dirty="0" smtClean="0"/>
              <a:t>относят</a:t>
            </a:r>
            <a:r>
              <a:rPr lang="ru-RU" sz="1600" dirty="0" smtClean="0"/>
              <a:t> </a:t>
            </a:r>
            <a:r>
              <a:rPr lang="ru-RU" sz="1600" dirty="0"/>
              <a:t>к массов</a:t>
            </a:r>
            <a:r>
              <a:rPr lang="ru-RU" sz="1600" b="1" dirty="0"/>
              <a:t>ым</a:t>
            </a:r>
            <a:r>
              <a:rPr lang="ru-RU" sz="1600" dirty="0"/>
              <a:t> вид</a:t>
            </a:r>
            <a:r>
              <a:rPr lang="ru-RU" sz="1600" b="1" dirty="0"/>
              <a:t>ам</a:t>
            </a:r>
            <a:r>
              <a:rPr lang="ru-RU" sz="1600" dirty="0"/>
              <a:t> искусства.</a:t>
            </a:r>
          </a:p>
          <a:p>
            <a:pPr marL="0" indent="0"/>
            <a:endParaRPr lang="ru-RU" sz="1600" dirty="0"/>
          </a:p>
          <a:p>
            <a:pPr marL="0" indent="0"/>
            <a:endParaRPr lang="ru-RU" sz="1600" dirty="0"/>
          </a:p>
          <a:p>
            <a:pPr marL="0" indent="0"/>
            <a:endParaRPr lang="ru-RU" sz="1600" dirty="0"/>
          </a:p>
          <a:p>
            <a:pPr marL="0" indent="0"/>
            <a:endParaRPr lang="ru-RU" sz="1600" dirty="0"/>
          </a:p>
          <a:p>
            <a:pPr marL="0" indent="0"/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439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dirty="0" smtClean="0"/>
              <a:t>Упр.1 (предложения 7 – 12). Стр.18.</a:t>
            </a:r>
          </a:p>
          <a:p>
            <a:r>
              <a:rPr lang="ru-RU" sz="1600" dirty="0" smtClean="0"/>
              <a:t>7. Мобильный телефон </a:t>
            </a:r>
            <a:r>
              <a:rPr lang="ru-RU" sz="1600" b="1" i="1" dirty="0" smtClean="0"/>
              <a:t>относится</a:t>
            </a:r>
            <a:r>
              <a:rPr lang="ru-RU" sz="1600" dirty="0" smtClean="0"/>
              <a:t> к средств</a:t>
            </a:r>
            <a:r>
              <a:rPr lang="ru-RU" sz="1600" b="1" dirty="0" smtClean="0"/>
              <a:t>ам</a:t>
            </a:r>
            <a:r>
              <a:rPr lang="ru-RU" sz="1600" dirty="0" smtClean="0"/>
              <a:t> связи.</a:t>
            </a:r>
          </a:p>
          <a:p>
            <a:r>
              <a:rPr lang="ru-RU" sz="1600" dirty="0" smtClean="0"/>
              <a:t>    Мобильный </a:t>
            </a:r>
            <a:r>
              <a:rPr lang="ru-RU" sz="1600" dirty="0"/>
              <a:t>телефон </a:t>
            </a:r>
            <a:r>
              <a:rPr lang="ru-RU" sz="1600" b="1" i="1" dirty="0" smtClean="0"/>
              <a:t>относят</a:t>
            </a:r>
            <a:r>
              <a:rPr lang="ru-RU" sz="1600" dirty="0" smtClean="0"/>
              <a:t> </a:t>
            </a:r>
            <a:r>
              <a:rPr lang="ru-RU" sz="1600" dirty="0"/>
              <a:t>к средств</a:t>
            </a:r>
            <a:r>
              <a:rPr lang="ru-RU" sz="1600" b="1" dirty="0"/>
              <a:t>ам</a:t>
            </a:r>
            <a:r>
              <a:rPr lang="ru-RU" sz="1600" dirty="0"/>
              <a:t> связи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8. Сказки и загадки </a:t>
            </a:r>
            <a:r>
              <a:rPr lang="ru-RU" sz="1600" b="1" i="1" dirty="0" smtClean="0"/>
              <a:t>относ</a:t>
            </a:r>
            <a:r>
              <a:rPr lang="ru-RU" sz="1600" b="1" i="1" u="sng" dirty="0" smtClean="0"/>
              <a:t>ят</a:t>
            </a:r>
            <a:r>
              <a:rPr lang="ru-RU" sz="1600" b="1" i="1" dirty="0" smtClean="0"/>
              <a:t>ся</a:t>
            </a:r>
            <a:r>
              <a:rPr lang="ru-RU" sz="1600" dirty="0" smtClean="0"/>
              <a:t> к вид</a:t>
            </a:r>
            <a:r>
              <a:rPr lang="ru-RU" sz="1600" b="1" dirty="0" smtClean="0"/>
              <a:t>ам</a:t>
            </a:r>
            <a:r>
              <a:rPr lang="ru-RU" sz="1600" dirty="0" smtClean="0"/>
              <a:t> народного творчества.</a:t>
            </a:r>
          </a:p>
          <a:p>
            <a:r>
              <a:rPr lang="ru-RU" sz="1600" dirty="0" smtClean="0"/>
              <a:t>    Сказки </a:t>
            </a:r>
            <a:r>
              <a:rPr lang="ru-RU" sz="1600" dirty="0"/>
              <a:t>и загадки </a:t>
            </a:r>
            <a:r>
              <a:rPr lang="ru-RU" sz="1600" b="1" i="1" dirty="0" smtClean="0"/>
              <a:t>относят</a:t>
            </a:r>
            <a:r>
              <a:rPr lang="ru-RU" sz="1600" dirty="0" smtClean="0"/>
              <a:t> </a:t>
            </a:r>
            <a:r>
              <a:rPr lang="ru-RU" sz="1600" dirty="0"/>
              <a:t>к вид</a:t>
            </a:r>
            <a:r>
              <a:rPr lang="ru-RU" sz="1600" b="1" dirty="0"/>
              <a:t>ам</a:t>
            </a:r>
            <a:r>
              <a:rPr lang="ru-RU" sz="1600" dirty="0"/>
              <a:t> народного творчества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9. Фигурное катание </a:t>
            </a:r>
            <a:r>
              <a:rPr lang="ru-RU" sz="1600" b="1" i="1" dirty="0" smtClean="0"/>
              <a:t>относится</a:t>
            </a:r>
            <a:r>
              <a:rPr lang="ru-RU" sz="1600" dirty="0" smtClean="0"/>
              <a:t> к вид</a:t>
            </a:r>
            <a:r>
              <a:rPr lang="ru-RU" sz="1600" b="1" dirty="0" smtClean="0"/>
              <a:t>ам</a:t>
            </a:r>
            <a:r>
              <a:rPr lang="ru-RU" sz="1600" dirty="0" smtClean="0"/>
              <a:t> спорта.</a:t>
            </a:r>
          </a:p>
          <a:p>
            <a:r>
              <a:rPr lang="ru-RU" sz="1600" dirty="0" smtClean="0"/>
              <a:t>    Фигурное </a:t>
            </a:r>
            <a:r>
              <a:rPr lang="ru-RU" sz="1600" dirty="0"/>
              <a:t>катание </a:t>
            </a:r>
            <a:r>
              <a:rPr lang="ru-RU" sz="1600" b="1" i="1" dirty="0" smtClean="0"/>
              <a:t>относят</a:t>
            </a:r>
            <a:r>
              <a:rPr lang="ru-RU" sz="1600" dirty="0" smtClean="0"/>
              <a:t> </a:t>
            </a:r>
            <a:r>
              <a:rPr lang="ru-RU" sz="1600" dirty="0"/>
              <a:t>к вид</a:t>
            </a:r>
            <a:r>
              <a:rPr lang="ru-RU" sz="1600" b="1" dirty="0"/>
              <a:t>ам</a:t>
            </a:r>
            <a:r>
              <a:rPr lang="ru-RU" sz="1600" dirty="0"/>
              <a:t> спорта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10. Япония </a:t>
            </a:r>
            <a:r>
              <a:rPr lang="ru-RU" sz="1600" b="1" i="1" dirty="0" smtClean="0"/>
              <a:t>относится</a:t>
            </a:r>
            <a:r>
              <a:rPr lang="ru-RU" sz="1600" dirty="0" smtClean="0"/>
              <a:t> к развит</a:t>
            </a:r>
            <a:r>
              <a:rPr lang="ru-RU" sz="1600" b="1" dirty="0" smtClean="0"/>
              <a:t>ым</a:t>
            </a:r>
            <a:r>
              <a:rPr lang="ru-RU" sz="1600" dirty="0" smtClean="0"/>
              <a:t> стран</a:t>
            </a:r>
            <a:r>
              <a:rPr lang="ru-RU" sz="1600" b="1" dirty="0" smtClean="0"/>
              <a:t>ам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      Япони</a:t>
            </a:r>
            <a:r>
              <a:rPr lang="ru-RU" sz="1600" b="1" dirty="0" smtClean="0"/>
              <a:t>ю</a:t>
            </a:r>
            <a:r>
              <a:rPr lang="ru-RU" sz="1600" dirty="0" smtClean="0"/>
              <a:t> </a:t>
            </a:r>
            <a:r>
              <a:rPr lang="ru-RU" sz="1600" b="1" i="1" dirty="0" smtClean="0"/>
              <a:t>относят</a:t>
            </a:r>
            <a:r>
              <a:rPr lang="ru-RU" sz="1600" dirty="0" smtClean="0"/>
              <a:t> </a:t>
            </a:r>
            <a:r>
              <a:rPr lang="ru-RU" sz="1600" dirty="0"/>
              <a:t>к развит</a:t>
            </a:r>
            <a:r>
              <a:rPr lang="ru-RU" sz="1600" b="1" dirty="0"/>
              <a:t>ым</a:t>
            </a:r>
            <a:r>
              <a:rPr lang="ru-RU" sz="1600" dirty="0"/>
              <a:t> стран</a:t>
            </a:r>
            <a:r>
              <a:rPr lang="ru-RU" sz="1600" b="1" dirty="0"/>
              <a:t>ам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11. Мексика </a:t>
            </a:r>
            <a:r>
              <a:rPr lang="ru-RU" sz="1600" b="1" i="1" dirty="0" smtClean="0"/>
              <a:t>относится</a:t>
            </a:r>
            <a:r>
              <a:rPr lang="ru-RU" sz="1600" dirty="0" smtClean="0"/>
              <a:t> к развивающ</a:t>
            </a:r>
            <a:r>
              <a:rPr lang="ru-RU" sz="1600" b="1" dirty="0" smtClean="0"/>
              <a:t>им</a:t>
            </a:r>
            <a:r>
              <a:rPr lang="ru-RU" sz="1600" dirty="0" smtClean="0"/>
              <a:t>ся стран</a:t>
            </a:r>
            <a:r>
              <a:rPr lang="ru-RU" sz="1600" b="1" dirty="0" smtClean="0"/>
              <a:t>ам</a:t>
            </a:r>
            <a:r>
              <a:rPr lang="ru-RU" sz="1600" dirty="0" smtClean="0"/>
              <a:t>.</a:t>
            </a:r>
            <a:endParaRPr lang="ru-RU" sz="1600" dirty="0"/>
          </a:p>
          <a:p>
            <a:r>
              <a:rPr lang="ru-RU" sz="1600" dirty="0" smtClean="0"/>
              <a:t>      Мексик</a:t>
            </a:r>
            <a:r>
              <a:rPr lang="ru-RU" sz="1600" b="1" dirty="0" smtClean="0"/>
              <a:t>у</a:t>
            </a:r>
            <a:r>
              <a:rPr lang="ru-RU" sz="1600" dirty="0" smtClean="0"/>
              <a:t> </a:t>
            </a:r>
            <a:r>
              <a:rPr lang="ru-RU" sz="1600" b="1" i="1" dirty="0" smtClean="0"/>
              <a:t>относят</a:t>
            </a:r>
            <a:r>
              <a:rPr lang="ru-RU" sz="1600" dirty="0" smtClean="0"/>
              <a:t> </a:t>
            </a:r>
            <a:r>
              <a:rPr lang="ru-RU" sz="1600" dirty="0"/>
              <a:t>к развивающ</a:t>
            </a:r>
            <a:r>
              <a:rPr lang="ru-RU" sz="1600" b="1" dirty="0"/>
              <a:t>им</a:t>
            </a:r>
            <a:r>
              <a:rPr lang="ru-RU" sz="1600" dirty="0"/>
              <a:t>ся стран</a:t>
            </a:r>
            <a:r>
              <a:rPr lang="ru-RU" sz="1600" b="1" dirty="0"/>
              <a:t>ам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12. Телевидение </a:t>
            </a:r>
            <a:r>
              <a:rPr lang="ru-RU" sz="1600" b="1" i="1" dirty="0" smtClean="0"/>
              <a:t>относится</a:t>
            </a:r>
            <a:r>
              <a:rPr lang="ru-RU" sz="1600" dirty="0" smtClean="0"/>
              <a:t> к средств</a:t>
            </a:r>
            <a:r>
              <a:rPr lang="ru-RU" sz="1600" b="1" dirty="0" smtClean="0"/>
              <a:t>ам</a:t>
            </a:r>
            <a:r>
              <a:rPr lang="ru-RU" sz="1600" dirty="0" smtClean="0"/>
              <a:t> массовой информации.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   Телевидение </a:t>
            </a:r>
            <a:r>
              <a:rPr lang="ru-RU" sz="1600" b="1" i="1" dirty="0" smtClean="0"/>
              <a:t>относят</a:t>
            </a:r>
            <a:r>
              <a:rPr lang="ru-RU" sz="1600" dirty="0" smtClean="0"/>
              <a:t> </a:t>
            </a:r>
            <a:r>
              <a:rPr lang="ru-RU" sz="1600" dirty="0"/>
              <a:t>к средств</a:t>
            </a:r>
            <a:r>
              <a:rPr lang="ru-RU" sz="1600" b="1" dirty="0"/>
              <a:t>ам</a:t>
            </a:r>
            <a:r>
              <a:rPr lang="ru-RU" sz="1600" dirty="0"/>
              <a:t> массовой информации.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730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предмета. Состав предмета.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рассмотрении состава предмета употребляются конструкции 3, 4, 5 и 6.</a:t>
            </a:r>
          </a:p>
          <a:p>
            <a:r>
              <a:rPr lang="ru-RU" b="1" dirty="0" smtClean="0"/>
              <a:t>Конструкция 3.</a:t>
            </a:r>
          </a:p>
          <a:p>
            <a:endParaRPr lang="ru-RU" b="1" dirty="0" smtClean="0"/>
          </a:p>
          <a:p>
            <a:r>
              <a:rPr lang="ru-RU" b="1" dirty="0" smtClean="0"/>
              <a:t>ЧТО (</a:t>
            </a:r>
            <a:r>
              <a:rPr lang="ru-RU" b="1" dirty="0" err="1" smtClean="0"/>
              <a:t>И.п</a:t>
            </a:r>
            <a:r>
              <a:rPr lang="ru-RU" b="1" dirty="0" smtClean="0"/>
              <a:t>.) + состоит + ИЗ ЧЕГО/КОГО (</a:t>
            </a:r>
            <a:r>
              <a:rPr lang="ru-RU" b="1" dirty="0" err="1" smtClean="0"/>
              <a:t>Р.п</a:t>
            </a:r>
            <a:r>
              <a:rPr lang="ru-RU" b="1" dirty="0" smtClean="0"/>
              <a:t>.)</a:t>
            </a:r>
          </a:p>
          <a:p>
            <a:r>
              <a:rPr lang="ru-RU" dirty="0" smtClean="0"/>
              <a:t>Вопрос: Из чего состоит … ?</a:t>
            </a:r>
          </a:p>
          <a:p>
            <a:r>
              <a:rPr lang="ru-RU" dirty="0" smtClean="0"/>
              <a:t>Пример: Парламент страны состоит из представителей различных партий.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346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предмета. Состав предмета.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Конструкция </a:t>
            </a:r>
            <a:r>
              <a:rPr lang="ru-RU" b="1" dirty="0" smtClean="0"/>
              <a:t>4.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ЧТО (</a:t>
            </a:r>
            <a:r>
              <a:rPr lang="ru-RU" b="1" dirty="0" err="1"/>
              <a:t>И.п</a:t>
            </a:r>
            <a:r>
              <a:rPr lang="ru-RU" b="1" dirty="0"/>
              <a:t>.) + </a:t>
            </a:r>
            <a:r>
              <a:rPr lang="ru-RU" b="1" dirty="0" smtClean="0"/>
              <a:t>включает </a:t>
            </a:r>
            <a:r>
              <a:rPr lang="ru-RU" b="1" dirty="0"/>
              <a:t>+ </a:t>
            </a:r>
            <a:r>
              <a:rPr lang="ru-RU" b="1" dirty="0" smtClean="0"/>
              <a:t>ЧТО/КОГО (</a:t>
            </a:r>
            <a:r>
              <a:rPr lang="ru-RU" b="1" dirty="0" err="1" smtClean="0"/>
              <a:t>В.п</a:t>
            </a:r>
            <a:r>
              <a:rPr lang="ru-RU" b="1" dirty="0"/>
              <a:t>.)</a:t>
            </a:r>
          </a:p>
          <a:p>
            <a:r>
              <a:rPr lang="ru-RU" dirty="0"/>
              <a:t>Вопрос: </a:t>
            </a:r>
            <a:r>
              <a:rPr lang="ru-RU" dirty="0" smtClean="0"/>
              <a:t>Что/кого включает </a:t>
            </a:r>
            <a:r>
              <a:rPr lang="ru-RU" dirty="0"/>
              <a:t>… ?</a:t>
            </a:r>
          </a:p>
          <a:p>
            <a:r>
              <a:rPr lang="ru-RU" dirty="0"/>
              <a:t>Пример: Парламент страны </a:t>
            </a:r>
            <a:r>
              <a:rPr lang="ru-RU" b="1" dirty="0" smtClean="0"/>
              <a:t>включае</a:t>
            </a:r>
            <a:r>
              <a:rPr lang="ru-RU" dirty="0" smtClean="0"/>
              <a:t>т </a:t>
            </a:r>
            <a:r>
              <a:rPr lang="ru-RU" dirty="0"/>
              <a:t>представителей различных партий.</a:t>
            </a:r>
          </a:p>
          <a:p>
            <a:endParaRPr lang="ru-RU" dirty="0" smtClean="0"/>
          </a:p>
          <a:p>
            <a:r>
              <a:rPr lang="ru-RU" dirty="0" smtClean="0"/>
              <a:t>Упр.2. Стр.18.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989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dirty="0" smtClean="0"/>
              <a:t>Упр.2. Стр.18.</a:t>
            </a:r>
          </a:p>
          <a:p>
            <a:pPr>
              <a:buAutoNum type="arabicPeriod"/>
            </a:pPr>
            <a:r>
              <a:rPr lang="ru-RU" sz="1600" dirty="0" smtClean="0"/>
              <a:t>Город </a:t>
            </a:r>
            <a:r>
              <a:rPr lang="ru-RU" sz="1600" b="1" dirty="0" smtClean="0"/>
              <a:t>состоит из </a:t>
            </a:r>
            <a:r>
              <a:rPr lang="ru-RU" sz="1600" dirty="0" smtClean="0"/>
              <a:t>десят</a:t>
            </a:r>
            <a:r>
              <a:rPr lang="ru-RU" sz="1600" b="1" dirty="0" smtClean="0"/>
              <a:t>и</a:t>
            </a:r>
            <a:r>
              <a:rPr lang="ru-RU" sz="1600" dirty="0" smtClean="0"/>
              <a:t> районов.</a:t>
            </a:r>
          </a:p>
          <a:p>
            <a:pPr>
              <a:buAutoNum type="arabicPeriod"/>
            </a:pPr>
            <a:r>
              <a:rPr lang="ru-RU" sz="1600" dirty="0" smtClean="0"/>
              <a:t>Фирма </a:t>
            </a:r>
            <a:r>
              <a:rPr lang="ru-RU" sz="1600" b="1" dirty="0" smtClean="0"/>
              <a:t>состоит из </a:t>
            </a:r>
            <a:r>
              <a:rPr lang="ru-RU" sz="1600" dirty="0" smtClean="0"/>
              <a:t>тр</a:t>
            </a:r>
            <a:r>
              <a:rPr lang="ru-RU" sz="1600" b="1" dirty="0" smtClean="0"/>
              <a:t>ёх</a:t>
            </a:r>
            <a:r>
              <a:rPr lang="ru-RU" sz="1600" dirty="0" smtClean="0"/>
              <a:t> предприяти</a:t>
            </a:r>
            <a:r>
              <a:rPr lang="ru-RU" sz="1600" b="1" dirty="0" smtClean="0"/>
              <a:t>й</a:t>
            </a:r>
            <a:r>
              <a:rPr lang="ru-RU" sz="1600" dirty="0" smtClean="0"/>
              <a:t>.</a:t>
            </a:r>
          </a:p>
          <a:p>
            <a:pPr>
              <a:buAutoNum type="arabicPeriod"/>
            </a:pPr>
            <a:r>
              <a:rPr lang="ru-RU" sz="1600" dirty="0" smtClean="0"/>
              <a:t>Минусы жизни в мегаполисе </a:t>
            </a:r>
            <a:r>
              <a:rPr lang="ru-RU" sz="1600" b="1" dirty="0" smtClean="0"/>
              <a:t>состоят из </a:t>
            </a:r>
            <a:r>
              <a:rPr lang="ru-RU" sz="1600" dirty="0" smtClean="0"/>
              <a:t>социальн</a:t>
            </a:r>
            <a:r>
              <a:rPr lang="ru-RU" sz="1600" b="1" dirty="0" smtClean="0"/>
              <a:t>ых</a:t>
            </a:r>
            <a:r>
              <a:rPr lang="ru-RU" sz="1600" dirty="0" smtClean="0"/>
              <a:t>, экологическ</a:t>
            </a:r>
            <a:r>
              <a:rPr lang="ru-RU" sz="1600" b="1" dirty="0" smtClean="0"/>
              <a:t>их</a:t>
            </a:r>
            <a:r>
              <a:rPr lang="ru-RU" sz="1600" dirty="0" smtClean="0"/>
              <a:t>, транспортн</a:t>
            </a:r>
            <a:r>
              <a:rPr lang="ru-RU" sz="1600" b="1" dirty="0" smtClean="0"/>
              <a:t>ых</a:t>
            </a:r>
            <a:r>
              <a:rPr lang="ru-RU" sz="1600" dirty="0" smtClean="0"/>
              <a:t> и жилищн</a:t>
            </a:r>
            <a:r>
              <a:rPr lang="ru-RU" sz="1600" b="1" dirty="0" smtClean="0"/>
              <a:t>ых</a:t>
            </a:r>
            <a:r>
              <a:rPr lang="ru-RU" sz="1600" dirty="0" smtClean="0"/>
              <a:t> проблем.</a:t>
            </a:r>
          </a:p>
          <a:p>
            <a:pPr>
              <a:buAutoNum type="arabicPeriod"/>
            </a:pPr>
            <a:r>
              <a:rPr lang="ru-RU" sz="1600" dirty="0" smtClean="0"/>
              <a:t>Журнал </a:t>
            </a:r>
            <a:r>
              <a:rPr lang="ru-RU" sz="1600" b="1" dirty="0" smtClean="0"/>
              <a:t>состоит из</a:t>
            </a:r>
            <a:r>
              <a:rPr lang="ru-RU" sz="1600" dirty="0" smtClean="0"/>
              <a:t> четыр</a:t>
            </a:r>
            <a:r>
              <a:rPr lang="ru-RU" sz="1600" b="1" dirty="0" smtClean="0"/>
              <a:t>ёх</a:t>
            </a:r>
            <a:r>
              <a:rPr lang="ru-RU" sz="1600" dirty="0" smtClean="0"/>
              <a:t> тематических раздел</a:t>
            </a:r>
            <a:r>
              <a:rPr lang="ru-RU" sz="1600" b="1" dirty="0" smtClean="0"/>
              <a:t>ов</a:t>
            </a:r>
            <a:r>
              <a:rPr lang="ru-RU" sz="1600" dirty="0" smtClean="0"/>
              <a:t>.</a:t>
            </a:r>
          </a:p>
          <a:p>
            <a:pPr>
              <a:buAutoNum type="arabicPeriod"/>
            </a:pPr>
            <a:r>
              <a:rPr lang="ru-RU" sz="1600" dirty="0" smtClean="0"/>
              <a:t>Российская Федерация </a:t>
            </a:r>
            <a:r>
              <a:rPr lang="ru-RU" sz="1600" b="1" dirty="0" smtClean="0"/>
              <a:t>состоит из </a:t>
            </a:r>
            <a:r>
              <a:rPr lang="ru-RU" sz="1600" dirty="0" smtClean="0"/>
              <a:t>национальн</a:t>
            </a:r>
            <a:r>
              <a:rPr lang="ru-RU" sz="1600" b="1" dirty="0" smtClean="0"/>
              <a:t>ых</a:t>
            </a:r>
            <a:r>
              <a:rPr lang="ru-RU" sz="1600" dirty="0" smtClean="0"/>
              <a:t> республик и федеральн</a:t>
            </a:r>
            <a:r>
              <a:rPr lang="ru-RU" sz="1600" b="1" dirty="0" smtClean="0"/>
              <a:t>ых</a:t>
            </a:r>
            <a:r>
              <a:rPr lang="ru-RU" sz="1600" dirty="0" smtClean="0"/>
              <a:t> округ</a:t>
            </a:r>
            <a:r>
              <a:rPr lang="ru-RU" sz="1600" b="1" dirty="0" smtClean="0"/>
              <a:t>ов</a:t>
            </a:r>
            <a:r>
              <a:rPr lang="ru-RU" sz="1600" dirty="0" smtClean="0"/>
              <a:t>.</a:t>
            </a:r>
          </a:p>
          <a:p>
            <a:pPr>
              <a:buAutoNum type="arabicPeriod"/>
            </a:pPr>
            <a:r>
              <a:rPr lang="ru-RU" sz="1600" dirty="0" smtClean="0"/>
              <a:t>План развития мегаполиса </a:t>
            </a:r>
            <a:r>
              <a:rPr lang="ru-RU" sz="1600" b="1" dirty="0" smtClean="0"/>
              <a:t>состоит из </a:t>
            </a:r>
            <a:r>
              <a:rPr lang="ru-RU" sz="1600" dirty="0" smtClean="0"/>
              <a:t>ряд</a:t>
            </a:r>
            <a:r>
              <a:rPr lang="ru-RU" sz="1600" b="1" dirty="0" smtClean="0"/>
              <a:t>а</a:t>
            </a:r>
            <a:r>
              <a:rPr lang="ru-RU" sz="1600" dirty="0" smtClean="0"/>
              <a:t> требований к архитекторам.</a:t>
            </a:r>
          </a:p>
          <a:p>
            <a:pPr>
              <a:buAutoNum type="arabicPeriod"/>
            </a:pPr>
            <a:r>
              <a:rPr lang="ru-RU" sz="1600" dirty="0" smtClean="0"/>
              <a:t>Парламент России </a:t>
            </a:r>
            <a:r>
              <a:rPr lang="ru-RU" sz="1600" b="1" dirty="0" smtClean="0"/>
              <a:t>состоит из </a:t>
            </a:r>
            <a:r>
              <a:rPr lang="ru-RU" sz="1600" dirty="0" smtClean="0"/>
              <a:t>дв</a:t>
            </a:r>
            <a:r>
              <a:rPr lang="ru-RU" sz="1600" b="1" dirty="0" smtClean="0"/>
              <a:t>ух</a:t>
            </a:r>
            <a:r>
              <a:rPr lang="ru-RU" sz="1600" dirty="0" smtClean="0"/>
              <a:t> палат: верхн</a:t>
            </a:r>
            <a:r>
              <a:rPr lang="ru-RU" sz="1600" b="1" dirty="0" smtClean="0"/>
              <a:t>ей</a:t>
            </a:r>
            <a:r>
              <a:rPr lang="ru-RU" sz="1600" dirty="0" smtClean="0"/>
              <a:t> и нижн</a:t>
            </a:r>
            <a:r>
              <a:rPr lang="ru-RU" sz="1600" b="1" dirty="0" smtClean="0"/>
              <a:t>ей</a:t>
            </a:r>
            <a:r>
              <a:rPr lang="ru-RU" sz="1600" dirty="0" smtClean="0"/>
              <a:t>.</a:t>
            </a:r>
          </a:p>
          <a:p>
            <a:pPr>
              <a:buAutoNum type="arabicPeriod"/>
            </a:pPr>
            <a:r>
              <a:rPr lang="ru-RU" sz="1600" dirty="0" smtClean="0"/>
              <a:t>Сборная команда страны </a:t>
            </a:r>
            <a:r>
              <a:rPr lang="ru-RU" sz="1600" b="1" dirty="0" smtClean="0"/>
              <a:t>состоит из</a:t>
            </a:r>
            <a:r>
              <a:rPr lang="ru-RU" sz="1600" dirty="0" smtClean="0"/>
              <a:t> десят</a:t>
            </a:r>
            <a:r>
              <a:rPr lang="ru-RU" sz="1600" b="1" dirty="0" smtClean="0"/>
              <a:t>и</a:t>
            </a:r>
            <a:r>
              <a:rPr lang="ru-RU" sz="1600" dirty="0" smtClean="0"/>
              <a:t> игроков.</a:t>
            </a:r>
          </a:p>
          <a:p>
            <a:pPr>
              <a:buAutoNum type="arabicPeriod"/>
            </a:pPr>
            <a:r>
              <a:rPr lang="ru-RU" sz="1600" dirty="0" smtClean="0"/>
              <a:t>Научный реферат </a:t>
            </a:r>
            <a:r>
              <a:rPr lang="ru-RU" sz="1600" b="1" dirty="0" smtClean="0"/>
              <a:t>состоит из </a:t>
            </a:r>
            <a:r>
              <a:rPr lang="ru-RU" sz="1600" dirty="0" smtClean="0"/>
              <a:t>четыр</a:t>
            </a:r>
            <a:r>
              <a:rPr lang="ru-RU" sz="1600" b="1" dirty="0" smtClean="0"/>
              <a:t>ёх</a:t>
            </a:r>
            <a:r>
              <a:rPr lang="ru-RU" sz="1600" dirty="0" smtClean="0"/>
              <a:t> част</a:t>
            </a:r>
            <a:r>
              <a:rPr lang="ru-RU" sz="1600" b="1" dirty="0" smtClean="0"/>
              <a:t>ей</a:t>
            </a:r>
            <a:r>
              <a:rPr lang="ru-RU" sz="1600" dirty="0" smtClean="0"/>
              <a:t>.</a:t>
            </a:r>
          </a:p>
          <a:p>
            <a:pPr>
              <a:buAutoNum type="arabicPeriod"/>
            </a:pPr>
            <a:r>
              <a:rPr lang="ru-RU" sz="1600" dirty="0" smtClean="0"/>
              <a:t>Учебник </a:t>
            </a:r>
            <a:r>
              <a:rPr lang="ru-RU" sz="1600" b="1" dirty="0" smtClean="0"/>
              <a:t>состоит из</a:t>
            </a:r>
            <a:r>
              <a:rPr lang="ru-RU" sz="1600" dirty="0" smtClean="0"/>
              <a:t> текст</a:t>
            </a:r>
            <a:r>
              <a:rPr lang="ru-RU" sz="1600" b="1" dirty="0" smtClean="0"/>
              <a:t>ов</a:t>
            </a:r>
            <a:r>
              <a:rPr lang="ru-RU" sz="1600" dirty="0" smtClean="0"/>
              <a:t>, упражнен</a:t>
            </a:r>
            <a:r>
              <a:rPr lang="ru-RU" sz="1600" b="1" dirty="0" smtClean="0"/>
              <a:t>ий</a:t>
            </a:r>
            <a:r>
              <a:rPr lang="ru-RU" sz="1600" dirty="0" smtClean="0"/>
              <a:t> и ключ</a:t>
            </a:r>
            <a:r>
              <a:rPr lang="ru-RU" sz="1600" b="1" dirty="0" smtClean="0"/>
              <a:t>ей</a:t>
            </a:r>
            <a:r>
              <a:rPr lang="ru-RU" sz="1600" dirty="0" smtClean="0"/>
              <a:t> к ним.</a:t>
            </a:r>
          </a:p>
          <a:p>
            <a:pPr>
              <a:buAutoNum type="arabicPeriod"/>
            </a:pPr>
            <a:r>
              <a:rPr lang="ru-RU" sz="1600" dirty="0" smtClean="0"/>
              <a:t>Концерт </a:t>
            </a:r>
            <a:r>
              <a:rPr lang="ru-RU" sz="1600" b="1" dirty="0" smtClean="0"/>
              <a:t>состо</a:t>
            </a:r>
            <a:r>
              <a:rPr lang="ru-RU" sz="1600" b="1" u="sng" dirty="0" smtClean="0"/>
              <a:t>ял</a:t>
            </a:r>
            <a:r>
              <a:rPr lang="ru-RU" sz="1600" dirty="0" smtClean="0"/>
              <a:t> </a:t>
            </a:r>
            <a:r>
              <a:rPr lang="ru-RU" sz="1600" b="1" dirty="0" smtClean="0"/>
              <a:t>из</a:t>
            </a:r>
            <a:r>
              <a:rPr lang="ru-RU" sz="1600" dirty="0" smtClean="0"/>
              <a:t> произведен</a:t>
            </a:r>
            <a:r>
              <a:rPr lang="ru-RU" sz="1600" b="1" dirty="0" smtClean="0"/>
              <a:t>ий</a:t>
            </a:r>
            <a:r>
              <a:rPr lang="ru-RU" sz="1600" dirty="0" smtClean="0"/>
              <a:t> Моцарта и Бетховена.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060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предмета. Состав предмета.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Конструкция </a:t>
            </a:r>
            <a:r>
              <a:rPr lang="ru-RU" b="1" dirty="0" smtClean="0"/>
              <a:t>5.</a:t>
            </a:r>
            <a:endParaRPr lang="ru-RU" b="1" dirty="0"/>
          </a:p>
          <a:p>
            <a:endParaRPr lang="ru-RU" b="1" dirty="0"/>
          </a:p>
          <a:p>
            <a:r>
              <a:rPr lang="ru-RU" b="1" dirty="0"/>
              <a:t>ЧТО (</a:t>
            </a:r>
            <a:r>
              <a:rPr lang="ru-RU" b="1" dirty="0" err="1"/>
              <a:t>И.п</a:t>
            </a:r>
            <a:r>
              <a:rPr lang="ru-RU" b="1" dirty="0"/>
              <a:t>.) + </a:t>
            </a:r>
            <a:r>
              <a:rPr lang="ru-RU" b="1" dirty="0" smtClean="0"/>
              <a:t>объединяет </a:t>
            </a:r>
            <a:r>
              <a:rPr lang="ru-RU" b="1" dirty="0"/>
              <a:t>+ ЧТО/КОГО (</a:t>
            </a:r>
            <a:r>
              <a:rPr lang="ru-RU" b="1" dirty="0" err="1"/>
              <a:t>В.п</a:t>
            </a:r>
            <a:r>
              <a:rPr lang="ru-RU" b="1" dirty="0"/>
              <a:t>.)</a:t>
            </a:r>
          </a:p>
          <a:p>
            <a:r>
              <a:rPr lang="ru-RU" dirty="0"/>
              <a:t>Вопрос: Что/кого </a:t>
            </a:r>
            <a:r>
              <a:rPr lang="ru-RU" dirty="0" smtClean="0"/>
              <a:t>объединяет </a:t>
            </a:r>
            <a:r>
              <a:rPr lang="ru-RU" dirty="0"/>
              <a:t>… ?</a:t>
            </a:r>
          </a:p>
          <a:p>
            <a:r>
              <a:rPr lang="ru-RU" dirty="0"/>
              <a:t>Пример: Парламент страны </a:t>
            </a:r>
            <a:r>
              <a:rPr lang="ru-RU" b="1" dirty="0" smtClean="0"/>
              <a:t>объединяе</a:t>
            </a:r>
            <a:r>
              <a:rPr lang="ru-RU" dirty="0" smtClean="0"/>
              <a:t>т </a:t>
            </a:r>
            <a:r>
              <a:rPr lang="ru-RU" dirty="0"/>
              <a:t>представителей различных партий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Упр.3. Стр.19.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957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330</TotalTime>
  <Words>952</Words>
  <Application>Microsoft Office PowerPoint</Application>
  <PresentationFormat>Экран (4:3)</PresentationFormat>
  <Paragraphs>140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Master_FOR-FAM_FOR-COM</vt:lpstr>
      <vt:lpstr>Презентация PowerPoint</vt:lpstr>
      <vt:lpstr>Классификация предмета – это отнесение предмета к определённой группе.</vt:lpstr>
      <vt:lpstr>Классификация предмета.</vt:lpstr>
      <vt:lpstr>Ключи.</vt:lpstr>
      <vt:lpstr>Ключи.</vt:lpstr>
      <vt:lpstr>Классификация предмета. Состав предмета.</vt:lpstr>
      <vt:lpstr>Классификация предмета. Состав предмета.</vt:lpstr>
      <vt:lpstr>Ключи.</vt:lpstr>
      <vt:lpstr>Классификация предмета. Состав предмета.</vt:lpstr>
      <vt:lpstr>Ключи.</vt:lpstr>
      <vt:lpstr>Классификация предмета. Состав предмета.</vt:lpstr>
      <vt:lpstr>Ключи.</vt:lpstr>
    </vt:vector>
  </TitlesOfParts>
  <Company>Fondazione FORMIT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26</cp:revision>
  <dcterms:created xsi:type="dcterms:W3CDTF">2016-08-01T13:43:10Z</dcterms:created>
  <dcterms:modified xsi:type="dcterms:W3CDTF">2024-06-26T19:15:03Z</dcterms:modified>
</cp:coreProperties>
</file>