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DCC"/>
    <a:srgbClr val="0075BD"/>
    <a:srgbClr val="FFA73F"/>
    <a:srgbClr val="D1D6E1"/>
    <a:srgbClr val="EBE5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85" autoAdjust="0"/>
  </p:normalViewPr>
  <p:slideViewPr>
    <p:cSldViewPr>
      <p:cViewPr varScale="1">
        <p:scale>
          <a:sx n="84" d="100"/>
          <a:sy n="84" d="100"/>
        </p:scale>
        <p:origin x="-857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872D3A-2D70-4B09-ABCD-87ECB67BD378}" type="datetimeFigureOut">
              <a:rPr lang="it-IT" smtClean="0"/>
              <a:t>26/06/2024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24297C-E467-4CAA-A04B-0772215018E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747171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 userDrawn="1"/>
        </p:nvSpPr>
        <p:spPr bwMode="auto">
          <a:xfrm rot="5400000">
            <a:off x="1475657" y="-998984"/>
            <a:ext cx="6192686" cy="9144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it-IT" sz="1600"/>
          </a:p>
        </p:txBody>
      </p:sp>
      <p:sp>
        <p:nvSpPr>
          <p:cNvPr id="7" name="Segnaposto contenuto 2"/>
          <p:cNvSpPr>
            <a:spLocks noGrp="1"/>
          </p:cNvSpPr>
          <p:nvPr>
            <p:ph idx="10" hasCustomPrompt="1"/>
          </p:nvPr>
        </p:nvSpPr>
        <p:spPr>
          <a:xfrm>
            <a:off x="179512" y="2780928"/>
            <a:ext cx="8784976" cy="812824"/>
          </a:xfrm>
          <a:prstGeom prst="rect">
            <a:avLst/>
          </a:prstGeom>
        </p:spPr>
        <p:txBody>
          <a:bodyPr anchor="b"/>
          <a:lstStyle>
            <a:lvl1pPr algn="l">
              <a:defRPr sz="2400" b="1" baseline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reflection stA="45000" endPos="1000" dist="50800" dir="5400000" sy="-100000" algn="bl" rotWithShape="0"/>
                </a:effectLst>
              </a:defRPr>
            </a:lvl1pPr>
          </a:lstStyle>
          <a:p>
            <a:pPr lvl="0"/>
            <a:r>
              <a:rPr lang="it-IT" dirty="0"/>
              <a:t>Titolo del corso</a:t>
            </a:r>
          </a:p>
        </p:txBody>
      </p:sp>
      <p:sp>
        <p:nvSpPr>
          <p:cNvPr id="10" name="Segnaposto contenuto 2"/>
          <p:cNvSpPr>
            <a:spLocks noGrp="1"/>
          </p:cNvSpPr>
          <p:nvPr>
            <p:ph idx="12" hasCustomPrompt="1"/>
          </p:nvPr>
        </p:nvSpPr>
        <p:spPr>
          <a:xfrm>
            <a:off x="179512" y="836712"/>
            <a:ext cx="8784976" cy="1872208"/>
          </a:xfrm>
          <a:prstGeom prst="rect">
            <a:avLst/>
          </a:prstGeom>
        </p:spPr>
        <p:txBody>
          <a:bodyPr anchor="b"/>
          <a:lstStyle>
            <a:lvl1pPr algn="l"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effectLst/>
              </a:defRPr>
            </a:lvl1pPr>
          </a:lstStyle>
          <a:p>
            <a:pPr lvl="0"/>
            <a:r>
              <a:rPr lang="it-IT" dirty="0"/>
              <a:t>TITOLO DELLA LEZIONE</a:t>
            </a:r>
          </a:p>
        </p:txBody>
      </p:sp>
      <p:sp>
        <p:nvSpPr>
          <p:cNvPr id="13" name="Segnaposto contenuto 2"/>
          <p:cNvSpPr>
            <a:spLocks noGrp="1"/>
          </p:cNvSpPr>
          <p:nvPr>
            <p:ph idx="13" hasCustomPrompt="1"/>
          </p:nvPr>
        </p:nvSpPr>
        <p:spPr>
          <a:xfrm>
            <a:off x="179512" y="3645024"/>
            <a:ext cx="8784975" cy="792088"/>
          </a:xfrm>
          <a:prstGeom prst="rect">
            <a:avLst/>
          </a:prstGeom>
        </p:spPr>
        <p:txBody>
          <a:bodyPr anchor="b"/>
          <a:lstStyle>
            <a:lvl1pPr algn="l">
              <a:defRPr sz="1800" b="0" i="1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it-IT" dirty="0"/>
              <a:t>Nome del docente</a:t>
            </a:r>
          </a:p>
        </p:txBody>
      </p:sp>
      <p:pic>
        <p:nvPicPr>
          <p:cNvPr id="4" name="Immagine 3" descr="Immagine che contiene testo, orologio&#10;&#10;Descrizione generata automaticamente">
            <a:extLst>
              <a:ext uri="{FF2B5EF4-FFF2-40B4-BE49-F238E27FC236}">
                <a16:creationId xmlns="" xmlns:a16="http://schemas.microsoft.com/office/drawing/2014/main" id="{F0DD6659-F391-4C43-A399-1E2E0C74014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0015" y="4979939"/>
            <a:ext cx="4283968" cy="537293"/>
          </a:xfrm>
          <a:prstGeom prst="rect">
            <a:avLst/>
          </a:prstGeom>
        </p:spPr>
      </p:pic>
      <p:sp>
        <p:nvSpPr>
          <p:cNvPr id="12" name="Rectangle 7">
            <a:extLst>
              <a:ext uri="{FF2B5EF4-FFF2-40B4-BE49-F238E27FC236}">
                <a16:creationId xmlns="" xmlns:a16="http://schemas.microsoft.com/office/drawing/2014/main" id="{8BE69FA2-8EFB-4FAE-BEEE-FFE50C207B6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571539"/>
            <a:ext cx="9163050" cy="49149"/>
          </a:xfrm>
          <a:prstGeom prst="rect">
            <a:avLst/>
          </a:prstGeom>
          <a:solidFill>
            <a:srgbClr val="007DCC"/>
          </a:solidFill>
          <a:ln>
            <a:noFill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4" name="Rectangle 7">
            <a:extLst>
              <a:ext uri="{FF2B5EF4-FFF2-40B4-BE49-F238E27FC236}">
                <a16:creationId xmlns="" xmlns:a16="http://schemas.microsoft.com/office/drawing/2014/main" id="{8E920751-2091-4270-A903-62A1D8EC08B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478178"/>
            <a:ext cx="9144000" cy="396044"/>
          </a:xfrm>
          <a:prstGeom prst="rect">
            <a:avLst/>
          </a:prstGeom>
          <a:solidFill>
            <a:srgbClr val="007DCC"/>
          </a:solidFill>
          <a:ln>
            <a:noFill/>
          </a:ln>
          <a:effectLst/>
        </p:spPr>
        <p:txBody>
          <a:bodyPr wrap="none" anchor="ctr"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66478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17338" y="0"/>
            <a:ext cx="9091166" cy="692696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Font typeface="Arial" panose="020B0604020202020204" pitchFamily="34" charset="0"/>
              <a:buNone/>
              <a:defRPr lang="it-IT" sz="2800" b="1" baseline="0" dirty="0" smtClean="0">
                <a:solidFill>
                  <a:srgbClr val="007DCC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it-IT" dirty="0"/>
              <a:t>Titolo della slide…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 hasCustomPrompt="1"/>
          </p:nvPr>
        </p:nvSpPr>
        <p:spPr>
          <a:xfrm>
            <a:off x="8566" y="764704"/>
            <a:ext cx="9099937" cy="5613126"/>
          </a:xfrm>
          <a:prstGeom prst="rect">
            <a:avLst/>
          </a:prstGeom>
          <a:noFill/>
        </p:spPr>
        <p:txBody>
          <a:bodyPr/>
          <a:lstStyle>
            <a:lvl1pPr algn="l">
              <a:defRPr sz="2400" b="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/>
            <a:r>
              <a:rPr lang="it-IT" dirty="0"/>
              <a:t>Testo della slide…</a:t>
            </a:r>
          </a:p>
        </p:txBody>
      </p:sp>
      <p:sp>
        <p:nvSpPr>
          <p:cNvPr id="6" name="Segnaposto numero diapositiva 4">
            <a:extLst>
              <a:ext uri="{FF2B5EF4-FFF2-40B4-BE49-F238E27FC236}">
                <a16:creationId xmlns="" xmlns:a16="http://schemas.microsoft.com/office/drawing/2014/main" id="{8D49B935-F523-403E-861C-20388801B557}"/>
              </a:ext>
            </a:extLst>
          </p:cNvPr>
          <p:cNvSpPr>
            <a:spLocks noGrp="1"/>
          </p:cNvSpPr>
          <p:nvPr>
            <p:ph type="sldNum" idx="4"/>
          </p:nvPr>
        </p:nvSpPr>
        <p:spPr>
          <a:xfrm>
            <a:off x="4266220" y="6547245"/>
            <a:ext cx="611560" cy="291530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4DDF883F-0EF7-44F2-87A7-0F3B82E59020}" type="slidenum">
              <a:rPr lang="it-IT" smtClean="0"/>
              <a:pPr/>
              <a:t>‹#›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63221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6478178"/>
            <a:ext cx="9144000" cy="396044"/>
          </a:xfrm>
          <a:prstGeom prst="rect">
            <a:avLst/>
          </a:prstGeom>
          <a:solidFill>
            <a:srgbClr val="007DCC"/>
          </a:solidFill>
          <a:ln>
            <a:noFill/>
          </a:ln>
          <a:effectLst/>
        </p:spPr>
        <p:txBody>
          <a:bodyPr wrap="none" anchor="ctr"/>
          <a:lstStyle/>
          <a:p>
            <a:endParaRPr lang="it-IT" dirty="0"/>
          </a:p>
        </p:txBody>
      </p:sp>
      <p:sp>
        <p:nvSpPr>
          <p:cNvPr id="14" name="Segnaposto contenuto 2"/>
          <p:cNvSpPr txBox="1">
            <a:spLocks/>
          </p:cNvSpPr>
          <p:nvPr/>
        </p:nvSpPr>
        <p:spPr>
          <a:xfrm>
            <a:off x="3217205" y="6417332"/>
            <a:ext cx="2709590" cy="396044"/>
          </a:xfrm>
          <a:prstGeom prst="rect">
            <a:avLst/>
          </a:prstGeom>
        </p:spPr>
        <p:txBody>
          <a:bodyPr/>
          <a:lstStyle>
            <a:lvl1pPr marL="342900" indent="-342900" algn="r" defTabSz="449263" rtl="0" fontAlgn="base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6" charset="0"/>
              <a:defRPr sz="20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fontAlgn="base">
              <a:lnSpc>
                <a:spcPct val="93000"/>
              </a:lnSpc>
              <a:spcBef>
                <a:spcPct val="0"/>
              </a:spcBef>
              <a:spcAft>
                <a:spcPts val="1138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+mn-lt"/>
                <a:cs typeface="+mn-cs"/>
              </a:defRPr>
            </a:lvl2pPr>
            <a:lvl3pPr marL="1143000" indent="-228600" algn="l" defTabSz="449263" rtl="0" fontAlgn="base">
              <a:lnSpc>
                <a:spcPct val="93000"/>
              </a:lnSpc>
              <a:spcBef>
                <a:spcPct val="0"/>
              </a:spcBef>
              <a:spcAft>
                <a:spcPts val="85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cs typeface="+mn-cs"/>
              </a:defRPr>
            </a:lvl3pPr>
            <a:lvl4pPr marL="1600200" indent="-228600" algn="l" defTabSz="449263" rtl="0" fontAlgn="base">
              <a:lnSpc>
                <a:spcPct val="93000"/>
              </a:lnSpc>
              <a:spcBef>
                <a:spcPct val="0"/>
              </a:spcBef>
              <a:spcAft>
                <a:spcPts val="575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cs typeface="+mn-cs"/>
              </a:defRPr>
            </a:lvl4pPr>
            <a:lvl5pPr marL="2057400" indent="-228600" algn="l" defTabSz="449263" rtl="0" fontAlgn="base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cs typeface="+mn-cs"/>
              </a:defRPr>
            </a:lvl5pPr>
            <a:lvl6pPr marL="2514600" indent="-228600" algn="l" defTabSz="449263" rtl="0" fontAlgn="base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cs typeface="+mn-cs"/>
              </a:defRPr>
            </a:lvl6pPr>
            <a:lvl7pPr marL="2971800" indent="-228600" algn="l" defTabSz="449263" rtl="0" fontAlgn="base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cs typeface="+mn-cs"/>
              </a:defRPr>
            </a:lvl7pPr>
            <a:lvl8pPr marL="3429000" indent="-228600" algn="l" defTabSz="449263" rtl="0" fontAlgn="base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cs typeface="+mn-cs"/>
              </a:defRPr>
            </a:lvl8pPr>
            <a:lvl9pPr marL="3886200" indent="-228600" algn="l" defTabSz="449263" rtl="0" fontAlgn="base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cs typeface="+mn-cs"/>
              </a:defRPr>
            </a:lvl9pPr>
          </a:lstStyle>
          <a:p>
            <a:pPr algn="l" hangingPunct="1"/>
            <a:endParaRPr lang="it-IT" sz="1400" kern="0" dirty="0">
              <a:solidFill>
                <a:schemeClr val="bg1"/>
              </a:solidFill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="" xmlns:a16="http://schemas.microsoft.com/office/drawing/2014/main" id="{D95BD477-AF9F-41B8-B9CC-595F3B9E15BB}"/>
              </a:ext>
            </a:extLst>
          </p:cNvPr>
          <p:cNvSpPr txBox="1"/>
          <p:nvPr userDrawn="1"/>
        </p:nvSpPr>
        <p:spPr>
          <a:xfrm>
            <a:off x="6444208" y="6525344"/>
            <a:ext cx="26277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400" b="1" dirty="0">
                <a:solidFill>
                  <a:schemeClr val="bg1"/>
                </a:solidFill>
                <a:latin typeface="Raleway" panose="020B0503030101060003" pitchFamily="34" charset="0"/>
              </a:rPr>
              <a:t>L’</a:t>
            </a:r>
            <a:r>
              <a:rPr lang="it-IT" sz="1400" b="1" dirty="0">
                <a:solidFill>
                  <a:srgbClr val="FF0000"/>
                </a:solidFill>
                <a:latin typeface="Raleway" panose="020B0503030101060003" pitchFamily="34" charset="0"/>
              </a:rPr>
              <a:t>I</a:t>
            </a:r>
            <a:r>
              <a:rPr lang="it-IT" sz="1400" b="1" dirty="0">
                <a:solidFill>
                  <a:schemeClr val="bg1"/>
                </a:solidFill>
                <a:latin typeface="Raleway" panose="020B0503030101060003" pitchFamily="34" charset="0"/>
              </a:rPr>
              <a:t>NTERNAZIONALE</a:t>
            </a:r>
          </a:p>
        </p:txBody>
      </p:sp>
      <p:sp>
        <p:nvSpPr>
          <p:cNvPr id="10" name="Segnaposto numero diapositiva 4">
            <a:extLst>
              <a:ext uri="{FF2B5EF4-FFF2-40B4-BE49-F238E27FC236}">
                <a16:creationId xmlns="" xmlns:a16="http://schemas.microsoft.com/office/drawing/2014/main" id="{0D1B4415-2D7F-423F-B7CE-8D663AEFA5A9}"/>
              </a:ext>
            </a:extLst>
          </p:cNvPr>
          <p:cNvSpPr>
            <a:spLocks noGrp="1"/>
          </p:cNvSpPr>
          <p:nvPr>
            <p:ph type="sldNum" idx="4"/>
          </p:nvPr>
        </p:nvSpPr>
        <p:spPr>
          <a:xfrm>
            <a:off x="4266220" y="6547245"/>
            <a:ext cx="611560" cy="291530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fld id="{4DDF883F-0EF7-44F2-87A7-0F3B82E59020}" type="slidenum">
              <a:rPr lang="it-IT" smtClean="0"/>
              <a:pPr/>
              <a:t>‹#›</a:t>
            </a:fld>
            <a:endParaRPr lang="it-IT" dirty="0"/>
          </a:p>
        </p:txBody>
      </p:sp>
      <p:sp>
        <p:nvSpPr>
          <p:cNvPr id="6" name="CasellaDiTesto 5">
            <a:extLst>
              <a:ext uri="{FF2B5EF4-FFF2-40B4-BE49-F238E27FC236}">
                <a16:creationId xmlns="" xmlns:a16="http://schemas.microsoft.com/office/drawing/2014/main" id="{19AF0F4C-E827-4A9A-9BF7-B05885DE357D}"/>
              </a:ext>
            </a:extLst>
          </p:cNvPr>
          <p:cNvSpPr txBox="1"/>
          <p:nvPr userDrawn="1"/>
        </p:nvSpPr>
        <p:spPr>
          <a:xfrm>
            <a:off x="72008" y="6525344"/>
            <a:ext cx="26277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sz="1400" b="1" dirty="0">
                <a:solidFill>
                  <a:schemeClr val="bg1"/>
                </a:solidFill>
                <a:latin typeface="Raleway" panose="020B0503030101060003" pitchFamily="34" charset="0"/>
              </a:rPr>
              <a:t>UN</a:t>
            </a:r>
            <a:r>
              <a:rPr lang="it-IT" sz="1400" b="1" dirty="0">
                <a:solidFill>
                  <a:srgbClr val="FF0000"/>
                </a:solidFill>
                <a:latin typeface="Raleway" panose="020B0503030101060003" pitchFamily="34" charset="0"/>
              </a:rPr>
              <a:t>I</a:t>
            </a:r>
            <a:r>
              <a:rPr lang="it-IT" sz="1400" b="1" dirty="0">
                <a:solidFill>
                  <a:schemeClr val="bg1"/>
                </a:solidFill>
                <a:latin typeface="Raleway" panose="020B0503030101060003" pitchFamily="34" charset="0"/>
              </a:rPr>
              <a:t>NT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 ftr="0" dt="0"/>
  <p:txStyles>
    <p:titleStyle>
      <a:lvl1pPr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cs typeface="Arial Unicode MS" charset="0"/>
        </a:defRPr>
      </a:lvl2pPr>
      <a:lvl3pPr marL="11430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cs typeface="Arial Unicode MS" charset="0"/>
        </a:defRPr>
      </a:lvl3pPr>
      <a:lvl4pPr marL="16002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cs typeface="Arial Unicode MS" charset="0"/>
        </a:defRPr>
      </a:lvl4pPr>
      <a:lvl5pPr marL="20574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cs typeface="Arial Unicode MS" charset="0"/>
        </a:defRPr>
      </a:lvl5pPr>
      <a:lvl6pPr marL="25146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cs typeface="Arial Unicode MS" charset="0"/>
        </a:defRPr>
      </a:lvl6pPr>
      <a:lvl7pPr marL="29718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cs typeface="Arial Unicode MS" charset="0"/>
        </a:defRPr>
      </a:lvl7pPr>
      <a:lvl8pPr marL="34290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cs typeface="Arial Unicode MS" charset="0"/>
        </a:defRPr>
      </a:lvl8pPr>
      <a:lvl9pPr marL="38862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charset="0"/>
          <a:cs typeface="Arial Unicode MS" charset="0"/>
        </a:defRPr>
      </a:lvl9pPr>
    </p:titleStyle>
    <p:bodyStyle>
      <a:lvl1pPr marL="342900" indent="-342900" algn="l" defTabSz="449263" rtl="0" eaLnBrk="1" fontAlgn="base" hangingPunct="1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cs typeface="+mn-cs"/>
        </a:defRPr>
      </a:lvl2pPr>
      <a:lvl3pPr marL="11430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3pPr>
      <a:lvl4pPr marL="16002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it-IT" dirty="0" smtClean="0"/>
              <a:t>Lingua e linguistica russa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r>
              <a:rPr lang="ru-RU" dirty="0" smtClean="0"/>
              <a:t>Урок 1. Грамматика. 2. Классификация предмета.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it-IT" dirty="0" smtClean="0"/>
              <a:t>Elena Nediakina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80989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Ключи.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600" b="1" dirty="0"/>
              <a:t>Упр.3. Стр.19</a:t>
            </a:r>
            <a:r>
              <a:rPr lang="ru-RU" sz="1600" b="1" dirty="0" smtClean="0"/>
              <a:t>.</a:t>
            </a:r>
          </a:p>
          <a:p>
            <a:pPr>
              <a:buAutoNum type="arabicPeriod"/>
            </a:pPr>
            <a:r>
              <a:rPr lang="ru-RU" sz="1600" dirty="0" smtClean="0"/>
              <a:t>Группа </a:t>
            </a:r>
            <a:r>
              <a:rPr lang="ru-RU" sz="1600" b="1" dirty="0" smtClean="0"/>
              <a:t>состоит из </a:t>
            </a:r>
            <a:r>
              <a:rPr lang="ru-RU" sz="1600" dirty="0" smtClean="0"/>
              <a:t>студент</a:t>
            </a:r>
            <a:r>
              <a:rPr lang="ru-RU" sz="1600" b="1" dirty="0" smtClean="0"/>
              <a:t>ов</a:t>
            </a:r>
            <a:r>
              <a:rPr lang="ru-RU" sz="1600" dirty="0" smtClean="0"/>
              <a:t> разных стран.</a:t>
            </a:r>
          </a:p>
          <a:p>
            <a:pPr marL="0" indent="0"/>
            <a:r>
              <a:rPr lang="ru-RU" sz="1600" dirty="0" smtClean="0"/>
              <a:t>       Группа </a:t>
            </a:r>
            <a:r>
              <a:rPr lang="ru-RU" sz="1600" b="1" dirty="0" smtClean="0"/>
              <a:t>объединяет </a:t>
            </a:r>
            <a:r>
              <a:rPr lang="ru-RU" sz="1600" dirty="0"/>
              <a:t>студент</a:t>
            </a:r>
            <a:r>
              <a:rPr lang="ru-RU" sz="1600" b="1" dirty="0"/>
              <a:t>ов</a:t>
            </a:r>
            <a:r>
              <a:rPr lang="ru-RU" sz="1600" dirty="0"/>
              <a:t> разных стран</a:t>
            </a:r>
            <a:r>
              <a:rPr lang="ru-RU" sz="1600" dirty="0" smtClean="0"/>
              <a:t>.</a:t>
            </a:r>
          </a:p>
          <a:p>
            <a:pPr marL="0" indent="0"/>
            <a:r>
              <a:rPr lang="ru-RU" sz="1600" dirty="0" smtClean="0"/>
              <a:t>2. Жюри на Олимпийских играх </a:t>
            </a:r>
            <a:r>
              <a:rPr lang="ru-RU" sz="1600" b="1" dirty="0" smtClean="0"/>
              <a:t>состоит из</a:t>
            </a:r>
            <a:r>
              <a:rPr lang="ru-RU" sz="1600" dirty="0" smtClean="0"/>
              <a:t> суд</a:t>
            </a:r>
            <a:r>
              <a:rPr lang="ru-RU" sz="1600" b="1" dirty="0" smtClean="0"/>
              <a:t>ей</a:t>
            </a:r>
            <a:r>
              <a:rPr lang="ru-RU" sz="1600" dirty="0" smtClean="0"/>
              <a:t> из разных стран мира.</a:t>
            </a:r>
          </a:p>
          <a:p>
            <a:pPr marL="0" indent="0"/>
            <a:r>
              <a:rPr lang="ru-RU" sz="1600" dirty="0" smtClean="0"/>
              <a:t>    Жюри </a:t>
            </a:r>
            <a:r>
              <a:rPr lang="ru-RU" sz="1600" dirty="0"/>
              <a:t>на Олимпийских играх </a:t>
            </a:r>
            <a:r>
              <a:rPr lang="ru-RU" sz="1600" b="1" dirty="0" smtClean="0"/>
              <a:t>объединяет</a:t>
            </a:r>
            <a:r>
              <a:rPr lang="ru-RU" sz="1600" dirty="0" smtClean="0"/>
              <a:t> </a:t>
            </a:r>
            <a:r>
              <a:rPr lang="ru-RU" sz="1600" dirty="0"/>
              <a:t>суд</a:t>
            </a:r>
            <a:r>
              <a:rPr lang="ru-RU" sz="1600" b="1" dirty="0"/>
              <a:t>ей</a:t>
            </a:r>
            <a:r>
              <a:rPr lang="ru-RU" sz="1600" dirty="0"/>
              <a:t> из разных стран мира</a:t>
            </a:r>
            <a:r>
              <a:rPr lang="ru-RU" sz="1600" dirty="0" smtClean="0"/>
              <a:t>.</a:t>
            </a:r>
          </a:p>
          <a:p>
            <a:pPr marL="0" indent="0"/>
            <a:r>
              <a:rPr lang="ru-RU" sz="1600" dirty="0" smtClean="0"/>
              <a:t>3. Средства массовой информации </a:t>
            </a:r>
            <a:r>
              <a:rPr lang="ru-RU" sz="1600" b="1" dirty="0" smtClean="0"/>
              <a:t>состо</a:t>
            </a:r>
            <a:r>
              <a:rPr lang="ru-RU" sz="1600" b="1" u="sng" dirty="0" smtClean="0"/>
              <a:t>ят</a:t>
            </a:r>
            <a:r>
              <a:rPr lang="ru-RU" sz="1600" b="1" dirty="0" smtClean="0"/>
              <a:t> из </a:t>
            </a:r>
            <a:r>
              <a:rPr lang="ru-RU" sz="1600" dirty="0" smtClean="0"/>
              <a:t>газет, журнал</a:t>
            </a:r>
            <a:r>
              <a:rPr lang="ru-RU" sz="1600" b="1" dirty="0" smtClean="0"/>
              <a:t>ов</a:t>
            </a:r>
            <a:r>
              <a:rPr lang="ru-RU" sz="1600" dirty="0" smtClean="0"/>
              <a:t>, радио, телевидени</a:t>
            </a:r>
            <a:r>
              <a:rPr lang="ru-RU" sz="1600" b="1" dirty="0" smtClean="0"/>
              <a:t>я</a:t>
            </a:r>
            <a:r>
              <a:rPr lang="ru-RU" sz="1600" dirty="0" smtClean="0"/>
              <a:t>.</a:t>
            </a:r>
          </a:p>
          <a:p>
            <a:pPr marL="0" indent="0"/>
            <a:r>
              <a:rPr lang="ru-RU" sz="1600" dirty="0" smtClean="0"/>
              <a:t>    Средства </a:t>
            </a:r>
            <a:r>
              <a:rPr lang="ru-RU" sz="1600" dirty="0"/>
              <a:t>массовой информации </a:t>
            </a:r>
            <a:r>
              <a:rPr lang="ru-RU" sz="1600" b="1" dirty="0" smtClean="0"/>
              <a:t>объединя</a:t>
            </a:r>
            <a:r>
              <a:rPr lang="ru-RU" sz="1600" b="1" u="sng" dirty="0" smtClean="0"/>
              <a:t>ют</a:t>
            </a:r>
            <a:r>
              <a:rPr lang="ru-RU" sz="1600" b="1" dirty="0" smtClean="0"/>
              <a:t> </a:t>
            </a:r>
            <a:r>
              <a:rPr lang="ru-RU" sz="1600" dirty="0" smtClean="0"/>
              <a:t>газеты, журнал</a:t>
            </a:r>
            <a:r>
              <a:rPr lang="ru-RU" sz="1600" dirty="0"/>
              <a:t>ы</a:t>
            </a:r>
            <a:r>
              <a:rPr lang="ru-RU" sz="1600" dirty="0" smtClean="0"/>
              <a:t>, </a:t>
            </a:r>
            <a:r>
              <a:rPr lang="ru-RU" sz="1600" dirty="0"/>
              <a:t>радио, </a:t>
            </a:r>
            <a:r>
              <a:rPr lang="ru-RU" sz="1600" dirty="0" smtClean="0"/>
              <a:t>телевидение.</a:t>
            </a:r>
          </a:p>
          <a:p>
            <a:pPr marL="0" indent="0"/>
            <a:r>
              <a:rPr lang="ru-RU" sz="1600" dirty="0" smtClean="0"/>
              <a:t>4. Российская Федерация </a:t>
            </a:r>
            <a:r>
              <a:rPr lang="ru-RU" sz="1600" b="1" dirty="0" smtClean="0"/>
              <a:t>состоит из </a:t>
            </a:r>
            <a:r>
              <a:rPr lang="ru-RU" sz="1600" dirty="0" smtClean="0"/>
              <a:t>национальн</a:t>
            </a:r>
            <a:r>
              <a:rPr lang="ru-RU" sz="1600" b="1" dirty="0" smtClean="0"/>
              <a:t>ых </a:t>
            </a:r>
            <a:r>
              <a:rPr lang="ru-RU" sz="1600" dirty="0" smtClean="0"/>
              <a:t>республик.</a:t>
            </a:r>
          </a:p>
          <a:p>
            <a:pPr marL="0" indent="0"/>
            <a:r>
              <a:rPr lang="ru-RU" sz="1600" dirty="0" smtClean="0"/>
              <a:t>    Российская </a:t>
            </a:r>
            <a:r>
              <a:rPr lang="ru-RU" sz="1600" dirty="0"/>
              <a:t>Федерация </a:t>
            </a:r>
            <a:r>
              <a:rPr lang="ru-RU" sz="1600" b="1" dirty="0" smtClean="0"/>
              <a:t>объединяет </a:t>
            </a:r>
            <a:r>
              <a:rPr lang="ru-RU" sz="1600" dirty="0" smtClean="0"/>
              <a:t>национальные</a:t>
            </a:r>
            <a:r>
              <a:rPr lang="ru-RU" sz="1600" b="1" dirty="0" smtClean="0"/>
              <a:t> </a:t>
            </a:r>
            <a:r>
              <a:rPr lang="ru-RU" sz="1600" dirty="0" smtClean="0"/>
              <a:t>республики.</a:t>
            </a:r>
          </a:p>
          <a:p>
            <a:pPr marL="0" indent="0"/>
            <a:r>
              <a:rPr lang="ru-RU" sz="1600" dirty="0" smtClean="0"/>
              <a:t>5. Изобразительные виды искусства </a:t>
            </a:r>
            <a:r>
              <a:rPr lang="ru-RU" sz="1600" b="1" dirty="0" smtClean="0"/>
              <a:t>состо</a:t>
            </a:r>
            <a:r>
              <a:rPr lang="ru-RU" sz="1600" b="1" u="sng" dirty="0" smtClean="0"/>
              <a:t>ят</a:t>
            </a:r>
            <a:r>
              <a:rPr lang="ru-RU" sz="1600" b="1" dirty="0" smtClean="0"/>
              <a:t> из</a:t>
            </a:r>
            <a:r>
              <a:rPr lang="ru-RU" sz="1600" dirty="0" smtClean="0"/>
              <a:t> живопис</a:t>
            </a:r>
            <a:r>
              <a:rPr lang="ru-RU" sz="1600" b="1" dirty="0" smtClean="0"/>
              <a:t>и</a:t>
            </a:r>
            <a:r>
              <a:rPr lang="ru-RU" sz="1600" dirty="0" smtClean="0"/>
              <a:t>, скульптур</a:t>
            </a:r>
            <a:r>
              <a:rPr lang="ru-RU" sz="1600" b="1" dirty="0" smtClean="0"/>
              <a:t>ы</a:t>
            </a:r>
            <a:r>
              <a:rPr lang="ru-RU" sz="1600" dirty="0" smtClean="0"/>
              <a:t>, архитектур</a:t>
            </a:r>
            <a:r>
              <a:rPr lang="ru-RU" sz="1600" b="1" dirty="0" smtClean="0"/>
              <a:t>ы</a:t>
            </a:r>
            <a:r>
              <a:rPr lang="ru-RU" sz="1600" dirty="0" smtClean="0"/>
              <a:t>.</a:t>
            </a:r>
          </a:p>
          <a:p>
            <a:pPr marL="0" indent="0"/>
            <a:r>
              <a:rPr lang="ru-RU" sz="1600" dirty="0" smtClean="0"/>
              <a:t>    Изобразительные </a:t>
            </a:r>
            <a:r>
              <a:rPr lang="ru-RU" sz="1600" dirty="0"/>
              <a:t>виды искусства </a:t>
            </a:r>
            <a:r>
              <a:rPr lang="ru-RU" sz="1600" b="1" dirty="0" smtClean="0"/>
              <a:t>объединя</a:t>
            </a:r>
            <a:r>
              <a:rPr lang="ru-RU" sz="1600" b="1" u="sng" dirty="0" smtClean="0"/>
              <a:t>ют</a:t>
            </a:r>
            <a:r>
              <a:rPr lang="ru-RU" sz="1600" dirty="0" smtClean="0"/>
              <a:t> живопись, скульптур</a:t>
            </a:r>
            <a:r>
              <a:rPr lang="ru-RU" sz="1600" b="1" dirty="0" smtClean="0"/>
              <a:t>у</a:t>
            </a:r>
            <a:r>
              <a:rPr lang="ru-RU" sz="1600" dirty="0" smtClean="0"/>
              <a:t>, архитектур</a:t>
            </a:r>
            <a:r>
              <a:rPr lang="ru-RU" sz="1600" b="1" dirty="0" smtClean="0"/>
              <a:t>у</a:t>
            </a:r>
            <a:r>
              <a:rPr lang="ru-RU" sz="1600" dirty="0" smtClean="0"/>
              <a:t>.</a:t>
            </a:r>
          </a:p>
          <a:p>
            <a:pPr marL="0" indent="0"/>
            <a:r>
              <a:rPr lang="ru-RU" sz="1600" dirty="0" smtClean="0"/>
              <a:t>6. Население Москвы </a:t>
            </a:r>
            <a:r>
              <a:rPr lang="ru-RU" sz="1600" b="1" dirty="0" smtClean="0"/>
              <a:t>состоит из</a:t>
            </a:r>
            <a:r>
              <a:rPr lang="ru-RU" sz="1600" dirty="0" smtClean="0"/>
              <a:t> люд</a:t>
            </a:r>
            <a:r>
              <a:rPr lang="ru-RU" sz="1600" b="1" dirty="0" smtClean="0"/>
              <a:t>ей</a:t>
            </a:r>
            <a:r>
              <a:rPr lang="ru-RU" sz="1600" dirty="0" smtClean="0"/>
              <a:t> разных национальностей.</a:t>
            </a:r>
          </a:p>
          <a:p>
            <a:pPr marL="0" indent="0"/>
            <a:r>
              <a:rPr lang="ru-RU" sz="1600" dirty="0" smtClean="0"/>
              <a:t>    Население </a:t>
            </a:r>
            <a:r>
              <a:rPr lang="ru-RU" sz="1600" dirty="0"/>
              <a:t>Москвы </a:t>
            </a:r>
            <a:r>
              <a:rPr lang="ru-RU" sz="1600" b="1" dirty="0" smtClean="0"/>
              <a:t>объединяет</a:t>
            </a:r>
            <a:r>
              <a:rPr lang="ru-RU" sz="1600" dirty="0" smtClean="0"/>
              <a:t> </a:t>
            </a:r>
            <a:r>
              <a:rPr lang="ru-RU" sz="1600" dirty="0"/>
              <a:t>люд</a:t>
            </a:r>
            <a:r>
              <a:rPr lang="ru-RU" sz="1600" b="1" dirty="0"/>
              <a:t>ей</a:t>
            </a:r>
            <a:r>
              <a:rPr lang="ru-RU" sz="1600" dirty="0"/>
              <a:t> разных национальностей.</a:t>
            </a:r>
          </a:p>
          <a:p>
            <a:pPr marL="0" indent="0"/>
            <a:endParaRPr lang="ru-RU" sz="1600" dirty="0" smtClean="0"/>
          </a:p>
          <a:p>
            <a:pPr marL="0" indent="0"/>
            <a:endParaRPr lang="ru-RU" sz="1600" dirty="0"/>
          </a:p>
          <a:p>
            <a:pPr marL="0" indent="0"/>
            <a:endParaRPr lang="ru-RU" sz="1600" dirty="0" smtClean="0"/>
          </a:p>
          <a:p>
            <a:pPr marL="0" indent="0"/>
            <a:endParaRPr lang="ru-RU" sz="1600" dirty="0"/>
          </a:p>
          <a:p>
            <a:pPr marL="0" indent="0"/>
            <a:endParaRPr lang="ru-RU" sz="1600" dirty="0" smtClean="0"/>
          </a:p>
          <a:p>
            <a:pPr marL="0" indent="0"/>
            <a:endParaRPr lang="ru-RU" sz="1600" dirty="0"/>
          </a:p>
          <a:p>
            <a:pPr marL="0" indent="0"/>
            <a:endParaRPr lang="ru-RU" sz="1600" dirty="0" smtClean="0"/>
          </a:p>
          <a:p>
            <a:pPr marL="0" indent="0"/>
            <a:endParaRPr lang="ru-RU" sz="1600" dirty="0"/>
          </a:p>
          <a:p>
            <a:pPr marL="0" indent="0"/>
            <a:endParaRPr lang="ru-RU" sz="1600" dirty="0"/>
          </a:p>
          <a:p>
            <a:pPr marL="0" indent="0"/>
            <a:endParaRPr lang="ru-RU" sz="1600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4DDF883F-0EF7-44F2-87A7-0F3B82E59020}" type="slidenum">
              <a:rPr lang="it-IT" smtClean="0"/>
              <a:pPr/>
              <a:t>10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6346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Классификация предмета. Состав предмета.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Конструкция </a:t>
            </a:r>
            <a:r>
              <a:rPr lang="ru-RU" b="1" dirty="0" smtClean="0"/>
              <a:t>6.</a:t>
            </a:r>
            <a:endParaRPr lang="ru-RU" b="1" dirty="0"/>
          </a:p>
          <a:p>
            <a:endParaRPr lang="ru-RU" b="1" dirty="0"/>
          </a:p>
          <a:p>
            <a:r>
              <a:rPr lang="ru-RU" b="1" dirty="0"/>
              <a:t>ЧТО (</a:t>
            </a:r>
            <a:r>
              <a:rPr lang="ru-RU" b="1" dirty="0" err="1"/>
              <a:t>И.п</a:t>
            </a:r>
            <a:r>
              <a:rPr lang="ru-RU" b="1" dirty="0"/>
              <a:t>.) + </a:t>
            </a:r>
            <a:r>
              <a:rPr lang="ru-RU" b="1" dirty="0" smtClean="0"/>
              <a:t>входит </a:t>
            </a:r>
            <a:r>
              <a:rPr lang="ru-RU" b="1" dirty="0"/>
              <a:t>+ </a:t>
            </a:r>
            <a:r>
              <a:rPr lang="ru-RU" b="1" dirty="0" smtClean="0"/>
              <a:t>ВО ЧТО </a:t>
            </a:r>
            <a:r>
              <a:rPr lang="ru-RU" b="1" dirty="0"/>
              <a:t>(</a:t>
            </a:r>
            <a:r>
              <a:rPr lang="ru-RU" b="1" dirty="0" err="1"/>
              <a:t>В.п</a:t>
            </a:r>
            <a:r>
              <a:rPr lang="ru-RU" b="1" dirty="0"/>
              <a:t>.)</a:t>
            </a:r>
          </a:p>
          <a:p>
            <a:r>
              <a:rPr lang="ru-RU" dirty="0"/>
              <a:t>Вопрос: </a:t>
            </a:r>
            <a:r>
              <a:rPr lang="ru-RU" dirty="0" smtClean="0"/>
              <a:t>Во что (куда) входит </a:t>
            </a:r>
            <a:r>
              <a:rPr lang="ru-RU" dirty="0"/>
              <a:t>… ?</a:t>
            </a:r>
          </a:p>
          <a:p>
            <a:r>
              <a:rPr lang="ru-RU" dirty="0"/>
              <a:t>Пример: </a:t>
            </a:r>
            <a:r>
              <a:rPr lang="ru-RU" dirty="0" smtClean="0"/>
              <a:t>Представители </a:t>
            </a:r>
            <a:r>
              <a:rPr lang="ru-RU" dirty="0"/>
              <a:t>различных </a:t>
            </a:r>
            <a:r>
              <a:rPr lang="ru-RU" dirty="0" smtClean="0"/>
              <a:t>партий входят в парламент страны.</a:t>
            </a:r>
          </a:p>
          <a:p>
            <a:endParaRPr lang="ru-RU" dirty="0"/>
          </a:p>
          <a:p>
            <a:r>
              <a:rPr lang="ru-RU" dirty="0" smtClean="0"/>
              <a:t>Упр.4. Стр.19.</a:t>
            </a:r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4DDF883F-0EF7-44F2-87A7-0F3B82E59020}" type="slidenum">
              <a:rPr lang="it-IT" smtClean="0"/>
              <a:pPr/>
              <a:t>11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04942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Ключи.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800" b="1" dirty="0" smtClean="0"/>
              <a:t>Упр.4. Стр.19.</a:t>
            </a:r>
          </a:p>
          <a:p>
            <a:pPr>
              <a:buAutoNum type="arabicPeriod"/>
            </a:pPr>
            <a:r>
              <a:rPr lang="ru-RU" sz="1800" dirty="0" smtClean="0"/>
              <a:t>Из кого состоит спортивная команда?/ Из скольких игроков состоит спортивная команда?</a:t>
            </a:r>
          </a:p>
          <a:p>
            <a:pPr>
              <a:buAutoNum type="arabicPeriod"/>
            </a:pPr>
            <a:r>
              <a:rPr lang="ru-RU" sz="1800" dirty="0" smtClean="0"/>
              <a:t>Что включают средства массовой информации?</a:t>
            </a:r>
          </a:p>
          <a:p>
            <a:pPr>
              <a:buAutoNum type="arabicPeriod"/>
            </a:pPr>
            <a:r>
              <a:rPr lang="ru-RU" sz="1800" dirty="0" smtClean="0"/>
              <a:t>Кого объединяет партия «зелёных»?/ Людей какого возраста </a:t>
            </a:r>
            <a:r>
              <a:rPr lang="ru-RU" sz="1800" dirty="0"/>
              <a:t>объединяет партия «зелёных</a:t>
            </a:r>
            <a:r>
              <a:rPr lang="ru-RU" sz="1800" dirty="0" smtClean="0"/>
              <a:t>»?</a:t>
            </a:r>
          </a:p>
          <a:p>
            <a:pPr>
              <a:buAutoNum type="arabicPeriod"/>
            </a:pPr>
            <a:r>
              <a:rPr lang="ru-RU" sz="1800" dirty="0" smtClean="0"/>
              <a:t>Из кого состоит российский парламент?/ Из представителей каких партий</a:t>
            </a:r>
            <a:r>
              <a:rPr lang="ru-RU" sz="1800" dirty="0"/>
              <a:t> состоит российский </a:t>
            </a:r>
            <a:r>
              <a:rPr lang="ru-RU" sz="1800" dirty="0" smtClean="0"/>
              <a:t>парламент?</a:t>
            </a:r>
          </a:p>
          <a:p>
            <a:pPr>
              <a:buAutoNum type="arabicPeriod"/>
            </a:pPr>
            <a:r>
              <a:rPr lang="ru-RU" sz="1800" dirty="0" smtClean="0"/>
              <a:t>Во что (куда) входит Республика Татарстан?/В состав чего </a:t>
            </a:r>
            <a:r>
              <a:rPr lang="ru-RU" sz="1800" dirty="0"/>
              <a:t>входит Республика Татарстан</a:t>
            </a:r>
            <a:r>
              <a:rPr lang="ru-RU" sz="1800" dirty="0" smtClean="0"/>
              <a:t>?</a:t>
            </a:r>
          </a:p>
          <a:p>
            <a:pPr>
              <a:buAutoNum type="arabicPeriod"/>
            </a:pPr>
            <a:r>
              <a:rPr lang="ru-RU" sz="1800" dirty="0" smtClean="0"/>
              <a:t>Что объединяет университет?/ Какие факультеты </a:t>
            </a:r>
            <a:r>
              <a:rPr lang="ru-RU" sz="1800" dirty="0"/>
              <a:t>объединяет университет</a:t>
            </a:r>
            <a:r>
              <a:rPr lang="ru-RU" sz="1800" dirty="0" smtClean="0"/>
              <a:t>?</a:t>
            </a:r>
          </a:p>
          <a:p>
            <a:pPr>
              <a:buAutoNum type="arabicPeriod"/>
            </a:pPr>
            <a:r>
              <a:rPr lang="ru-RU" sz="1800" dirty="0" smtClean="0"/>
              <a:t>Куда (во что) входит Москва?/ В число каких городов мира </a:t>
            </a:r>
            <a:r>
              <a:rPr lang="ru-RU" sz="1800" dirty="0"/>
              <a:t>входит Москва</a:t>
            </a:r>
            <a:r>
              <a:rPr lang="ru-RU" sz="1800" dirty="0" smtClean="0"/>
              <a:t>?</a:t>
            </a:r>
          </a:p>
          <a:p>
            <a:pPr>
              <a:buAutoNum type="arabicPeriod"/>
            </a:pPr>
            <a:r>
              <a:rPr lang="ru-RU" sz="1800" dirty="0" smtClean="0"/>
              <a:t>Из кого состоит </a:t>
            </a:r>
            <a:r>
              <a:rPr lang="ru-RU" sz="1800" smtClean="0"/>
              <a:t>население мегаполиса?</a:t>
            </a:r>
            <a:endParaRPr lang="ru-RU" sz="1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4DDF883F-0EF7-44F2-87A7-0F3B82E59020}" type="slidenum">
              <a:rPr lang="it-IT" smtClean="0"/>
              <a:pPr/>
              <a:t>12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69726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12C48CFB-5CB7-4105-86D2-DDE7AA5752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dirty="0" smtClean="0"/>
              <a:t>Классификация предмета – это отнесение </a:t>
            </a:r>
            <a:r>
              <a:rPr lang="ru-RU" sz="2400" dirty="0" smtClean="0"/>
              <a:t>предмета</a:t>
            </a:r>
            <a:br>
              <a:rPr lang="ru-RU" sz="2400" dirty="0" smtClean="0"/>
            </a:br>
            <a:r>
              <a:rPr lang="ru-RU" sz="2400" dirty="0" smtClean="0"/>
              <a:t>к </a:t>
            </a:r>
            <a:r>
              <a:rPr lang="ru-RU" sz="2400" dirty="0" smtClean="0"/>
              <a:t>определённой группе.</a:t>
            </a:r>
            <a:endParaRPr lang="it-IT" sz="24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7E811056-E342-44E7-909C-DF21C2DC69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 smtClean="0"/>
              <a:t>Грамматические конструкции, которые используются для классификации предмета являются стилистически нейтральными. Тем не менее они часто используются в научной речи.</a:t>
            </a:r>
          </a:p>
          <a:p>
            <a:r>
              <a:rPr lang="ru-RU" sz="2000" b="1" dirty="0" smtClean="0"/>
              <a:t>Конструкция 1.</a:t>
            </a:r>
          </a:p>
          <a:p>
            <a:r>
              <a:rPr lang="ru-RU" sz="2000" b="1" dirty="0" smtClean="0"/>
              <a:t>ЧТО (</a:t>
            </a:r>
            <a:r>
              <a:rPr lang="ru-RU" sz="2000" b="1" dirty="0" err="1" smtClean="0"/>
              <a:t>И.п</a:t>
            </a:r>
            <a:r>
              <a:rPr lang="ru-RU" sz="2000" b="1" dirty="0" smtClean="0"/>
              <a:t>.) + </a:t>
            </a:r>
            <a:r>
              <a:rPr lang="ru-RU" sz="2000" b="1" dirty="0" smtClean="0"/>
              <a:t>относится </a:t>
            </a:r>
            <a:r>
              <a:rPr lang="ru-RU" sz="2000" b="1" dirty="0" smtClean="0"/>
              <a:t>+ К ЧЕМУ (</a:t>
            </a:r>
            <a:r>
              <a:rPr lang="ru-RU" sz="2000" b="1" dirty="0" err="1" smtClean="0"/>
              <a:t>Д.п</a:t>
            </a:r>
            <a:r>
              <a:rPr lang="ru-RU" sz="2000" b="1" dirty="0" smtClean="0"/>
              <a:t>.)</a:t>
            </a:r>
          </a:p>
          <a:p>
            <a:r>
              <a:rPr lang="ru-RU" sz="2000" dirty="0" smtClean="0"/>
              <a:t>Вопрос: К чему относится … ?</a:t>
            </a:r>
          </a:p>
          <a:p>
            <a:r>
              <a:rPr lang="ru-RU" sz="2000" dirty="0" smtClean="0"/>
              <a:t>Пример: Газета </a:t>
            </a:r>
            <a:r>
              <a:rPr lang="ru-RU" sz="2000" b="1" dirty="0" smtClean="0"/>
              <a:t>относится</a:t>
            </a:r>
            <a:r>
              <a:rPr lang="ru-RU" sz="2000" dirty="0" smtClean="0"/>
              <a:t> к средствам массовой информации.</a:t>
            </a:r>
          </a:p>
          <a:p>
            <a:endParaRPr lang="ru-RU" sz="2000" dirty="0"/>
          </a:p>
          <a:p>
            <a:endParaRPr lang="it-IT" sz="2000" dirty="0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="" xmlns:a16="http://schemas.microsoft.com/office/drawing/2014/main" id="{780AF588-ABC2-443E-BFE2-3609BFB788B6}"/>
              </a:ext>
            </a:extLst>
          </p:cNvPr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4DDF883F-0EF7-44F2-87A7-0F3B82E59020}" type="slidenum">
              <a:rPr lang="it-IT" smtClean="0"/>
              <a:pPr/>
              <a:t>2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82430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Классификация предмета.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Конструкция 2.</a:t>
            </a:r>
          </a:p>
          <a:p>
            <a:r>
              <a:rPr lang="ru-RU" b="1" dirty="0" smtClean="0"/>
              <a:t>ЧТО (</a:t>
            </a:r>
            <a:r>
              <a:rPr lang="ru-RU" b="1" dirty="0" err="1" smtClean="0"/>
              <a:t>В.п</a:t>
            </a:r>
            <a:r>
              <a:rPr lang="ru-RU" b="1" dirty="0" smtClean="0"/>
              <a:t>.) </a:t>
            </a:r>
            <a:r>
              <a:rPr lang="ru-RU" dirty="0" smtClean="0"/>
              <a:t>+ относят + </a:t>
            </a:r>
            <a:r>
              <a:rPr lang="ru-RU" b="1" dirty="0" smtClean="0"/>
              <a:t>К ЧЕМУ (</a:t>
            </a:r>
            <a:r>
              <a:rPr lang="ru-RU" b="1" dirty="0" err="1" smtClean="0"/>
              <a:t>Д.п</a:t>
            </a:r>
            <a:r>
              <a:rPr lang="ru-RU" b="1" dirty="0" smtClean="0"/>
              <a:t>.)</a:t>
            </a:r>
          </a:p>
          <a:p>
            <a:r>
              <a:rPr lang="ru-RU" dirty="0" smtClean="0"/>
              <a:t>Вопрос: К чему относят … ?</a:t>
            </a:r>
          </a:p>
          <a:p>
            <a:r>
              <a:rPr lang="ru-RU" dirty="0" smtClean="0"/>
              <a:t>Пример: Газету </a:t>
            </a:r>
            <a:r>
              <a:rPr lang="ru-RU" b="1" dirty="0" smtClean="0"/>
              <a:t>относят</a:t>
            </a:r>
            <a:r>
              <a:rPr lang="ru-RU" dirty="0" smtClean="0"/>
              <a:t> к средствам массовой информации.  </a:t>
            </a:r>
          </a:p>
          <a:p>
            <a:endParaRPr lang="ru-RU" dirty="0"/>
          </a:p>
          <a:p>
            <a:r>
              <a:rPr lang="ru-RU" sz="2000" dirty="0" smtClean="0"/>
              <a:t>Отличие между конструкциями 1 и 2 заключается не только в употреблении разных глаголов (</a:t>
            </a:r>
            <a:r>
              <a:rPr lang="ru-RU" sz="2000" b="1" dirty="0" smtClean="0"/>
              <a:t>относиться</a:t>
            </a:r>
            <a:r>
              <a:rPr lang="ru-RU" sz="2000" dirty="0" smtClean="0"/>
              <a:t> и </a:t>
            </a:r>
            <a:r>
              <a:rPr lang="ru-RU" sz="2000" b="1" dirty="0" smtClean="0"/>
              <a:t>относить</a:t>
            </a:r>
            <a:r>
              <a:rPr lang="ru-RU" sz="2000" dirty="0" smtClean="0"/>
              <a:t>), но и в том, что предложение с глаголом </a:t>
            </a:r>
            <a:r>
              <a:rPr lang="ru-RU" sz="2000" b="1" dirty="0" smtClean="0"/>
              <a:t>относить</a:t>
            </a:r>
            <a:r>
              <a:rPr lang="ru-RU" sz="2000" dirty="0" smtClean="0"/>
              <a:t> является </a:t>
            </a:r>
            <a:r>
              <a:rPr lang="ru-RU" sz="2000" b="1" dirty="0" smtClean="0"/>
              <a:t>неопределённо-личным предложением</a:t>
            </a:r>
            <a:r>
              <a:rPr lang="ru-RU" sz="2000" dirty="0" smtClean="0"/>
              <a:t>.</a:t>
            </a:r>
          </a:p>
          <a:p>
            <a:r>
              <a:rPr lang="ru-RU" sz="2000" b="1" dirty="0" smtClean="0"/>
              <a:t>Неопределённо-личные предложения </a:t>
            </a:r>
            <a:r>
              <a:rPr lang="ru-RU" sz="2000" dirty="0" smtClean="0"/>
              <a:t>– это предложения, в которых сказуемое, выражено глаголом в форме 3-го лица </a:t>
            </a:r>
            <a:r>
              <a:rPr lang="ru-RU" sz="2000" dirty="0" err="1" smtClean="0"/>
              <a:t>мн.числа</a:t>
            </a:r>
            <a:r>
              <a:rPr lang="ru-RU" sz="2000" dirty="0" smtClean="0"/>
              <a:t> (</a:t>
            </a:r>
            <a:r>
              <a:rPr lang="ru-RU" sz="2000" b="1" dirty="0" smtClean="0"/>
              <a:t>относят</a:t>
            </a:r>
            <a:r>
              <a:rPr lang="ru-RU" sz="2000" dirty="0" smtClean="0"/>
              <a:t>), а подлежащее (</a:t>
            </a:r>
            <a:r>
              <a:rPr lang="ru-RU" sz="2000" b="1" dirty="0" smtClean="0"/>
              <a:t>они</a:t>
            </a:r>
            <a:r>
              <a:rPr lang="ru-RU" sz="2000" dirty="0" smtClean="0"/>
              <a:t>) не употребляется. Подлежащее выражено имплицитно (мы можем определить его только по форме глагола). </a:t>
            </a:r>
            <a:r>
              <a:rPr lang="ru-RU" sz="2000" b="1" dirty="0" smtClean="0"/>
              <a:t>В таких предложениях нет существительных в </a:t>
            </a:r>
            <a:r>
              <a:rPr lang="ru-RU" sz="2000" b="1" dirty="0" err="1" smtClean="0"/>
              <a:t>И.п</a:t>
            </a:r>
            <a:r>
              <a:rPr lang="ru-RU" sz="2000" b="1" dirty="0" smtClean="0"/>
              <a:t>. </a:t>
            </a:r>
            <a:r>
              <a:rPr lang="ru-RU" sz="2000" dirty="0" smtClean="0"/>
              <a:t>Слово «газету» (</a:t>
            </a:r>
            <a:r>
              <a:rPr lang="ru-RU" sz="2000" dirty="0" err="1" smtClean="0"/>
              <a:t>В.п</a:t>
            </a:r>
            <a:r>
              <a:rPr lang="ru-RU" sz="2000" dirty="0" smtClean="0"/>
              <a:t>.) является дополнением.</a:t>
            </a:r>
          </a:p>
          <a:p>
            <a:r>
              <a:rPr lang="ru-RU" sz="2000" dirty="0" smtClean="0"/>
              <a:t>Упр.1 стр.18.</a:t>
            </a:r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4DDF883F-0EF7-44F2-87A7-0F3B82E59020}" type="slidenum">
              <a:rPr lang="it-IT" smtClean="0"/>
              <a:pPr/>
              <a:t>3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19079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Ключи.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600" b="1" dirty="0" smtClean="0"/>
              <a:t>Упр.1 (предложения 1 – 6). Стр.18.</a:t>
            </a:r>
          </a:p>
          <a:p>
            <a:pPr marL="0" indent="0"/>
            <a:r>
              <a:rPr lang="ru-RU" sz="1600" dirty="0" smtClean="0"/>
              <a:t>1. Философия </a:t>
            </a:r>
            <a:r>
              <a:rPr lang="ru-RU" sz="1600" b="1" i="1" dirty="0" smtClean="0"/>
              <a:t>относится</a:t>
            </a:r>
            <a:r>
              <a:rPr lang="ru-RU" sz="1600" dirty="0" smtClean="0"/>
              <a:t> к общественн</a:t>
            </a:r>
            <a:r>
              <a:rPr lang="ru-RU" sz="1600" b="1" dirty="0" smtClean="0"/>
              <a:t>ым</a:t>
            </a:r>
            <a:r>
              <a:rPr lang="ru-RU" sz="1600" dirty="0" smtClean="0"/>
              <a:t> наук</a:t>
            </a:r>
            <a:r>
              <a:rPr lang="ru-RU" sz="1600" b="1" dirty="0" smtClean="0"/>
              <a:t>ам</a:t>
            </a:r>
            <a:r>
              <a:rPr lang="ru-RU" sz="1600" dirty="0" smtClean="0"/>
              <a:t>.</a:t>
            </a:r>
          </a:p>
          <a:p>
            <a:pPr marL="0" indent="0"/>
            <a:r>
              <a:rPr lang="ru-RU" sz="1600" dirty="0"/>
              <a:t> </a:t>
            </a:r>
            <a:r>
              <a:rPr lang="ru-RU" sz="1600" dirty="0" smtClean="0"/>
              <a:t>   Философи</a:t>
            </a:r>
            <a:r>
              <a:rPr lang="ru-RU" sz="1600" b="1" dirty="0" smtClean="0"/>
              <a:t>ю</a:t>
            </a:r>
            <a:r>
              <a:rPr lang="ru-RU" sz="1600" dirty="0" smtClean="0"/>
              <a:t> </a:t>
            </a:r>
            <a:r>
              <a:rPr lang="ru-RU" sz="1600" b="1" i="1" dirty="0" smtClean="0"/>
              <a:t>относят</a:t>
            </a:r>
            <a:r>
              <a:rPr lang="ru-RU" sz="1600" dirty="0" smtClean="0"/>
              <a:t> </a:t>
            </a:r>
            <a:r>
              <a:rPr lang="ru-RU" sz="1600" dirty="0"/>
              <a:t>к </a:t>
            </a:r>
            <a:r>
              <a:rPr lang="ru-RU" sz="1600" dirty="0" smtClean="0"/>
              <a:t>общественн</a:t>
            </a:r>
            <a:r>
              <a:rPr lang="ru-RU" sz="1600" b="1" dirty="0" smtClean="0"/>
              <a:t>ым</a:t>
            </a:r>
            <a:r>
              <a:rPr lang="ru-RU" sz="1600" dirty="0" smtClean="0"/>
              <a:t> наук</a:t>
            </a:r>
            <a:r>
              <a:rPr lang="ru-RU" sz="1600" b="1" dirty="0" smtClean="0"/>
              <a:t>ам.</a:t>
            </a:r>
            <a:endParaRPr lang="ru-RU" sz="1600" dirty="0" smtClean="0"/>
          </a:p>
          <a:p>
            <a:pPr marL="0" indent="0"/>
            <a:r>
              <a:rPr lang="ru-RU" sz="1600" dirty="0" smtClean="0"/>
              <a:t>2. Химия </a:t>
            </a:r>
            <a:r>
              <a:rPr lang="ru-RU" sz="1600" b="1" i="1" dirty="0"/>
              <a:t>относится</a:t>
            </a:r>
            <a:r>
              <a:rPr lang="ru-RU" sz="1600" dirty="0"/>
              <a:t> к </a:t>
            </a:r>
            <a:r>
              <a:rPr lang="ru-RU" sz="1600" dirty="0" smtClean="0"/>
              <a:t>естественн</a:t>
            </a:r>
            <a:r>
              <a:rPr lang="ru-RU" sz="1600" b="1" dirty="0" smtClean="0"/>
              <a:t>ым</a:t>
            </a:r>
            <a:r>
              <a:rPr lang="ru-RU" sz="1600" dirty="0" smtClean="0"/>
              <a:t> </a:t>
            </a:r>
            <a:r>
              <a:rPr lang="ru-RU" sz="1600" dirty="0"/>
              <a:t>наук</a:t>
            </a:r>
            <a:r>
              <a:rPr lang="ru-RU" sz="1600" b="1" dirty="0"/>
              <a:t>ам</a:t>
            </a:r>
            <a:r>
              <a:rPr lang="ru-RU" sz="1600" dirty="0"/>
              <a:t>.</a:t>
            </a:r>
          </a:p>
          <a:p>
            <a:pPr marL="0" indent="0"/>
            <a:r>
              <a:rPr lang="ru-RU" sz="1600" dirty="0"/>
              <a:t>     </a:t>
            </a:r>
            <a:r>
              <a:rPr lang="ru-RU" sz="1600" dirty="0" smtClean="0"/>
              <a:t>Хими</a:t>
            </a:r>
            <a:r>
              <a:rPr lang="ru-RU" sz="1600" b="1" dirty="0" smtClean="0"/>
              <a:t>ю</a:t>
            </a:r>
            <a:r>
              <a:rPr lang="ru-RU" sz="1600" dirty="0" smtClean="0"/>
              <a:t> </a:t>
            </a:r>
            <a:r>
              <a:rPr lang="ru-RU" sz="1600" b="1" i="1" dirty="0"/>
              <a:t>относят</a:t>
            </a:r>
            <a:r>
              <a:rPr lang="ru-RU" sz="1600" dirty="0"/>
              <a:t> к </a:t>
            </a:r>
            <a:r>
              <a:rPr lang="ru-RU" sz="1600" dirty="0" smtClean="0"/>
              <a:t>естественн</a:t>
            </a:r>
            <a:r>
              <a:rPr lang="ru-RU" sz="1600" b="1" dirty="0" smtClean="0"/>
              <a:t>ым</a:t>
            </a:r>
            <a:r>
              <a:rPr lang="ru-RU" sz="1600" dirty="0" smtClean="0"/>
              <a:t> </a:t>
            </a:r>
            <a:r>
              <a:rPr lang="ru-RU" sz="1600" dirty="0"/>
              <a:t>наук</a:t>
            </a:r>
            <a:r>
              <a:rPr lang="ru-RU" sz="1600" b="1" dirty="0"/>
              <a:t>ам</a:t>
            </a:r>
            <a:r>
              <a:rPr lang="ru-RU" sz="1600" b="1" dirty="0" smtClean="0"/>
              <a:t>.</a:t>
            </a:r>
          </a:p>
          <a:p>
            <a:pPr marL="0" indent="0"/>
            <a:r>
              <a:rPr lang="ru-RU" sz="1600" dirty="0" smtClean="0"/>
              <a:t>3. Живопись </a:t>
            </a:r>
            <a:r>
              <a:rPr lang="ru-RU" sz="1600" b="1" i="1" dirty="0"/>
              <a:t>относится</a:t>
            </a:r>
            <a:r>
              <a:rPr lang="ru-RU" sz="1600" dirty="0"/>
              <a:t> к </a:t>
            </a:r>
            <a:r>
              <a:rPr lang="ru-RU" sz="1600" dirty="0" smtClean="0"/>
              <a:t>вид</a:t>
            </a:r>
            <a:r>
              <a:rPr lang="ru-RU" sz="1600" b="1" dirty="0" smtClean="0"/>
              <a:t>ам </a:t>
            </a:r>
            <a:r>
              <a:rPr lang="ru-RU" sz="1600" dirty="0" smtClean="0"/>
              <a:t>изобразительного искусства.</a:t>
            </a:r>
            <a:endParaRPr lang="ru-RU" sz="1600" dirty="0"/>
          </a:p>
          <a:p>
            <a:pPr marL="0" indent="0"/>
            <a:r>
              <a:rPr lang="ru-RU" sz="1600" dirty="0"/>
              <a:t>     </a:t>
            </a:r>
            <a:r>
              <a:rPr lang="ru-RU" sz="1600" dirty="0" smtClean="0"/>
              <a:t>Живопись </a:t>
            </a:r>
            <a:r>
              <a:rPr lang="ru-RU" sz="1600" b="1" i="1" dirty="0" smtClean="0"/>
              <a:t>относят</a:t>
            </a:r>
            <a:r>
              <a:rPr lang="ru-RU" sz="1600" dirty="0" smtClean="0"/>
              <a:t> </a:t>
            </a:r>
            <a:r>
              <a:rPr lang="ru-RU" sz="1600" dirty="0"/>
              <a:t>к вид</a:t>
            </a:r>
            <a:r>
              <a:rPr lang="ru-RU" sz="1600" b="1" dirty="0"/>
              <a:t>ам </a:t>
            </a:r>
            <a:r>
              <a:rPr lang="ru-RU" sz="1600" dirty="0"/>
              <a:t>изобразительного искусства</a:t>
            </a:r>
            <a:r>
              <a:rPr lang="ru-RU" sz="1600" dirty="0" smtClean="0"/>
              <a:t>.</a:t>
            </a:r>
          </a:p>
          <a:p>
            <a:pPr marL="0" indent="0"/>
            <a:r>
              <a:rPr lang="ru-RU" sz="1600" dirty="0" smtClean="0"/>
              <a:t>4. Газета </a:t>
            </a:r>
            <a:r>
              <a:rPr lang="ru-RU" sz="1600" b="1" i="1" dirty="0" smtClean="0"/>
              <a:t>относится</a:t>
            </a:r>
            <a:r>
              <a:rPr lang="ru-RU" sz="1600" dirty="0" smtClean="0"/>
              <a:t> к средств</a:t>
            </a:r>
            <a:r>
              <a:rPr lang="ru-RU" sz="1600" b="1" dirty="0" smtClean="0"/>
              <a:t>ам</a:t>
            </a:r>
            <a:r>
              <a:rPr lang="ru-RU" sz="1600" dirty="0" smtClean="0"/>
              <a:t> массовой информации.</a:t>
            </a:r>
          </a:p>
          <a:p>
            <a:pPr marL="0" indent="0"/>
            <a:r>
              <a:rPr lang="ru-RU" sz="1600" dirty="0" smtClean="0"/>
              <a:t>    Газету </a:t>
            </a:r>
            <a:r>
              <a:rPr lang="ru-RU" sz="1600" b="1" i="1" dirty="0" smtClean="0"/>
              <a:t>относят</a:t>
            </a:r>
            <a:r>
              <a:rPr lang="ru-RU" sz="1600" dirty="0" smtClean="0"/>
              <a:t> </a:t>
            </a:r>
            <a:r>
              <a:rPr lang="ru-RU" sz="1600" dirty="0"/>
              <a:t>к средств</a:t>
            </a:r>
            <a:r>
              <a:rPr lang="ru-RU" sz="1600" b="1" dirty="0"/>
              <a:t>ам</a:t>
            </a:r>
            <a:r>
              <a:rPr lang="ru-RU" sz="1600" dirty="0"/>
              <a:t> массовой информации</a:t>
            </a:r>
            <a:r>
              <a:rPr lang="ru-RU" sz="1600" dirty="0" smtClean="0"/>
              <a:t>.</a:t>
            </a:r>
          </a:p>
          <a:p>
            <a:pPr marL="0" indent="0"/>
            <a:r>
              <a:rPr lang="ru-RU" sz="1600" dirty="0" smtClean="0"/>
              <a:t>5. Мастерская по ремонту </a:t>
            </a:r>
            <a:r>
              <a:rPr lang="ru-RU" sz="1600" b="1" i="1" dirty="0" smtClean="0"/>
              <a:t>относится</a:t>
            </a:r>
            <a:r>
              <a:rPr lang="ru-RU" sz="1600" dirty="0" smtClean="0"/>
              <a:t> к предприяти</a:t>
            </a:r>
            <a:r>
              <a:rPr lang="ru-RU" sz="1600" b="1" dirty="0" smtClean="0"/>
              <a:t>ям</a:t>
            </a:r>
            <a:r>
              <a:rPr lang="ru-RU" sz="1600" dirty="0" smtClean="0"/>
              <a:t> малого бизнеса.</a:t>
            </a:r>
          </a:p>
          <a:p>
            <a:pPr marL="0" indent="0"/>
            <a:r>
              <a:rPr lang="ru-RU" sz="1600" dirty="0" smtClean="0"/>
              <a:t>    Мастерск</a:t>
            </a:r>
            <a:r>
              <a:rPr lang="ru-RU" sz="1600" b="1" dirty="0" smtClean="0"/>
              <a:t>ую</a:t>
            </a:r>
            <a:r>
              <a:rPr lang="ru-RU" sz="1600" dirty="0" smtClean="0"/>
              <a:t> </a:t>
            </a:r>
            <a:r>
              <a:rPr lang="ru-RU" sz="1600" dirty="0"/>
              <a:t>по ремонту </a:t>
            </a:r>
            <a:r>
              <a:rPr lang="ru-RU" sz="1600" b="1" i="1" dirty="0" smtClean="0"/>
              <a:t>относят</a:t>
            </a:r>
            <a:r>
              <a:rPr lang="ru-RU" sz="1600" dirty="0" smtClean="0"/>
              <a:t> </a:t>
            </a:r>
            <a:r>
              <a:rPr lang="ru-RU" sz="1600" dirty="0"/>
              <a:t>к предприяти</a:t>
            </a:r>
            <a:r>
              <a:rPr lang="ru-RU" sz="1600" b="1" dirty="0"/>
              <a:t>ям</a:t>
            </a:r>
            <a:r>
              <a:rPr lang="ru-RU" sz="1600" dirty="0"/>
              <a:t> малого бизнеса</a:t>
            </a:r>
            <a:r>
              <a:rPr lang="ru-RU" sz="1600" dirty="0" smtClean="0"/>
              <a:t>.</a:t>
            </a:r>
          </a:p>
          <a:p>
            <a:pPr marL="0" indent="0"/>
            <a:r>
              <a:rPr lang="ru-RU" sz="1600" dirty="0" smtClean="0"/>
              <a:t>6. Кино </a:t>
            </a:r>
            <a:r>
              <a:rPr lang="ru-RU" sz="1600" b="1" i="1" dirty="0" smtClean="0"/>
              <a:t>относится</a:t>
            </a:r>
            <a:r>
              <a:rPr lang="ru-RU" sz="1600" dirty="0" smtClean="0"/>
              <a:t> к массов</a:t>
            </a:r>
            <a:r>
              <a:rPr lang="ru-RU" sz="1600" b="1" dirty="0" smtClean="0"/>
              <a:t>ым</a:t>
            </a:r>
            <a:r>
              <a:rPr lang="ru-RU" sz="1600" dirty="0" smtClean="0"/>
              <a:t> вид</a:t>
            </a:r>
            <a:r>
              <a:rPr lang="ru-RU" sz="1600" b="1" dirty="0" smtClean="0"/>
              <a:t>ам</a:t>
            </a:r>
            <a:r>
              <a:rPr lang="ru-RU" sz="1600" dirty="0" smtClean="0"/>
              <a:t> искусства.</a:t>
            </a:r>
          </a:p>
          <a:p>
            <a:pPr marL="0" indent="0"/>
            <a:r>
              <a:rPr lang="ru-RU" sz="1600" dirty="0" smtClean="0"/>
              <a:t>    Кино </a:t>
            </a:r>
            <a:r>
              <a:rPr lang="ru-RU" sz="1600" b="1" i="1" dirty="0" smtClean="0"/>
              <a:t>относят</a:t>
            </a:r>
            <a:r>
              <a:rPr lang="ru-RU" sz="1600" dirty="0" smtClean="0"/>
              <a:t> </a:t>
            </a:r>
            <a:r>
              <a:rPr lang="ru-RU" sz="1600" dirty="0"/>
              <a:t>к массов</a:t>
            </a:r>
            <a:r>
              <a:rPr lang="ru-RU" sz="1600" b="1" dirty="0"/>
              <a:t>ым</a:t>
            </a:r>
            <a:r>
              <a:rPr lang="ru-RU" sz="1600" dirty="0"/>
              <a:t> вид</a:t>
            </a:r>
            <a:r>
              <a:rPr lang="ru-RU" sz="1600" b="1" dirty="0"/>
              <a:t>ам</a:t>
            </a:r>
            <a:r>
              <a:rPr lang="ru-RU" sz="1600" dirty="0"/>
              <a:t> искусства.</a:t>
            </a:r>
          </a:p>
          <a:p>
            <a:pPr marL="0" indent="0"/>
            <a:endParaRPr lang="ru-RU" sz="1600" dirty="0"/>
          </a:p>
          <a:p>
            <a:pPr marL="0" indent="0"/>
            <a:endParaRPr lang="ru-RU" sz="1600" dirty="0"/>
          </a:p>
          <a:p>
            <a:pPr marL="0" indent="0"/>
            <a:endParaRPr lang="ru-RU" sz="1600" dirty="0"/>
          </a:p>
          <a:p>
            <a:pPr marL="0" indent="0"/>
            <a:endParaRPr lang="ru-RU" sz="1600" dirty="0"/>
          </a:p>
          <a:p>
            <a:pPr marL="0" indent="0"/>
            <a:endParaRPr lang="ru-RU" sz="16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4DDF883F-0EF7-44F2-87A7-0F3B82E59020}" type="slidenum">
              <a:rPr lang="it-IT" smtClean="0"/>
              <a:pPr/>
              <a:t>4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84393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Ключи.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600" b="1" dirty="0" smtClean="0"/>
              <a:t>Упр.1 (предложения 7 – 12). Стр.18.</a:t>
            </a:r>
          </a:p>
          <a:p>
            <a:r>
              <a:rPr lang="ru-RU" sz="1600" dirty="0" smtClean="0"/>
              <a:t>7. Мобильный телефон </a:t>
            </a:r>
            <a:r>
              <a:rPr lang="ru-RU" sz="1600" b="1" i="1" dirty="0" smtClean="0"/>
              <a:t>относится</a:t>
            </a:r>
            <a:r>
              <a:rPr lang="ru-RU" sz="1600" dirty="0" smtClean="0"/>
              <a:t> к средств</a:t>
            </a:r>
            <a:r>
              <a:rPr lang="ru-RU" sz="1600" b="1" dirty="0" smtClean="0"/>
              <a:t>ам</a:t>
            </a:r>
            <a:r>
              <a:rPr lang="ru-RU" sz="1600" dirty="0" smtClean="0"/>
              <a:t> связи.</a:t>
            </a:r>
          </a:p>
          <a:p>
            <a:r>
              <a:rPr lang="ru-RU" sz="1600" dirty="0" smtClean="0"/>
              <a:t>    Мобильный </a:t>
            </a:r>
            <a:r>
              <a:rPr lang="ru-RU" sz="1600" dirty="0"/>
              <a:t>телефон </a:t>
            </a:r>
            <a:r>
              <a:rPr lang="ru-RU" sz="1600" b="1" i="1" dirty="0" smtClean="0"/>
              <a:t>относят</a:t>
            </a:r>
            <a:r>
              <a:rPr lang="ru-RU" sz="1600" dirty="0" smtClean="0"/>
              <a:t> </a:t>
            </a:r>
            <a:r>
              <a:rPr lang="ru-RU" sz="1600" dirty="0"/>
              <a:t>к средств</a:t>
            </a:r>
            <a:r>
              <a:rPr lang="ru-RU" sz="1600" b="1" dirty="0"/>
              <a:t>ам</a:t>
            </a:r>
            <a:r>
              <a:rPr lang="ru-RU" sz="1600" dirty="0"/>
              <a:t> связи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8. Сказки и загадки </a:t>
            </a:r>
            <a:r>
              <a:rPr lang="ru-RU" sz="1600" b="1" i="1" dirty="0" smtClean="0"/>
              <a:t>относ</a:t>
            </a:r>
            <a:r>
              <a:rPr lang="ru-RU" sz="1600" b="1" i="1" u="sng" dirty="0" smtClean="0"/>
              <a:t>ят</a:t>
            </a:r>
            <a:r>
              <a:rPr lang="ru-RU" sz="1600" b="1" i="1" dirty="0" smtClean="0"/>
              <a:t>ся</a:t>
            </a:r>
            <a:r>
              <a:rPr lang="ru-RU" sz="1600" dirty="0" smtClean="0"/>
              <a:t> к вид</a:t>
            </a:r>
            <a:r>
              <a:rPr lang="ru-RU" sz="1600" b="1" dirty="0" smtClean="0"/>
              <a:t>ам</a:t>
            </a:r>
            <a:r>
              <a:rPr lang="ru-RU" sz="1600" dirty="0" smtClean="0"/>
              <a:t> народного творчества.</a:t>
            </a:r>
          </a:p>
          <a:p>
            <a:r>
              <a:rPr lang="ru-RU" sz="1600" dirty="0" smtClean="0"/>
              <a:t>    Сказки </a:t>
            </a:r>
            <a:r>
              <a:rPr lang="ru-RU" sz="1600" dirty="0"/>
              <a:t>и загадки </a:t>
            </a:r>
            <a:r>
              <a:rPr lang="ru-RU" sz="1600" b="1" i="1" dirty="0" smtClean="0"/>
              <a:t>относят</a:t>
            </a:r>
            <a:r>
              <a:rPr lang="ru-RU" sz="1600" dirty="0" smtClean="0"/>
              <a:t> </a:t>
            </a:r>
            <a:r>
              <a:rPr lang="ru-RU" sz="1600" dirty="0"/>
              <a:t>к вид</a:t>
            </a:r>
            <a:r>
              <a:rPr lang="ru-RU" sz="1600" b="1" dirty="0"/>
              <a:t>ам</a:t>
            </a:r>
            <a:r>
              <a:rPr lang="ru-RU" sz="1600" dirty="0"/>
              <a:t> народного творчества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9. Фигурное катание </a:t>
            </a:r>
            <a:r>
              <a:rPr lang="ru-RU" sz="1600" b="1" i="1" dirty="0" smtClean="0"/>
              <a:t>относится</a:t>
            </a:r>
            <a:r>
              <a:rPr lang="ru-RU" sz="1600" dirty="0" smtClean="0"/>
              <a:t> к вид</a:t>
            </a:r>
            <a:r>
              <a:rPr lang="ru-RU" sz="1600" b="1" dirty="0" smtClean="0"/>
              <a:t>ам</a:t>
            </a:r>
            <a:r>
              <a:rPr lang="ru-RU" sz="1600" dirty="0" smtClean="0"/>
              <a:t> спорта.</a:t>
            </a:r>
          </a:p>
          <a:p>
            <a:r>
              <a:rPr lang="ru-RU" sz="1600" dirty="0" smtClean="0"/>
              <a:t>    Фигурное </a:t>
            </a:r>
            <a:r>
              <a:rPr lang="ru-RU" sz="1600" dirty="0"/>
              <a:t>катание </a:t>
            </a:r>
            <a:r>
              <a:rPr lang="ru-RU" sz="1600" b="1" i="1" dirty="0" smtClean="0"/>
              <a:t>относят</a:t>
            </a:r>
            <a:r>
              <a:rPr lang="ru-RU" sz="1600" dirty="0" smtClean="0"/>
              <a:t> </a:t>
            </a:r>
            <a:r>
              <a:rPr lang="ru-RU" sz="1600" dirty="0"/>
              <a:t>к вид</a:t>
            </a:r>
            <a:r>
              <a:rPr lang="ru-RU" sz="1600" b="1" dirty="0"/>
              <a:t>ам</a:t>
            </a:r>
            <a:r>
              <a:rPr lang="ru-RU" sz="1600" dirty="0"/>
              <a:t> спорта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10. Япония </a:t>
            </a:r>
            <a:r>
              <a:rPr lang="ru-RU" sz="1600" b="1" i="1" dirty="0" smtClean="0"/>
              <a:t>относится</a:t>
            </a:r>
            <a:r>
              <a:rPr lang="ru-RU" sz="1600" dirty="0" smtClean="0"/>
              <a:t> к развит</a:t>
            </a:r>
            <a:r>
              <a:rPr lang="ru-RU" sz="1600" b="1" dirty="0" smtClean="0"/>
              <a:t>ым</a:t>
            </a:r>
            <a:r>
              <a:rPr lang="ru-RU" sz="1600" dirty="0" smtClean="0"/>
              <a:t> стран</a:t>
            </a:r>
            <a:r>
              <a:rPr lang="ru-RU" sz="1600" b="1" dirty="0" smtClean="0"/>
              <a:t>ам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      Япони</a:t>
            </a:r>
            <a:r>
              <a:rPr lang="ru-RU" sz="1600" b="1" dirty="0" smtClean="0"/>
              <a:t>ю</a:t>
            </a:r>
            <a:r>
              <a:rPr lang="ru-RU" sz="1600" dirty="0" smtClean="0"/>
              <a:t> </a:t>
            </a:r>
            <a:r>
              <a:rPr lang="ru-RU" sz="1600" b="1" i="1" dirty="0" smtClean="0"/>
              <a:t>относят</a:t>
            </a:r>
            <a:r>
              <a:rPr lang="ru-RU" sz="1600" dirty="0" smtClean="0"/>
              <a:t> </a:t>
            </a:r>
            <a:r>
              <a:rPr lang="ru-RU" sz="1600" dirty="0"/>
              <a:t>к развит</a:t>
            </a:r>
            <a:r>
              <a:rPr lang="ru-RU" sz="1600" b="1" dirty="0"/>
              <a:t>ым</a:t>
            </a:r>
            <a:r>
              <a:rPr lang="ru-RU" sz="1600" dirty="0"/>
              <a:t> стран</a:t>
            </a:r>
            <a:r>
              <a:rPr lang="ru-RU" sz="1600" b="1" dirty="0"/>
              <a:t>ам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11. Мексика </a:t>
            </a:r>
            <a:r>
              <a:rPr lang="ru-RU" sz="1600" b="1" i="1" dirty="0" smtClean="0"/>
              <a:t>относится</a:t>
            </a:r>
            <a:r>
              <a:rPr lang="ru-RU" sz="1600" dirty="0" smtClean="0"/>
              <a:t> к развивающ</a:t>
            </a:r>
            <a:r>
              <a:rPr lang="ru-RU" sz="1600" b="1" dirty="0" smtClean="0"/>
              <a:t>им</a:t>
            </a:r>
            <a:r>
              <a:rPr lang="ru-RU" sz="1600" dirty="0" smtClean="0"/>
              <a:t>ся стран</a:t>
            </a:r>
            <a:r>
              <a:rPr lang="ru-RU" sz="1600" b="1" dirty="0" smtClean="0"/>
              <a:t>ам</a:t>
            </a:r>
            <a:r>
              <a:rPr lang="ru-RU" sz="1600" dirty="0" smtClean="0"/>
              <a:t>.</a:t>
            </a:r>
            <a:endParaRPr lang="ru-RU" sz="1600" dirty="0"/>
          </a:p>
          <a:p>
            <a:r>
              <a:rPr lang="ru-RU" sz="1600" dirty="0" smtClean="0"/>
              <a:t>      Мексик</a:t>
            </a:r>
            <a:r>
              <a:rPr lang="ru-RU" sz="1600" b="1" dirty="0" smtClean="0"/>
              <a:t>у</a:t>
            </a:r>
            <a:r>
              <a:rPr lang="ru-RU" sz="1600" dirty="0" smtClean="0"/>
              <a:t> </a:t>
            </a:r>
            <a:r>
              <a:rPr lang="ru-RU" sz="1600" b="1" i="1" dirty="0" smtClean="0"/>
              <a:t>относят</a:t>
            </a:r>
            <a:r>
              <a:rPr lang="ru-RU" sz="1600" dirty="0" smtClean="0"/>
              <a:t> </a:t>
            </a:r>
            <a:r>
              <a:rPr lang="ru-RU" sz="1600" dirty="0"/>
              <a:t>к развивающ</a:t>
            </a:r>
            <a:r>
              <a:rPr lang="ru-RU" sz="1600" b="1" dirty="0"/>
              <a:t>им</a:t>
            </a:r>
            <a:r>
              <a:rPr lang="ru-RU" sz="1600" dirty="0"/>
              <a:t>ся стран</a:t>
            </a:r>
            <a:r>
              <a:rPr lang="ru-RU" sz="1600" b="1" dirty="0"/>
              <a:t>ам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12. Телевидение </a:t>
            </a:r>
            <a:r>
              <a:rPr lang="ru-RU" sz="1600" b="1" i="1" dirty="0" smtClean="0"/>
              <a:t>относится</a:t>
            </a:r>
            <a:r>
              <a:rPr lang="ru-RU" sz="1600" dirty="0" smtClean="0"/>
              <a:t> к средств</a:t>
            </a:r>
            <a:r>
              <a:rPr lang="ru-RU" sz="1600" b="1" dirty="0" smtClean="0"/>
              <a:t>ам</a:t>
            </a:r>
            <a:r>
              <a:rPr lang="ru-RU" sz="1600" dirty="0" smtClean="0"/>
              <a:t> массовой информации.</a:t>
            </a:r>
          </a:p>
          <a:p>
            <a:r>
              <a:rPr lang="ru-RU" sz="1600" dirty="0"/>
              <a:t> </a:t>
            </a:r>
            <a:r>
              <a:rPr lang="ru-RU" sz="1600" dirty="0" smtClean="0"/>
              <a:t>      Телевидение </a:t>
            </a:r>
            <a:r>
              <a:rPr lang="ru-RU" sz="1600" b="1" i="1" dirty="0" smtClean="0"/>
              <a:t>относят</a:t>
            </a:r>
            <a:r>
              <a:rPr lang="ru-RU" sz="1600" dirty="0" smtClean="0"/>
              <a:t> </a:t>
            </a:r>
            <a:r>
              <a:rPr lang="ru-RU" sz="1600" dirty="0"/>
              <a:t>к средств</a:t>
            </a:r>
            <a:r>
              <a:rPr lang="ru-RU" sz="1600" b="1" dirty="0"/>
              <a:t>ам</a:t>
            </a:r>
            <a:r>
              <a:rPr lang="ru-RU" sz="1600" dirty="0"/>
              <a:t> массовой информации.</a:t>
            </a:r>
          </a:p>
          <a:p>
            <a:endParaRPr lang="ru-RU" sz="1600" dirty="0"/>
          </a:p>
          <a:p>
            <a:endParaRPr lang="ru-RU" sz="1600" dirty="0"/>
          </a:p>
          <a:p>
            <a:endParaRPr lang="ru-RU" sz="1600" dirty="0"/>
          </a:p>
          <a:p>
            <a:endParaRPr lang="ru-RU" sz="1600" dirty="0"/>
          </a:p>
          <a:p>
            <a:endParaRPr lang="ru-RU" sz="16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4DDF883F-0EF7-44F2-87A7-0F3B82E59020}" type="slidenum">
              <a:rPr lang="it-IT" smtClean="0"/>
              <a:pPr/>
              <a:t>5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773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Классификация предмета. Состав предмета.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При рассмотрении состава предмета употребляются конструкции 3, 4, 5 и 6.</a:t>
            </a:r>
          </a:p>
          <a:p>
            <a:r>
              <a:rPr lang="ru-RU" b="1" dirty="0" smtClean="0"/>
              <a:t>Конструкция 3.</a:t>
            </a:r>
          </a:p>
          <a:p>
            <a:endParaRPr lang="ru-RU" b="1" dirty="0" smtClean="0"/>
          </a:p>
          <a:p>
            <a:r>
              <a:rPr lang="ru-RU" b="1" dirty="0" smtClean="0"/>
              <a:t>ЧТО (</a:t>
            </a:r>
            <a:r>
              <a:rPr lang="ru-RU" b="1" dirty="0" err="1" smtClean="0"/>
              <a:t>И.п</a:t>
            </a:r>
            <a:r>
              <a:rPr lang="ru-RU" b="1" dirty="0" smtClean="0"/>
              <a:t>.) + состоит + ИЗ ЧЕГО/КОГО (</a:t>
            </a:r>
            <a:r>
              <a:rPr lang="ru-RU" b="1" dirty="0" err="1" smtClean="0"/>
              <a:t>Р.п</a:t>
            </a:r>
            <a:r>
              <a:rPr lang="ru-RU" b="1" dirty="0" smtClean="0"/>
              <a:t>.)</a:t>
            </a:r>
          </a:p>
          <a:p>
            <a:r>
              <a:rPr lang="ru-RU" dirty="0" smtClean="0"/>
              <a:t>Вопрос: Из чего состоит … ?</a:t>
            </a:r>
          </a:p>
          <a:p>
            <a:r>
              <a:rPr lang="ru-RU" dirty="0" smtClean="0"/>
              <a:t>Пример: Парламент страны состоит из представителей различных партий.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4DDF883F-0EF7-44F2-87A7-0F3B82E59020}" type="slidenum">
              <a:rPr lang="it-IT" smtClean="0"/>
              <a:pPr/>
              <a:t>6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83463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Классификация предмета. Состав предмета.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Конструкция </a:t>
            </a:r>
            <a:r>
              <a:rPr lang="ru-RU" b="1" dirty="0" smtClean="0"/>
              <a:t>4.</a:t>
            </a:r>
            <a:endParaRPr lang="ru-RU" b="1" dirty="0"/>
          </a:p>
          <a:p>
            <a:endParaRPr lang="ru-RU" b="1" dirty="0"/>
          </a:p>
          <a:p>
            <a:r>
              <a:rPr lang="ru-RU" b="1" dirty="0"/>
              <a:t>ЧТО (</a:t>
            </a:r>
            <a:r>
              <a:rPr lang="ru-RU" b="1" dirty="0" err="1"/>
              <a:t>И.п</a:t>
            </a:r>
            <a:r>
              <a:rPr lang="ru-RU" b="1" dirty="0"/>
              <a:t>.) + </a:t>
            </a:r>
            <a:r>
              <a:rPr lang="ru-RU" b="1" dirty="0" smtClean="0"/>
              <a:t>включает </a:t>
            </a:r>
            <a:r>
              <a:rPr lang="ru-RU" b="1" dirty="0"/>
              <a:t>+ </a:t>
            </a:r>
            <a:r>
              <a:rPr lang="ru-RU" b="1" dirty="0" smtClean="0"/>
              <a:t>ЧТО/КОГО (</a:t>
            </a:r>
            <a:r>
              <a:rPr lang="ru-RU" b="1" dirty="0" err="1" smtClean="0"/>
              <a:t>В.п</a:t>
            </a:r>
            <a:r>
              <a:rPr lang="ru-RU" b="1" dirty="0"/>
              <a:t>.)</a:t>
            </a:r>
          </a:p>
          <a:p>
            <a:r>
              <a:rPr lang="ru-RU" dirty="0"/>
              <a:t>Вопрос: </a:t>
            </a:r>
            <a:r>
              <a:rPr lang="ru-RU" dirty="0" smtClean="0"/>
              <a:t>Что/кого включает </a:t>
            </a:r>
            <a:r>
              <a:rPr lang="ru-RU" dirty="0"/>
              <a:t>… ?</a:t>
            </a:r>
          </a:p>
          <a:p>
            <a:r>
              <a:rPr lang="ru-RU" dirty="0"/>
              <a:t>Пример: Парламент страны </a:t>
            </a:r>
            <a:r>
              <a:rPr lang="ru-RU" b="1" dirty="0" smtClean="0"/>
              <a:t>включае</a:t>
            </a:r>
            <a:r>
              <a:rPr lang="ru-RU" dirty="0" smtClean="0"/>
              <a:t>т </a:t>
            </a:r>
            <a:r>
              <a:rPr lang="ru-RU" dirty="0"/>
              <a:t>представителей различных партий.</a:t>
            </a:r>
          </a:p>
          <a:p>
            <a:endParaRPr lang="ru-RU" dirty="0" smtClean="0"/>
          </a:p>
          <a:p>
            <a:r>
              <a:rPr lang="ru-RU" dirty="0" smtClean="0"/>
              <a:t>Упр.2. Стр.18.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4DDF883F-0EF7-44F2-87A7-0F3B82E59020}" type="slidenum">
              <a:rPr lang="it-IT" smtClean="0"/>
              <a:pPr/>
              <a:t>7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19894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Ключи.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600" b="1" dirty="0" smtClean="0"/>
              <a:t>Упр.2. Стр.18.</a:t>
            </a:r>
          </a:p>
          <a:p>
            <a:pPr>
              <a:buAutoNum type="arabicPeriod"/>
            </a:pPr>
            <a:r>
              <a:rPr lang="ru-RU" sz="1600" dirty="0" smtClean="0"/>
              <a:t>Город </a:t>
            </a:r>
            <a:r>
              <a:rPr lang="ru-RU" sz="1600" b="1" dirty="0" smtClean="0"/>
              <a:t>состоит из </a:t>
            </a:r>
            <a:r>
              <a:rPr lang="ru-RU" sz="1600" dirty="0" smtClean="0"/>
              <a:t>десят</a:t>
            </a:r>
            <a:r>
              <a:rPr lang="ru-RU" sz="1600" b="1" dirty="0" smtClean="0"/>
              <a:t>и</a:t>
            </a:r>
            <a:r>
              <a:rPr lang="ru-RU" sz="1600" dirty="0" smtClean="0"/>
              <a:t> районов.</a:t>
            </a:r>
          </a:p>
          <a:p>
            <a:pPr>
              <a:buAutoNum type="arabicPeriod"/>
            </a:pPr>
            <a:r>
              <a:rPr lang="ru-RU" sz="1600" dirty="0" smtClean="0"/>
              <a:t>Фирма </a:t>
            </a:r>
            <a:r>
              <a:rPr lang="ru-RU" sz="1600" b="1" dirty="0" smtClean="0"/>
              <a:t>состоит из </a:t>
            </a:r>
            <a:r>
              <a:rPr lang="ru-RU" sz="1600" dirty="0" smtClean="0"/>
              <a:t>тр</a:t>
            </a:r>
            <a:r>
              <a:rPr lang="ru-RU" sz="1600" b="1" dirty="0" smtClean="0"/>
              <a:t>ёх</a:t>
            </a:r>
            <a:r>
              <a:rPr lang="ru-RU" sz="1600" dirty="0" smtClean="0"/>
              <a:t> предприяти</a:t>
            </a:r>
            <a:r>
              <a:rPr lang="ru-RU" sz="1600" b="1" dirty="0" smtClean="0"/>
              <a:t>й</a:t>
            </a:r>
            <a:r>
              <a:rPr lang="ru-RU" sz="1600" dirty="0" smtClean="0"/>
              <a:t>.</a:t>
            </a:r>
          </a:p>
          <a:p>
            <a:pPr>
              <a:buAutoNum type="arabicPeriod"/>
            </a:pPr>
            <a:r>
              <a:rPr lang="ru-RU" sz="1600" dirty="0" smtClean="0"/>
              <a:t>Минусы жизни в мегаполисе </a:t>
            </a:r>
            <a:r>
              <a:rPr lang="ru-RU" sz="1600" b="1" dirty="0" smtClean="0"/>
              <a:t>состоят из </a:t>
            </a:r>
            <a:r>
              <a:rPr lang="ru-RU" sz="1600" dirty="0" smtClean="0"/>
              <a:t>социальн</a:t>
            </a:r>
            <a:r>
              <a:rPr lang="ru-RU" sz="1600" b="1" dirty="0" smtClean="0"/>
              <a:t>ых</a:t>
            </a:r>
            <a:r>
              <a:rPr lang="ru-RU" sz="1600" dirty="0" smtClean="0"/>
              <a:t>, экологическ</a:t>
            </a:r>
            <a:r>
              <a:rPr lang="ru-RU" sz="1600" b="1" dirty="0" smtClean="0"/>
              <a:t>их</a:t>
            </a:r>
            <a:r>
              <a:rPr lang="ru-RU" sz="1600" dirty="0" smtClean="0"/>
              <a:t>, транспортн</a:t>
            </a:r>
            <a:r>
              <a:rPr lang="ru-RU" sz="1600" b="1" dirty="0" smtClean="0"/>
              <a:t>ых</a:t>
            </a:r>
            <a:r>
              <a:rPr lang="ru-RU" sz="1600" dirty="0" smtClean="0"/>
              <a:t> и жилищн</a:t>
            </a:r>
            <a:r>
              <a:rPr lang="ru-RU" sz="1600" b="1" dirty="0" smtClean="0"/>
              <a:t>ых</a:t>
            </a:r>
            <a:r>
              <a:rPr lang="ru-RU" sz="1600" dirty="0" smtClean="0"/>
              <a:t> проблем.</a:t>
            </a:r>
          </a:p>
          <a:p>
            <a:pPr>
              <a:buAutoNum type="arabicPeriod"/>
            </a:pPr>
            <a:r>
              <a:rPr lang="ru-RU" sz="1600" dirty="0" smtClean="0"/>
              <a:t>Журнал </a:t>
            </a:r>
            <a:r>
              <a:rPr lang="ru-RU" sz="1600" b="1" dirty="0" smtClean="0"/>
              <a:t>состоит из</a:t>
            </a:r>
            <a:r>
              <a:rPr lang="ru-RU" sz="1600" dirty="0" smtClean="0"/>
              <a:t> четыр</a:t>
            </a:r>
            <a:r>
              <a:rPr lang="ru-RU" sz="1600" b="1" dirty="0" smtClean="0"/>
              <a:t>ёх</a:t>
            </a:r>
            <a:r>
              <a:rPr lang="ru-RU" sz="1600" dirty="0" smtClean="0"/>
              <a:t> тематических раздел</a:t>
            </a:r>
            <a:r>
              <a:rPr lang="ru-RU" sz="1600" b="1" dirty="0" smtClean="0"/>
              <a:t>ов</a:t>
            </a:r>
            <a:r>
              <a:rPr lang="ru-RU" sz="1600" dirty="0" smtClean="0"/>
              <a:t>.</a:t>
            </a:r>
          </a:p>
          <a:p>
            <a:pPr>
              <a:buAutoNum type="arabicPeriod"/>
            </a:pPr>
            <a:r>
              <a:rPr lang="ru-RU" sz="1600" dirty="0" smtClean="0"/>
              <a:t>Российская Федерация </a:t>
            </a:r>
            <a:r>
              <a:rPr lang="ru-RU" sz="1600" b="1" dirty="0" smtClean="0"/>
              <a:t>состоит из </a:t>
            </a:r>
            <a:r>
              <a:rPr lang="ru-RU" sz="1600" dirty="0" smtClean="0"/>
              <a:t>национальн</a:t>
            </a:r>
            <a:r>
              <a:rPr lang="ru-RU" sz="1600" b="1" dirty="0" smtClean="0"/>
              <a:t>ых</a:t>
            </a:r>
            <a:r>
              <a:rPr lang="ru-RU" sz="1600" dirty="0" smtClean="0"/>
              <a:t> республик и федеральн</a:t>
            </a:r>
            <a:r>
              <a:rPr lang="ru-RU" sz="1600" b="1" dirty="0" smtClean="0"/>
              <a:t>ых</a:t>
            </a:r>
            <a:r>
              <a:rPr lang="ru-RU" sz="1600" dirty="0" smtClean="0"/>
              <a:t> округ</a:t>
            </a:r>
            <a:r>
              <a:rPr lang="ru-RU" sz="1600" b="1" dirty="0" smtClean="0"/>
              <a:t>ов</a:t>
            </a:r>
            <a:r>
              <a:rPr lang="ru-RU" sz="1600" dirty="0" smtClean="0"/>
              <a:t>.</a:t>
            </a:r>
          </a:p>
          <a:p>
            <a:pPr>
              <a:buAutoNum type="arabicPeriod"/>
            </a:pPr>
            <a:r>
              <a:rPr lang="ru-RU" sz="1600" dirty="0" smtClean="0"/>
              <a:t>План развития мегаполиса </a:t>
            </a:r>
            <a:r>
              <a:rPr lang="ru-RU" sz="1600" b="1" dirty="0" smtClean="0"/>
              <a:t>состоит из </a:t>
            </a:r>
            <a:r>
              <a:rPr lang="ru-RU" sz="1600" dirty="0" smtClean="0"/>
              <a:t>ряд</a:t>
            </a:r>
            <a:r>
              <a:rPr lang="ru-RU" sz="1600" b="1" dirty="0" smtClean="0"/>
              <a:t>а</a:t>
            </a:r>
            <a:r>
              <a:rPr lang="ru-RU" sz="1600" dirty="0" smtClean="0"/>
              <a:t> требований к архитекторам.</a:t>
            </a:r>
          </a:p>
          <a:p>
            <a:pPr>
              <a:buAutoNum type="arabicPeriod"/>
            </a:pPr>
            <a:r>
              <a:rPr lang="ru-RU" sz="1600" dirty="0" smtClean="0"/>
              <a:t>Парламент России </a:t>
            </a:r>
            <a:r>
              <a:rPr lang="ru-RU" sz="1600" b="1" dirty="0" smtClean="0"/>
              <a:t>состоит из </a:t>
            </a:r>
            <a:r>
              <a:rPr lang="ru-RU" sz="1600" dirty="0" smtClean="0"/>
              <a:t>дв</a:t>
            </a:r>
            <a:r>
              <a:rPr lang="ru-RU" sz="1600" b="1" dirty="0" smtClean="0"/>
              <a:t>ух</a:t>
            </a:r>
            <a:r>
              <a:rPr lang="ru-RU" sz="1600" dirty="0" smtClean="0"/>
              <a:t> палат: верхн</a:t>
            </a:r>
            <a:r>
              <a:rPr lang="ru-RU" sz="1600" b="1" dirty="0" smtClean="0"/>
              <a:t>ей</a:t>
            </a:r>
            <a:r>
              <a:rPr lang="ru-RU" sz="1600" dirty="0" smtClean="0"/>
              <a:t> и нижн</a:t>
            </a:r>
            <a:r>
              <a:rPr lang="ru-RU" sz="1600" b="1" dirty="0" smtClean="0"/>
              <a:t>ей</a:t>
            </a:r>
            <a:r>
              <a:rPr lang="ru-RU" sz="1600" dirty="0" smtClean="0"/>
              <a:t>.</a:t>
            </a:r>
          </a:p>
          <a:p>
            <a:pPr>
              <a:buAutoNum type="arabicPeriod"/>
            </a:pPr>
            <a:r>
              <a:rPr lang="ru-RU" sz="1600" dirty="0" smtClean="0"/>
              <a:t>Сборная команда страны </a:t>
            </a:r>
            <a:r>
              <a:rPr lang="ru-RU" sz="1600" b="1" dirty="0" smtClean="0"/>
              <a:t>состоит из</a:t>
            </a:r>
            <a:r>
              <a:rPr lang="ru-RU" sz="1600" dirty="0" smtClean="0"/>
              <a:t> десят</a:t>
            </a:r>
            <a:r>
              <a:rPr lang="ru-RU" sz="1600" b="1" dirty="0" smtClean="0"/>
              <a:t>и</a:t>
            </a:r>
            <a:r>
              <a:rPr lang="ru-RU" sz="1600" dirty="0" smtClean="0"/>
              <a:t> игроков.</a:t>
            </a:r>
          </a:p>
          <a:p>
            <a:pPr>
              <a:buAutoNum type="arabicPeriod"/>
            </a:pPr>
            <a:r>
              <a:rPr lang="ru-RU" sz="1600" dirty="0" smtClean="0"/>
              <a:t>Научный реферат </a:t>
            </a:r>
            <a:r>
              <a:rPr lang="ru-RU" sz="1600" b="1" dirty="0" smtClean="0"/>
              <a:t>состоит из </a:t>
            </a:r>
            <a:r>
              <a:rPr lang="ru-RU" sz="1600" dirty="0" smtClean="0"/>
              <a:t>четыр</a:t>
            </a:r>
            <a:r>
              <a:rPr lang="ru-RU" sz="1600" b="1" dirty="0" smtClean="0"/>
              <a:t>ёх</a:t>
            </a:r>
            <a:r>
              <a:rPr lang="ru-RU" sz="1600" dirty="0" smtClean="0"/>
              <a:t> част</a:t>
            </a:r>
            <a:r>
              <a:rPr lang="ru-RU" sz="1600" b="1" dirty="0" smtClean="0"/>
              <a:t>ей</a:t>
            </a:r>
            <a:r>
              <a:rPr lang="ru-RU" sz="1600" dirty="0" smtClean="0"/>
              <a:t>.</a:t>
            </a:r>
          </a:p>
          <a:p>
            <a:pPr>
              <a:buAutoNum type="arabicPeriod"/>
            </a:pPr>
            <a:r>
              <a:rPr lang="ru-RU" sz="1600" dirty="0" smtClean="0"/>
              <a:t>Учебник </a:t>
            </a:r>
            <a:r>
              <a:rPr lang="ru-RU" sz="1600" b="1" dirty="0" smtClean="0"/>
              <a:t>состоит из</a:t>
            </a:r>
            <a:r>
              <a:rPr lang="ru-RU" sz="1600" dirty="0" smtClean="0"/>
              <a:t> текст</a:t>
            </a:r>
            <a:r>
              <a:rPr lang="ru-RU" sz="1600" b="1" dirty="0" smtClean="0"/>
              <a:t>ов</a:t>
            </a:r>
            <a:r>
              <a:rPr lang="ru-RU" sz="1600" dirty="0" smtClean="0"/>
              <a:t>, упражнен</a:t>
            </a:r>
            <a:r>
              <a:rPr lang="ru-RU" sz="1600" b="1" dirty="0" smtClean="0"/>
              <a:t>ий</a:t>
            </a:r>
            <a:r>
              <a:rPr lang="ru-RU" sz="1600" dirty="0" smtClean="0"/>
              <a:t> и ключ</a:t>
            </a:r>
            <a:r>
              <a:rPr lang="ru-RU" sz="1600" b="1" dirty="0" smtClean="0"/>
              <a:t>ей</a:t>
            </a:r>
            <a:r>
              <a:rPr lang="ru-RU" sz="1600" dirty="0" smtClean="0"/>
              <a:t> к ним.</a:t>
            </a:r>
          </a:p>
          <a:p>
            <a:pPr>
              <a:buAutoNum type="arabicPeriod"/>
            </a:pPr>
            <a:r>
              <a:rPr lang="ru-RU" sz="1600" dirty="0" smtClean="0"/>
              <a:t>Концерт </a:t>
            </a:r>
            <a:r>
              <a:rPr lang="ru-RU" sz="1600" b="1" dirty="0" smtClean="0"/>
              <a:t>состо</a:t>
            </a:r>
            <a:r>
              <a:rPr lang="ru-RU" sz="1600" b="1" u="sng" dirty="0" smtClean="0"/>
              <a:t>ял</a:t>
            </a:r>
            <a:r>
              <a:rPr lang="ru-RU" sz="1600" dirty="0" smtClean="0"/>
              <a:t> </a:t>
            </a:r>
            <a:r>
              <a:rPr lang="ru-RU" sz="1600" b="1" dirty="0" smtClean="0"/>
              <a:t>из</a:t>
            </a:r>
            <a:r>
              <a:rPr lang="ru-RU" sz="1600" dirty="0" smtClean="0"/>
              <a:t> произведен</a:t>
            </a:r>
            <a:r>
              <a:rPr lang="ru-RU" sz="1600" b="1" dirty="0" smtClean="0"/>
              <a:t>ий</a:t>
            </a:r>
            <a:r>
              <a:rPr lang="ru-RU" sz="1600" dirty="0" smtClean="0"/>
              <a:t> Моцарта и Бетховена.</a:t>
            </a:r>
            <a:endParaRPr lang="ru-RU" sz="16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4DDF883F-0EF7-44F2-87A7-0F3B82E59020}" type="slidenum">
              <a:rPr lang="it-IT" smtClean="0"/>
              <a:pPr/>
              <a:t>8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20605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Классификация предмета. Состав предмета.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Конструкция </a:t>
            </a:r>
            <a:r>
              <a:rPr lang="ru-RU" b="1" dirty="0" smtClean="0"/>
              <a:t>5.</a:t>
            </a:r>
            <a:endParaRPr lang="ru-RU" b="1" dirty="0"/>
          </a:p>
          <a:p>
            <a:endParaRPr lang="ru-RU" b="1" dirty="0"/>
          </a:p>
          <a:p>
            <a:r>
              <a:rPr lang="ru-RU" b="1" dirty="0"/>
              <a:t>ЧТО (</a:t>
            </a:r>
            <a:r>
              <a:rPr lang="ru-RU" b="1" dirty="0" err="1"/>
              <a:t>И.п</a:t>
            </a:r>
            <a:r>
              <a:rPr lang="ru-RU" b="1" dirty="0"/>
              <a:t>.) + </a:t>
            </a:r>
            <a:r>
              <a:rPr lang="ru-RU" b="1" dirty="0" smtClean="0"/>
              <a:t>объединяет </a:t>
            </a:r>
            <a:r>
              <a:rPr lang="ru-RU" b="1" dirty="0"/>
              <a:t>+ ЧТО/КОГО (</a:t>
            </a:r>
            <a:r>
              <a:rPr lang="ru-RU" b="1" dirty="0" err="1"/>
              <a:t>В.п</a:t>
            </a:r>
            <a:r>
              <a:rPr lang="ru-RU" b="1" dirty="0"/>
              <a:t>.)</a:t>
            </a:r>
          </a:p>
          <a:p>
            <a:r>
              <a:rPr lang="ru-RU" dirty="0"/>
              <a:t>Вопрос: Что/кого </a:t>
            </a:r>
            <a:r>
              <a:rPr lang="ru-RU" dirty="0" smtClean="0"/>
              <a:t>объединяет </a:t>
            </a:r>
            <a:r>
              <a:rPr lang="ru-RU" dirty="0"/>
              <a:t>… ?</a:t>
            </a:r>
          </a:p>
          <a:p>
            <a:r>
              <a:rPr lang="ru-RU" dirty="0"/>
              <a:t>Пример: Парламент страны </a:t>
            </a:r>
            <a:r>
              <a:rPr lang="ru-RU" b="1" dirty="0" smtClean="0"/>
              <a:t>объединяе</a:t>
            </a:r>
            <a:r>
              <a:rPr lang="ru-RU" dirty="0" smtClean="0"/>
              <a:t>т </a:t>
            </a:r>
            <a:r>
              <a:rPr lang="ru-RU" dirty="0"/>
              <a:t>представителей различных партий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r>
              <a:rPr lang="ru-RU" dirty="0" smtClean="0"/>
              <a:t>Упр.3. Стр.19.</a:t>
            </a:r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4"/>
          </p:nvPr>
        </p:nvSpPr>
        <p:spPr/>
        <p:txBody>
          <a:bodyPr/>
          <a:lstStyle/>
          <a:p>
            <a:fld id="{4DDF883F-0EF7-44F2-87A7-0F3B82E59020}" type="slidenum">
              <a:rPr lang="it-IT" smtClean="0"/>
              <a:pPr/>
              <a:t>9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29572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ster_FOR-FAM_FOR-COM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i Office">
      <a:majorFont>
        <a:latin typeface="Calibri"/>
        <a:ea typeface=""/>
        <a:cs typeface="Arial Unicode MS"/>
      </a:majorFont>
      <a:minorFont>
        <a:latin typeface="Calibri"/>
        <a:ea typeface=""/>
        <a:cs typeface="Arial Unicode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it-IT" sz="1800" b="0" i="0" u="none" strike="noStrike" cap="none" normalizeH="0" baseline="0" smtClean="0">
            <a:ln>
              <a:noFill/>
            </a:ln>
            <a:effectLst/>
            <a:latin typeface="Arial" charset="0"/>
            <a:cs typeface="Arial Unicode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it-IT" sz="1800" b="0" i="0" u="none" strike="noStrike" cap="none" normalizeH="0" baseline="0" smtClean="0">
            <a:ln>
              <a:noFill/>
            </a:ln>
            <a:effectLst/>
            <a:latin typeface="Arial" charset="0"/>
            <a:cs typeface="Arial Unicode MS" charset="0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Master_FOR-FAM_FOR-COM</Template>
  <TotalTime>330</TotalTime>
  <Words>952</Words>
  <Application>Microsoft Office PowerPoint</Application>
  <PresentationFormat>Экран (4:3)</PresentationFormat>
  <Paragraphs>140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Master_FOR-FAM_FOR-COM</vt:lpstr>
      <vt:lpstr>Презентация PowerPoint</vt:lpstr>
      <vt:lpstr>Классификация предмета – это отнесение предмета к определённой группе.</vt:lpstr>
      <vt:lpstr>Классификация предмета.</vt:lpstr>
      <vt:lpstr>Ключи.</vt:lpstr>
      <vt:lpstr>Ключи.</vt:lpstr>
      <vt:lpstr>Классификация предмета. Состав предмета.</vt:lpstr>
      <vt:lpstr>Классификация предмета. Состав предмета.</vt:lpstr>
      <vt:lpstr>Ключи.</vt:lpstr>
      <vt:lpstr>Классификация предмета. Состав предмета.</vt:lpstr>
      <vt:lpstr>Ключи.</vt:lpstr>
      <vt:lpstr>Классификация предмета. Состав предмета.</vt:lpstr>
      <vt:lpstr>Ключи.</vt:lpstr>
    </vt:vector>
  </TitlesOfParts>
  <Company>Fondazione FORMIT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Administrator</dc:creator>
  <cp:lastModifiedBy>Elena Nediakina</cp:lastModifiedBy>
  <cp:revision>26</cp:revision>
  <dcterms:created xsi:type="dcterms:W3CDTF">2016-08-01T13:43:10Z</dcterms:created>
  <dcterms:modified xsi:type="dcterms:W3CDTF">2024-06-26T19:15:03Z</dcterms:modified>
</cp:coreProperties>
</file>