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60" r:id="rId3"/>
    <p:sldId id="258" r:id="rId4"/>
    <p:sldId id="259" r:id="rId5"/>
    <p:sldId id="261" r:id="rId6"/>
    <p:sldId id="262" r:id="rId7"/>
    <p:sldId id="264" r:id="rId8"/>
    <p:sldId id="265" r:id="rId9"/>
    <p:sldId id="263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5" autoAdjust="0"/>
  </p:normalViewPr>
  <p:slideViewPr>
    <p:cSldViewPr>
      <p:cViewPr>
        <p:scale>
          <a:sx n="86" d="100"/>
          <a:sy n="86" d="100"/>
        </p:scale>
        <p:origin x="-809" y="-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26/06/2024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=""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=""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=""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=""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 smtClean="0"/>
              <a:t>Lingua e linguistica russa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 smtClean="0"/>
              <a:t>Урок 1. Грамматика. 1. Квалификация предмета.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 smtClean="0"/>
              <a:t>Elena Nediakina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dirty="0" smtClean="0"/>
              <a:t>Упр.2. Стр.15.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Газеты, … </a:t>
            </a:r>
            <a:r>
              <a:rPr lang="ru-RU" sz="1800" b="1" dirty="0" smtClean="0"/>
              <a:t>представляют собой </a:t>
            </a:r>
            <a:r>
              <a:rPr lang="ru-RU" sz="1800" i="1" dirty="0" smtClean="0"/>
              <a:t>средства</a:t>
            </a:r>
            <a:r>
              <a:rPr lang="ru-RU" sz="1800" dirty="0" smtClean="0"/>
              <a:t> … 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Автомобильные пробки … </a:t>
            </a:r>
            <a:r>
              <a:rPr lang="ru-RU" sz="1800" b="1" dirty="0"/>
              <a:t>представляют </a:t>
            </a:r>
            <a:r>
              <a:rPr lang="ru-RU" sz="1800" b="1" dirty="0" smtClean="0"/>
              <a:t>собой </a:t>
            </a:r>
            <a:r>
              <a:rPr lang="ru-RU" sz="1800" i="1" dirty="0" smtClean="0"/>
              <a:t>серьёзн</a:t>
            </a:r>
            <a:r>
              <a:rPr lang="ru-RU" sz="1800" b="1" i="1" dirty="0" smtClean="0"/>
              <a:t>ую</a:t>
            </a:r>
            <a:r>
              <a:rPr lang="ru-RU" sz="1800" i="1" dirty="0" smtClean="0"/>
              <a:t> проблем</a:t>
            </a:r>
            <a:r>
              <a:rPr lang="ru-RU" sz="1800" b="1" i="1" dirty="0" smtClean="0"/>
              <a:t>у </a:t>
            </a:r>
            <a:r>
              <a:rPr lang="ru-RU" sz="1800" dirty="0" smtClean="0"/>
              <a:t>… . 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Концентрация людей в больших городах </a:t>
            </a:r>
            <a:r>
              <a:rPr lang="ru-RU" sz="1800" b="1" dirty="0" smtClean="0"/>
              <a:t>представляет собой </a:t>
            </a:r>
            <a:r>
              <a:rPr lang="ru-RU" sz="1800" i="1" dirty="0" smtClean="0"/>
              <a:t>результат</a:t>
            </a:r>
            <a:r>
              <a:rPr lang="ru-RU" sz="1800" dirty="0" smtClean="0"/>
              <a:t> … 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Мегаполис </a:t>
            </a:r>
            <a:r>
              <a:rPr lang="ru-RU" sz="1800" b="1" dirty="0" smtClean="0"/>
              <a:t>представляет собой </a:t>
            </a:r>
            <a:r>
              <a:rPr lang="ru-RU" sz="1800" i="1" dirty="0" smtClean="0"/>
              <a:t>город-гигант</a:t>
            </a:r>
            <a:r>
              <a:rPr lang="ru-RU" sz="1800" dirty="0" smtClean="0"/>
              <a:t> … 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Авиакомпания «Аэрофлот» </a:t>
            </a:r>
            <a:r>
              <a:rPr lang="ru-RU" sz="1800" b="1" dirty="0" smtClean="0"/>
              <a:t>представляет собой </a:t>
            </a:r>
            <a:r>
              <a:rPr lang="ru-RU" sz="1800" i="1" dirty="0" smtClean="0"/>
              <a:t>крупнейш</a:t>
            </a:r>
            <a:r>
              <a:rPr lang="ru-RU" sz="1800" b="1" i="1" dirty="0" smtClean="0"/>
              <a:t>ую</a:t>
            </a:r>
            <a:r>
              <a:rPr lang="ru-RU" sz="1800" i="1" dirty="0" smtClean="0"/>
              <a:t> транспортн</a:t>
            </a:r>
            <a:r>
              <a:rPr lang="ru-RU" sz="1800" b="1" i="1" dirty="0" smtClean="0"/>
              <a:t>ую</a:t>
            </a:r>
            <a:r>
              <a:rPr lang="ru-RU" sz="1800" i="1" dirty="0" smtClean="0"/>
              <a:t> компани</a:t>
            </a:r>
            <a:r>
              <a:rPr lang="ru-RU" sz="1800" b="1" i="1" dirty="0" smtClean="0"/>
              <a:t>ю</a:t>
            </a:r>
            <a:r>
              <a:rPr lang="ru-RU" sz="1800" i="1" dirty="0" smtClean="0"/>
              <a:t> России.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Города, … </a:t>
            </a:r>
            <a:r>
              <a:rPr lang="ru-RU" sz="1800" b="1" dirty="0" smtClean="0"/>
              <a:t>представляют собой </a:t>
            </a:r>
            <a:r>
              <a:rPr lang="ru-RU" sz="1800" i="1" dirty="0" smtClean="0"/>
              <a:t>населённые пункты страны</a:t>
            </a:r>
            <a:r>
              <a:rPr lang="ru-RU" sz="1800" dirty="0" smtClean="0"/>
              <a:t>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Москва </a:t>
            </a:r>
            <a:r>
              <a:rPr lang="ru-RU" sz="1800" b="1" dirty="0" smtClean="0"/>
              <a:t>представляет собой </a:t>
            </a:r>
            <a:r>
              <a:rPr lang="ru-RU" sz="1800" i="1" dirty="0" smtClean="0"/>
              <a:t>мегаполис</a:t>
            </a:r>
            <a:r>
              <a:rPr lang="ru-RU" sz="1800" dirty="0" smtClean="0"/>
              <a:t>, … 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Москва, Санкт-Петербург … </a:t>
            </a:r>
            <a:r>
              <a:rPr lang="ru-RU" sz="1800" b="1" dirty="0" smtClean="0"/>
              <a:t>представляют собой </a:t>
            </a:r>
            <a:r>
              <a:rPr lang="ru-RU" sz="1800" i="1" dirty="0" smtClean="0"/>
              <a:t>крупнейшие города </a:t>
            </a:r>
            <a:r>
              <a:rPr lang="ru-RU" sz="1800" dirty="0" smtClean="0"/>
              <a:t>… 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Турфирма «Нева» </a:t>
            </a:r>
            <a:r>
              <a:rPr lang="ru-RU" sz="1800" b="1" dirty="0" smtClean="0"/>
              <a:t>представляет собой </a:t>
            </a:r>
            <a:r>
              <a:rPr lang="ru-RU" sz="1800" i="1" dirty="0" smtClean="0"/>
              <a:t>лидирующ</a:t>
            </a:r>
            <a:r>
              <a:rPr lang="ru-RU" sz="1800" b="1" i="1" dirty="0" smtClean="0"/>
              <a:t>ую</a:t>
            </a:r>
            <a:r>
              <a:rPr lang="ru-RU" sz="1800" i="1" dirty="0" smtClean="0"/>
              <a:t> компан</a:t>
            </a:r>
            <a:r>
              <a:rPr lang="ru-RU" sz="1800" b="1" i="1" dirty="0" smtClean="0"/>
              <a:t>ию</a:t>
            </a:r>
            <a:r>
              <a:rPr lang="ru-RU" sz="1800" i="1" dirty="0" smtClean="0"/>
              <a:t> </a:t>
            </a:r>
            <a:r>
              <a:rPr lang="ru-RU" sz="1800" dirty="0" smtClean="0"/>
              <a:t>… 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Международная интеграция </a:t>
            </a:r>
            <a:r>
              <a:rPr lang="ru-RU" sz="1800" b="1" dirty="0" smtClean="0"/>
              <a:t>представляет собой </a:t>
            </a:r>
            <a:r>
              <a:rPr lang="ru-RU" sz="1800" i="1" dirty="0" smtClean="0"/>
              <a:t>естественный процесс развития</a:t>
            </a:r>
            <a:r>
              <a:rPr lang="ru-RU" sz="1800" dirty="0" smtClean="0"/>
              <a:t> … </a:t>
            </a:r>
          </a:p>
          <a:p>
            <a:pPr marL="457200" indent="-457200">
              <a:buAutoNum type="arabicPeriod"/>
            </a:pP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992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Упр.1. Стр.14.</a:t>
            </a:r>
          </a:p>
          <a:p>
            <a:pPr algn="ctr"/>
            <a:r>
              <a:rPr lang="ru-RU" dirty="0" smtClean="0"/>
              <a:t>Ключи даны только к фразам, в которых окончания существительных изменяются.</a:t>
            </a:r>
          </a:p>
          <a:p>
            <a:r>
              <a:rPr lang="ru-RU" dirty="0"/>
              <a:t>2</a:t>
            </a:r>
            <a:r>
              <a:rPr lang="ru-RU" dirty="0" smtClean="0"/>
              <a:t>. Высокие технологии являются средств</a:t>
            </a:r>
            <a:r>
              <a:rPr lang="ru-RU" b="1" dirty="0" smtClean="0"/>
              <a:t>ом</a:t>
            </a:r>
            <a:r>
              <a:rPr lang="ru-RU" dirty="0" smtClean="0"/>
              <a:t> изменения … .</a:t>
            </a:r>
          </a:p>
          <a:p>
            <a:r>
              <a:rPr lang="ru-RU" dirty="0" smtClean="0"/>
              <a:t>5. Рост числа мегаполисов является следстви</a:t>
            </a:r>
            <a:r>
              <a:rPr lang="ru-RU" b="1" dirty="0" smtClean="0"/>
              <a:t>ем</a:t>
            </a:r>
            <a:r>
              <a:rPr lang="ru-RU" dirty="0" smtClean="0"/>
              <a:t> развития … .</a:t>
            </a:r>
          </a:p>
          <a:p>
            <a:r>
              <a:rPr lang="ru-RU" dirty="0" smtClean="0"/>
              <a:t>6. Для жителей мегаполисов … мегаполис является символ</a:t>
            </a:r>
            <a:r>
              <a:rPr lang="ru-RU" b="1" dirty="0" smtClean="0"/>
              <a:t>ом</a:t>
            </a:r>
            <a:r>
              <a:rPr lang="ru-RU" dirty="0" smtClean="0"/>
              <a:t> высокого уровня … .</a:t>
            </a:r>
          </a:p>
          <a:p>
            <a:r>
              <a:rPr lang="ru-RU" dirty="0" smtClean="0"/>
              <a:t>8. Совместное развитие … является важн</a:t>
            </a:r>
            <a:r>
              <a:rPr lang="ru-RU" b="1" dirty="0" smtClean="0"/>
              <a:t>ой</a:t>
            </a:r>
            <a:r>
              <a:rPr lang="ru-RU" dirty="0" smtClean="0"/>
              <a:t> задач</a:t>
            </a:r>
            <a:r>
              <a:rPr lang="ru-RU" b="1" dirty="0" smtClean="0"/>
              <a:t>ей</a:t>
            </a:r>
            <a:r>
              <a:rPr lang="ru-RU" dirty="0" smtClean="0"/>
              <a:t> общества … .</a:t>
            </a:r>
          </a:p>
          <a:p>
            <a:r>
              <a:rPr lang="ru-RU" dirty="0" smtClean="0"/>
              <a:t>9. Воспитание жителей … представляет собой важн</a:t>
            </a:r>
            <a:r>
              <a:rPr lang="ru-RU" b="1" dirty="0" smtClean="0"/>
              <a:t>ую</a:t>
            </a:r>
            <a:r>
              <a:rPr lang="ru-RU" dirty="0" smtClean="0"/>
              <a:t> проблем</a:t>
            </a:r>
            <a:r>
              <a:rPr lang="ru-RU" b="1" dirty="0" smtClean="0"/>
              <a:t>у</a:t>
            </a:r>
            <a:r>
              <a:rPr lang="ru-RU" dirty="0" smtClean="0"/>
              <a:t> современности.</a:t>
            </a:r>
          </a:p>
          <a:p>
            <a:r>
              <a:rPr lang="ru-RU" dirty="0" smtClean="0"/>
              <a:t>10. «Экономист» является всемирно известн</a:t>
            </a:r>
            <a:r>
              <a:rPr lang="ru-RU" b="1" dirty="0" smtClean="0"/>
              <a:t>ым</a:t>
            </a:r>
            <a:r>
              <a:rPr lang="ru-RU" dirty="0" smtClean="0"/>
              <a:t> британск</a:t>
            </a:r>
            <a:r>
              <a:rPr lang="ru-RU" b="1" dirty="0" smtClean="0"/>
              <a:t>им</a:t>
            </a:r>
            <a:r>
              <a:rPr lang="ru-RU" dirty="0" smtClean="0"/>
              <a:t> еженедельник</a:t>
            </a:r>
            <a:r>
              <a:rPr lang="ru-RU" b="1" dirty="0" smtClean="0"/>
              <a:t>ом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11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Упр.3. Стр.15.</a:t>
            </a:r>
          </a:p>
          <a:p>
            <a:pPr marL="457200" indent="-457200">
              <a:buAutoNum type="arabicPeriod"/>
            </a:pPr>
            <a:r>
              <a:rPr lang="ru-RU" dirty="0" smtClean="0"/>
              <a:t>Что такое Новосибирск?</a:t>
            </a:r>
          </a:p>
          <a:p>
            <a:pPr marL="457200" indent="-457200">
              <a:buAutoNum type="arabicPeriod"/>
            </a:pPr>
            <a:r>
              <a:rPr lang="ru-RU" dirty="0" smtClean="0"/>
              <a:t>Кто такой мигрант?</a:t>
            </a:r>
          </a:p>
          <a:p>
            <a:pPr marL="457200" indent="-457200">
              <a:buAutoNum type="arabicPeriod"/>
            </a:pPr>
            <a:r>
              <a:rPr lang="ru-RU" dirty="0" smtClean="0"/>
              <a:t>Что такое Москва?</a:t>
            </a:r>
          </a:p>
          <a:p>
            <a:pPr marL="457200" indent="-457200">
              <a:buAutoNum type="arabicPeriod"/>
            </a:pPr>
            <a:r>
              <a:rPr lang="ru-RU" dirty="0" smtClean="0"/>
              <a:t>Что такое Швейцария?</a:t>
            </a:r>
          </a:p>
          <a:p>
            <a:pPr marL="457200" indent="-457200">
              <a:buAutoNum type="arabicPeriod"/>
            </a:pPr>
            <a:r>
              <a:rPr lang="ru-RU" dirty="0" smtClean="0"/>
              <a:t>Что представляет собой здание современного музея?</a:t>
            </a:r>
          </a:p>
          <a:p>
            <a:pPr marL="457200" indent="-457200">
              <a:buAutoNum type="arabicPeriod"/>
            </a:pPr>
            <a:r>
              <a:rPr lang="ru-RU" dirty="0" smtClean="0"/>
              <a:t>Чем является Московский Кремль?</a:t>
            </a:r>
          </a:p>
          <a:p>
            <a:pPr marL="457200" indent="-457200">
              <a:buAutoNum type="arabicPeriod"/>
            </a:pPr>
            <a:r>
              <a:rPr lang="ru-RU" dirty="0" smtClean="0"/>
              <a:t>Что представляет собой терроризм?</a:t>
            </a:r>
          </a:p>
          <a:p>
            <a:pPr marL="457200" indent="-457200">
              <a:buAutoNum type="arabicPeriod"/>
            </a:pPr>
            <a:r>
              <a:rPr lang="ru-RU" dirty="0" smtClean="0"/>
              <a:t>Чем является полёт космонавта Юрия Гагарина?</a:t>
            </a:r>
          </a:p>
          <a:p>
            <a:pPr marL="457200" indent="-457200">
              <a:buAutoNum type="arabicPeriod"/>
            </a:pPr>
            <a:r>
              <a:rPr lang="ru-RU" dirty="0" smtClean="0"/>
              <a:t>Кто такой академик Лихачёв?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173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dirty="0" smtClean="0"/>
              <a:t>Упр.6. Стр.16.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Мегаполис – </a:t>
            </a:r>
            <a:r>
              <a:rPr lang="ru-RU" sz="1800" b="1" dirty="0" smtClean="0"/>
              <a:t>это</a:t>
            </a:r>
            <a:r>
              <a:rPr lang="ru-RU" sz="1800" dirty="0" smtClean="0"/>
              <a:t> город-гигант … 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Миграция </a:t>
            </a:r>
            <a:r>
              <a:rPr lang="ru-RU" sz="1800" b="1" dirty="0" smtClean="0"/>
              <a:t>представляет собой </a:t>
            </a:r>
            <a:r>
              <a:rPr lang="ru-RU" sz="1800" dirty="0" smtClean="0"/>
              <a:t>перемещение, … 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Горожанин – житель города.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Инфраструктура города </a:t>
            </a:r>
            <a:r>
              <a:rPr lang="ru-RU" sz="1800" b="1" dirty="0" smtClean="0"/>
              <a:t>представляет собой </a:t>
            </a:r>
            <a:r>
              <a:rPr lang="ru-RU" sz="1800" dirty="0" smtClean="0"/>
              <a:t>систему учреждений торговли, … 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Досуг – свободное от работы время.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Карьера – </a:t>
            </a:r>
            <a:r>
              <a:rPr lang="ru-RU" sz="1800" b="1" dirty="0" smtClean="0"/>
              <a:t>это</a:t>
            </a:r>
            <a:r>
              <a:rPr lang="ru-RU" sz="1800" dirty="0" smtClean="0"/>
              <a:t> профессиональный рост, профессиональный успех.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Плюсы и минусы городской жизни – </a:t>
            </a:r>
            <a:r>
              <a:rPr lang="ru-RU" sz="1800" b="1" dirty="0" smtClean="0"/>
              <a:t>это</a:t>
            </a:r>
            <a:r>
              <a:rPr lang="ru-RU" sz="1800" dirty="0" smtClean="0"/>
              <a:t> положительные стороны и … 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Городские власти – </a:t>
            </a:r>
            <a:r>
              <a:rPr lang="ru-RU" sz="1800" b="1" dirty="0" smtClean="0"/>
              <a:t>это</a:t>
            </a:r>
            <a:r>
              <a:rPr lang="ru-RU" sz="1800" dirty="0" smtClean="0"/>
              <a:t> руководители города, … 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Транспортная проблема для городских властей </a:t>
            </a:r>
            <a:r>
              <a:rPr lang="ru-RU" sz="1800" b="1" dirty="0" smtClean="0"/>
              <a:t>является </a:t>
            </a:r>
            <a:r>
              <a:rPr lang="ru-RU" sz="1800" dirty="0" smtClean="0"/>
              <a:t>трудным, неразрешимым вопросом.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Автомобильная пробка </a:t>
            </a:r>
            <a:r>
              <a:rPr lang="ru-RU" sz="1800" b="1" dirty="0" smtClean="0"/>
              <a:t>представляет собой </a:t>
            </a:r>
            <a:r>
              <a:rPr lang="ru-RU" sz="1800" dirty="0" smtClean="0"/>
              <a:t>скопление транспорта, … .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94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Терминология стилистики.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1800" b="1" dirty="0" smtClean="0"/>
          </a:p>
          <a:p>
            <a:r>
              <a:rPr lang="ru-RU" sz="1800" b="1" dirty="0" smtClean="0"/>
              <a:t>Речь</a:t>
            </a:r>
            <a:r>
              <a:rPr lang="en-US" sz="1800" dirty="0" smtClean="0"/>
              <a:t> – </a:t>
            </a:r>
            <a:r>
              <a:rPr lang="ru-RU" sz="1800" dirty="0" smtClean="0"/>
              <a:t>деятельность людей, использующих средства языка для общения и передачи информации. Письменная речь и устная речь.</a:t>
            </a:r>
          </a:p>
          <a:p>
            <a:r>
              <a:rPr lang="ru-RU" sz="1800" b="1" dirty="0" smtClean="0"/>
              <a:t>Стиль речи</a:t>
            </a:r>
            <a:r>
              <a:rPr lang="ru-RU" sz="1800" dirty="0" smtClean="0"/>
              <a:t> – система речевых средств, используемых в определённой сфере общения.</a:t>
            </a:r>
            <a:endParaRPr lang="ru-RU" sz="1800" dirty="0"/>
          </a:p>
          <a:p>
            <a:r>
              <a:rPr lang="ru-RU" sz="1800" b="1" dirty="0" smtClean="0"/>
              <a:t>Книжная речь </a:t>
            </a:r>
            <a:r>
              <a:rPr lang="ru-RU" sz="1800" dirty="0" smtClean="0"/>
              <a:t>– форма литературной (=нормированной) речи, в которой используется специфический набор </a:t>
            </a:r>
            <a:r>
              <a:rPr lang="ru-RU" sz="1800" dirty="0" err="1" smtClean="0"/>
              <a:t>книжно</a:t>
            </a:r>
            <a:r>
              <a:rPr lang="ru-RU" sz="1800" dirty="0" smtClean="0"/>
              <a:t>-письменных языковых средств.</a:t>
            </a:r>
          </a:p>
          <a:p>
            <a:r>
              <a:rPr lang="ru-RU" sz="1800" b="1" dirty="0"/>
              <a:t>Научный стиль </a:t>
            </a:r>
            <a:r>
              <a:rPr lang="ru-RU" sz="1800" b="1" dirty="0" smtClean="0"/>
              <a:t>речи</a:t>
            </a:r>
            <a:r>
              <a:rPr lang="ru-RU" sz="1800" dirty="0" smtClean="0"/>
              <a:t> – стиль речи, используемый в науке.</a:t>
            </a:r>
            <a:endParaRPr lang="ru-RU" sz="1800" dirty="0"/>
          </a:p>
          <a:p>
            <a:r>
              <a:rPr lang="ru-RU" sz="1800" b="1" dirty="0"/>
              <a:t>Официально-деловой стиль </a:t>
            </a:r>
            <a:r>
              <a:rPr lang="ru-RU" sz="1800" b="1" dirty="0" smtClean="0"/>
              <a:t>речи </a:t>
            </a:r>
            <a:r>
              <a:rPr lang="ru-RU" sz="1800" dirty="0" smtClean="0"/>
              <a:t>– стиль речи, используемый в официальных документах и деловом общении.</a:t>
            </a:r>
            <a:endParaRPr lang="ru-RU" sz="1800" dirty="0"/>
          </a:p>
          <a:p>
            <a:r>
              <a:rPr lang="ru-RU" sz="1800" b="1" dirty="0" smtClean="0"/>
              <a:t>(</a:t>
            </a:r>
            <a:r>
              <a:rPr lang="ru-RU" sz="1800" b="1" dirty="0" err="1" smtClean="0"/>
              <a:t>Газетно</a:t>
            </a:r>
            <a:r>
              <a:rPr lang="ru-RU" sz="1800" b="1" dirty="0" smtClean="0"/>
              <a:t>-)публицистический стиль речи </a:t>
            </a:r>
            <a:r>
              <a:rPr lang="ru-RU" sz="1800" dirty="0" smtClean="0"/>
              <a:t>– стиль речи, используемый в публицистике.</a:t>
            </a:r>
          </a:p>
          <a:p>
            <a:r>
              <a:rPr lang="ru-RU" sz="1800" b="1" dirty="0" smtClean="0"/>
              <a:t>Разговорная речь </a:t>
            </a:r>
            <a:r>
              <a:rPr lang="ru-RU" sz="1800" dirty="0" smtClean="0"/>
              <a:t>– форма устной литературной речи, обслуживающая бытовое общение.</a:t>
            </a:r>
          </a:p>
          <a:p>
            <a:r>
              <a:rPr lang="ru-RU" sz="1800" b="1" dirty="0" smtClean="0"/>
              <a:t>Стилистически нейтральная лексика</a:t>
            </a:r>
            <a:r>
              <a:rPr lang="ru-RU" sz="1800" dirty="0" smtClean="0"/>
              <a:t> – лексика, которая не имеет стилистической окраски и используется во всех стилях языка.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536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Квалификация предмета – это его объяснение.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Конструкция 1.</a:t>
            </a:r>
            <a:endParaRPr lang="en-US" b="1" dirty="0" smtClean="0"/>
          </a:p>
          <a:p>
            <a:endParaRPr lang="ru-RU" b="1" dirty="0" smtClean="0"/>
          </a:p>
          <a:p>
            <a:r>
              <a:rPr lang="ru-RU" b="1" dirty="0" smtClean="0"/>
              <a:t>КТО (ЧТО) (</a:t>
            </a:r>
            <a:r>
              <a:rPr lang="ru-RU" b="1" dirty="0" err="1" smtClean="0"/>
              <a:t>И.п</a:t>
            </a:r>
            <a:r>
              <a:rPr lang="ru-RU" b="1" dirty="0" smtClean="0"/>
              <a:t>.) + это + КТО (ЧТО) (</a:t>
            </a:r>
            <a:r>
              <a:rPr lang="ru-RU" b="1" dirty="0" err="1" smtClean="0"/>
              <a:t>И.п</a:t>
            </a:r>
            <a:r>
              <a:rPr lang="ru-RU" b="1" dirty="0" smtClean="0"/>
              <a:t>.)</a:t>
            </a:r>
          </a:p>
          <a:p>
            <a:r>
              <a:rPr lang="ru-RU" dirty="0" smtClean="0"/>
              <a:t>Вопросы: Кто такой … ? Что такое … ?</a:t>
            </a:r>
          </a:p>
          <a:p>
            <a:r>
              <a:rPr lang="ru-RU" dirty="0" smtClean="0"/>
              <a:t>Пример: Пушкин – </a:t>
            </a:r>
            <a:r>
              <a:rPr lang="ru-RU" b="1" dirty="0" smtClean="0"/>
              <a:t>это</a:t>
            </a:r>
            <a:r>
              <a:rPr lang="ru-RU" dirty="0" smtClean="0"/>
              <a:t> великий русский поэт.</a:t>
            </a:r>
          </a:p>
          <a:p>
            <a:endParaRPr lang="en-US" dirty="0" smtClean="0"/>
          </a:p>
          <a:p>
            <a:r>
              <a:rPr lang="ru-RU" dirty="0" smtClean="0"/>
              <a:t>Данная модель стилистически нейтральна, может употребляться во всех стилях речи.</a:t>
            </a:r>
          </a:p>
          <a:p>
            <a:endParaRPr lang="ru-RU" dirty="0" smtClean="0"/>
          </a:p>
          <a:p>
            <a:r>
              <a:rPr lang="ru-RU" dirty="0" smtClean="0"/>
              <a:t> Упр.4. Стр.15-16.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Квалификация </a:t>
            </a:r>
            <a:r>
              <a:rPr lang="ru-RU" dirty="0" smtClean="0"/>
              <a:t>предмета.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Конструкция 2.</a:t>
            </a:r>
            <a:endParaRPr lang="en-US" b="1" dirty="0" smtClean="0"/>
          </a:p>
          <a:p>
            <a:r>
              <a:rPr lang="ru-RU" sz="1800" b="1" dirty="0" smtClean="0"/>
              <a:t>КТО (ЧТО) (</a:t>
            </a:r>
            <a:r>
              <a:rPr lang="ru-RU" sz="1800" b="1" dirty="0" err="1" smtClean="0"/>
              <a:t>И.п</a:t>
            </a:r>
            <a:r>
              <a:rPr lang="ru-RU" sz="1800" b="1" dirty="0" smtClean="0"/>
              <a:t>.) + (есть) + КТО (ЧТО) (</a:t>
            </a:r>
            <a:r>
              <a:rPr lang="ru-RU" sz="1800" b="1" dirty="0" err="1" smtClean="0"/>
              <a:t>И.п</a:t>
            </a:r>
            <a:r>
              <a:rPr lang="ru-RU" sz="1800" b="1" dirty="0" smtClean="0"/>
              <a:t>.)</a:t>
            </a:r>
          </a:p>
          <a:p>
            <a:r>
              <a:rPr lang="ru-RU" sz="1800" dirty="0" smtClean="0"/>
              <a:t>Вопросы: Кто такой … ? Что такое … ?</a:t>
            </a:r>
          </a:p>
          <a:p>
            <a:r>
              <a:rPr lang="ru-RU" sz="1800" dirty="0" smtClean="0"/>
              <a:t>Пример: Сергей – мой лучший друг.</a:t>
            </a:r>
            <a:endParaRPr lang="ru-RU" sz="1800" dirty="0"/>
          </a:p>
          <a:p>
            <a:endParaRPr lang="ru-RU" sz="1800" dirty="0" smtClean="0"/>
          </a:p>
          <a:p>
            <a:r>
              <a:rPr lang="ru-RU" sz="1800" dirty="0" smtClean="0"/>
              <a:t>В совр. русском языке глагол-связка </a:t>
            </a:r>
            <a:r>
              <a:rPr lang="ru-RU" sz="1800" b="1" dirty="0" smtClean="0"/>
              <a:t>есть</a:t>
            </a:r>
            <a:r>
              <a:rPr lang="ru-RU" sz="1800" dirty="0" smtClean="0"/>
              <a:t> (форма 3-го лица </a:t>
            </a:r>
            <a:r>
              <a:rPr lang="ru-RU" sz="1800" dirty="0" err="1" smtClean="0"/>
              <a:t>ед.ч</a:t>
            </a:r>
            <a:r>
              <a:rPr lang="ru-RU" sz="1800" dirty="0" smtClean="0"/>
              <a:t>. наст. времени глагола </a:t>
            </a:r>
            <a:r>
              <a:rPr lang="ru-RU" sz="1800" b="1" dirty="0" smtClean="0"/>
              <a:t>быть</a:t>
            </a:r>
            <a:r>
              <a:rPr lang="ru-RU" sz="1800" dirty="0" smtClean="0"/>
              <a:t>) в данной конструкции не употребляется. Однако в прошедшем и будущем времени использование глаголов-связок </a:t>
            </a:r>
            <a:r>
              <a:rPr lang="ru-RU" sz="1800" b="1" dirty="0" smtClean="0"/>
              <a:t>был</a:t>
            </a:r>
            <a:r>
              <a:rPr lang="ru-RU" sz="1800" dirty="0" smtClean="0"/>
              <a:t> (была, было, были) и </a:t>
            </a:r>
            <a:r>
              <a:rPr lang="ru-RU" sz="1800" b="1" dirty="0" smtClean="0"/>
              <a:t>будет</a:t>
            </a:r>
            <a:r>
              <a:rPr lang="ru-RU" sz="1800" dirty="0" smtClean="0"/>
              <a:t> (будут) является обязательным. Сущ. после этих глаголов-связок стоит в Т.п.</a:t>
            </a:r>
          </a:p>
          <a:p>
            <a:r>
              <a:rPr lang="ru-RU" sz="1800" dirty="0" smtClean="0"/>
              <a:t>Примеры</a:t>
            </a:r>
            <a:r>
              <a:rPr lang="ru-RU" sz="1800" dirty="0"/>
              <a:t>: Сергей </a:t>
            </a:r>
            <a:r>
              <a:rPr lang="ru-RU" sz="1800" dirty="0" smtClean="0"/>
              <a:t>был моим лучшим другом.</a:t>
            </a:r>
          </a:p>
          <a:p>
            <a:r>
              <a:rPr lang="ru-RU" sz="1800" dirty="0"/>
              <a:t> </a:t>
            </a:r>
            <a:r>
              <a:rPr lang="ru-RU" sz="1800" dirty="0" smtClean="0"/>
              <a:t>                   </a:t>
            </a:r>
            <a:r>
              <a:rPr lang="ru-RU" sz="1800" dirty="0"/>
              <a:t>Сергей </a:t>
            </a:r>
            <a:r>
              <a:rPr lang="ru-RU" sz="1800" dirty="0" smtClean="0"/>
              <a:t>будет моим лучшим другом.</a:t>
            </a:r>
          </a:p>
          <a:p>
            <a:endParaRPr lang="ru-RU" sz="1800" dirty="0"/>
          </a:p>
          <a:p>
            <a:r>
              <a:rPr lang="ru-RU" sz="1800" dirty="0" smtClean="0"/>
              <a:t>Данная модель стилистически нейтральна.</a:t>
            </a:r>
            <a:endParaRPr lang="ru-RU" sz="1800" dirty="0"/>
          </a:p>
          <a:p>
            <a:endParaRPr lang="ru-RU" sz="1800" dirty="0" smtClean="0"/>
          </a:p>
          <a:p>
            <a:r>
              <a:rPr lang="ru-RU" sz="1800" dirty="0"/>
              <a:t>	</a:t>
            </a:r>
            <a:r>
              <a:rPr lang="ru-RU" sz="1800" dirty="0" smtClean="0"/>
              <a:t>		   </a:t>
            </a:r>
            <a:endParaRPr lang="ru-RU" sz="1800" dirty="0"/>
          </a:p>
          <a:p>
            <a:endParaRPr lang="ru-RU" sz="1800" dirty="0" smtClean="0"/>
          </a:p>
          <a:p>
            <a:endParaRPr lang="ru-RU" sz="1800" dirty="0"/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724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Квалификация предмета.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Конструкция 3.</a:t>
            </a:r>
          </a:p>
          <a:p>
            <a:endParaRPr lang="ru-RU" sz="1800" b="1" dirty="0" smtClean="0"/>
          </a:p>
          <a:p>
            <a:r>
              <a:rPr lang="ru-RU" sz="1800" b="1" dirty="0" smtClean="0"/>
              <a:t>ЧТО </a:t>
            </a:r>
            <a:r>
              <a:rPr lang="ru-RU" sz="1800" b="1" dirty="0"/>
              <a:t>(</a:t>
            </a:r>
            <a:r>
              <a:rPr lang="ru-RU" sz="1800" b="1" dirty="0" err="1"/>
              <a:t>И.п</a:t>
            </a:r>
            <a:r>
              <a:rPr lang="ru-RU" sz="1800" b="1" dirty="0"/>
              <a:t>.) + </a:t>
            </a:r>
            <a:r>
              <a:rPr lang="ru-RU" sz="1800" b="1" dirty="0" smtClean="0"/>
              <a:t>есть </a:t>
            </a:r>
            <a:r>
              <a:rPr lang="ru-RU" sz="1800" b="1" dirty="0"/>
              <a:t>+ </a:t>
            </a:r>
            <a:r>
              <a:rPr lang="ru-RU" sz="1800" b="1" dirty="0" smtClean="0"/>
              <a:t>ЧТО </a:t>
            </a:r>
            <a:r>
              <a:rPr lang="ru-RU" sz="1800" b="1" dirty="0"/>
              <a:t>(</a:t>
            </a:r>
            <a:r>
              <a:rPr lang="ru-RU" sz="1800" b="1" dirty="0" err="1"/>
              <a:t>И.п</a:t>
            </a:r>
            <a:r>
              <a:rPr lang="ru-RU" sz="1800" b="1" dirty="0"/>
              <a:t>.)</a:t>
            </a:r>
          </a:p>
          <a:p>
            <a:r>
              <a:rPr lang="ru-RU" sz="1800" dirty="0"/>
              <a:t>Вопросы: </a:t>
            </a:r>
            <a:r>
              <a:rPr lang="ru-RU" sz="1800" dirty="0" smtClean="0"/>
              <a:t>Что такое … ? Что есть … ?</a:t>
            </a:r>
            <a:endParaRPr lang="ru-RU" dirty="0" smtClean="0"/>
          </a:p>
          <a:p>
            <a:r>
              <a:rPr lang="ru-RU" sz="1800" dirty="0" smtClean="0"/>
              <a:t>Пример: Талант </a:t>
            </a:r>
            <a:r>
              <a:rPr lang="ru-RU" sz="1800" b="1" dirty="0" smtClean="0"/>
              <a:t>есть</a:t>
            </a:r>
            <a:r>
              <a:rPr lang="ru-RU" sz="1800" dirty="0" smtClean="0"/>
              <a:t> дар природы.</a:t>
            </a:r>
          </a:p>
          <a:p>
            <a:endParaRPr lang="ru-RU" sz="1800" dirty="0"/>
          </a:p>
          <a:p>
            <a:r>
              <a:rPr lang="ru-RU" sz="1800" dirty="0" smtClean="0"/>
              <a:t>В совр. </a:t>
            </a:r>
            <a:r>
              <a:rPr lang="ru-RU" sz="1800" dirty="0"/>
              <a:t>р</a:t>
            </a:r>
            <a:r>
              <a:rPr lang="ru-RU" sz="1800" dirty="0" smtClean="0"/>
              <a:t>усском языке</a:t>
            </a:r>
            <a:r>
              <a:rPr lang="ru-RU" sz="1800" dirty="0"/>
              <a:t> глагол-связка </a:t>
            </a:r>
            <a:r>
              <a:rPr lang="ru-RU" sz="1800" b="1" dirty="0"/>
              <a:t>есть</a:t>
            </a:r>
            <a:r>
              <a:rPr lang="ru-RU" sz="1800" dirty="0"/>
              <a:t> (форма 3-го лица </a:t>
            </a:r>
            <a:r>
              <a:rPr lang="ru-RU" sz="1800" dirty="0" err="1"/>
              <a:t>ед.ч</a:t>
            </a:r>
            <a:r>
              <a:rPr lang="ru-RU" sz="1800" dirty="0"/>
              <a:t>. наст. времени глагола </a:t>
            </a:r>
            <a:r>
              <a:rPr lang="ru-RU" sz="1800" b="1" dirty="0"/>
              <a:t>быть</a:t>
            </a:r>
            <a:r>
              <a:rPr lang="ru-RU" sz="1800" dirty="0"/>
              <a:t>) </a:t>
            </a:r>
            <a:r>
              <a:rPr lang="ru-RU" sz="1800" dirty="0" smtClean="0"/>
              <a:t>употребляется в составном предикате, когда даются краткие описания понятий.</a:t>
            </a:r>
          </a:p>
          <a:p>
            <a:endParaRPr lang="ru-RU" sz="1800" dirty="0" smtClean="0"/>
          </a:p>
          <a:p>
            <a:r>
              <a:rPr lang="ru-RU" sz="1800" dirty="0" smtClean="0"/>
              <a:t>Данная модель употребляется в научном и </a:t>
            </a:r>
            <a:r>
              <a:rPr lang="ru-RU" sz="1800" dirty="0" err="1" smtClean="0"/>
              <a:t>газетно</a:t>
            </a:r>
            <a:r>
              <a:rPr lang="ru-RU" sz="1800" dirty="0" smtClean="0"/>
              <a:t>-публицистическом стилях.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382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Квалификация предмета.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Конструкция 4.</a:t>
            </a:r>
          </a:p>
          <a:p>
            <a:r>
              <a:rPr lang="ru-RU" sz="1800" b="1" dirty="0" smtClean="0"/>
              <a:t>КТО (</a:t>
            </a:r>
            <a:r>
              <a:rPr lang="ru-RU" sz="1800" b="1" dirty="0"/>
              <a:t>ЧТО) (</a:t>
            </a:r>
            <a:r>
              <a:rPr lang="ru-RU" sz="1800" b="1" dirty="0" err="1"/>
              <a:t>И.п</a:t>
            </a:r>
            <a:r>
              <a:rPr lang="ru-RU" sz="1800" b="1" dirty="0"/>
              <a:t>.) + </a:t>
            </a:r>
            <a:r>
              <a:rPr lang="ru-RU" sz="1800" b="1" dirty="0" smtClean="0"/>
              <a:t>является </a:t>
            </a:r>
            <a:r>
              <a:rPr lang="ru-RU" sz="1800" b="1" dirty="0"/>
              <a:t>+ </a:t>
            </a:r>
            <a:r>
              <a:rPr lang="ru-RU" sz="1800" b="1" dirty="0" smtClean="0"/>
              <a:t>КЕМ </a:t>
            </a:r>
            <a:r>
              <a:rPr lang="ru-RU" sz="1800" b="1" dirty="0"/>
              <a:t>(</a:t>
            </a:r>
            <a:r>
              <a:rPr lang="ru-RU" sz="1800" b="1" dirty="0" smtClean="0"/>
              <a:t>ЧЕМ) (Т.п.)</a:t>
            </a:r>
          </a:p>
          <a:p>
            <a:r>
              <a:rPr lang="ru-RU" sz="1800" dirty="0" smtClean="0"/>
              <a:t>Вопрос: Кем является … ? Чем является … ?</a:t>
            </a:r>
          </a:p>
          <a:p>
            <a:r>
              <a:rPr lang="ru-RU" sz="1800" dirty="0" smtClean="0"/>
              <a:t>Примеры: Владимир Владимирович Путин </a:t>
            </a:r>
            <a:r>
              <a:rPr lang="ru-RU" sz="1800" b="1" dirty="0" smtClean="0"/>
              <a:t>является</a:t>
            </a:r>
            <a:r>
              <a:rPr lang="ru-RU" sz="1800" dirty="0" smtClean="0"/>
              <a:t> президентом России.</a:t>
            </a:r>
          </a:p>
          <a:p>
            <a:pPr>
              <a:buAutoNum type="arabicParenR"/>
            </a:pPr>
            <a:r>
              <a:rPr lang="ru-RU" sz="1800" dirty="0" smtClean="0"/>
              <a:t>Глагол </a:t>
            </a:r>
            <a:r>
              <a:rPr lang="ru-RU" sz="1800" b="1" dirty="0" smtClean="0"/>
              <a:t>являться</a:t>
            </a:r>
            <a:r>
              <a:rPr lang="ru-RU" sz="1800" dirty="0" smtClean="0"/>
              <a:t> в качестве глагола-связки используется </a:t>
            </a:r>
            <a:r>
              <a:rPr lang="ru-RU" sz="1800" u="sng" dirty="0" smtClean="0"/>
              <a:t>только в настоящем времени</a:t>
            </a:r>
            <a:r>
              <a:rPr lang="ru-RU" sz="1800" dirty="0" smtClean="0"/>
              <a:t>. Для прошедшего времени используется глагол-связка </a:t>
            </a:r>
            <a:r>
              <a:rPr lang="ru-RU" sz="1800" b="1" dirty="0" smtClean="0"/>
              <a:t>был</a:t>
            </a:r>
            <a:r>
              <a:rPr lang="ru-RU" sz="1800" dirty="0" smtClean="0"/>
              <a:t> (была, было, были), а для будущего времени глагол-связка </a:t>
            </a:r>
            <a:r>
              <a:rPr lang="ru-RU" sz="1800" b="1" dirty="0" smtClean="0"/>
              <a:t>будет</a:t>
            </a:r>
            <a:r>
              <a:rPr lang="ru-RU" sz="1800" dirty="0" smtClean="0"/>
              <a:t> (будут). Существительное после этих глаголов-связок стоит в Т.п.</a:t>
            </a:r>
          </a:p>
          <a:p>
            <a:pPr marL="0" indent="0"/>
            <a:r>
              <a:rPr lang="ru-RU" sz="1800" dirty="0" smtClean="0"/>
              <a:t>Примеры: </a:t>
            </a:r>
            <a:r>
              <a:rPr lang="ru-RU" sz="1800" dirty="0"/>
              <a:t>Владимир Владимирович Путин </a:t>
            </a:r>
            <a:r>
              <a:rPr lang="ru-RU" sz="1800" b="1" dirty="0" smtClean="0"/>
              <a:t>был</a:t>
            </a:r>
            <a:r>
              <a:rPr lang="ru-RU" sz="1800" dirty="0" smtClean="0"/>
              <a:t> </a:t>
            </a:r>
            <a:r>
              <a:rPr lang="ru-RU" sz="1800" b="1" dirty="0"/>
              <a:t>президентом</a:t>
            </a:r>
            <a:r>
              <a:rPr lang="ru-RU" sz="1800" dirty="0"/>
              <a:t> России</a:t>
            </a:r>
            <a:r>
              <a:rPr lang="ru-RU" sz="1800" dirty="0" smtClean="0"/>
              <a:t>.</a:t>
            </a:r>
          </a:p>
          <a:p>
            <a:pPr marL="0" indent="0"/>
            <a:r>
              <a:rPr lang="ru-RU" sz="1800" dirty="0" smtClean="0"/>
              <a:t>                    Владимир </a:t>
            </a:r>
            <a:r>
              <a:rPr lang="ru-RU" sz="1800" dirty="0"/>
              <a:t>Владимирович Путин </a:t>
            </a:r>
            <a:r>
              <a:rPr lang="ru-RU" sz="1800" b="1" dirty="0" smtClean="0"/>
              <a:t>будет</a:t>
            </a:r>
            <a:r>
              <a:rPr lang="ru-RU" sz="1800" dirty="0" smtClean="0"/>
              <a:t> </a:t>
            </a:r>
            <a:r>
              <a:rPr lang="ru-RU" sz="1800" b="1" dirty="0"/>
              <a:t>президентом</a:t>
            </a:r>
            <a:r>
              <a:rPr lang="ru-RU" sz="1800" dirty="0"/>
              <a:t> России</a:t>
            </a:r>
            <a:r>
              <a:rPr lang="ru-RU" sz="1800" dirty="0" smtClean="0"/>
              <a:t>.</a:t>
            </a:r>
            <a:endParaRPr lang="en-US" sz="1800" dirty="0" smtClean="0"/>
          </a:p>
          <a:p>
            <a:pPr marL="0" indent="0"/>
            <a:r>
              <a:rPr lang="en-US" sz="1800" dirty="0" smtClean="0"/>
              <a:t>2) </a:t>
            </a:r>
            <a:r>
              <a:rPr lang="ru-RU" sz="1800" dirty="0" smtClean="0"/>
              <a:t>Глагол-связка </a:t>
            </a:r>
            <a:r>
              <a:rPr lang="ru-RU" sz="1800" b="1" dirty="0" smtClean="0"/>
              <a:t>являться</a:t>
            </a:r>
            <a:r>
              <a:rPr lang="ru-RU" sz="1800" dirty="0" smtClean="0"/>
              <a:t> (чем?) относится к составному предикату, называющему общее понятие (является </a:t>
            </a:r>
            <a:r>
              <a:rPr lang="ru-RU" sz="1800" b="1" dirty="0" smtClean="0"/>
              <a:t>президентом</a:t>
            </a:r>
            <a:r>
              <a:rPr lang="ru-RU" sz="1800" dirty="0" smtClean="0"/>
              <a:t>), а субъект (Владимир Владимирович Путин) называет специфическое понятие, часть общего понятия.</a:t>
            </a:r>
          </a:p>
          <a:p>
            <a:pPr marL="0" indent="0"/>
            <a:r>
              <a:rPr lang="ru-RU" sz="1800" dirty="0" smtClean="0"/>
              <a:t>Данная модель используется во всех стилях книжной речи.</a:t>
            </a:r>
          </a:p>
          <a:p>
            <a:pPr marL="0" indent="0"/>
            <a:r>
              <a:rPr lang="ru-RU" sz="1800" dirty="0" smtClean="0"/>
              <a:t>Упр.5 стр.16, упр.7 стр.16-17.</a:t>
            </a:r>
            <a:endParaRPr lang="ru-RU" sz="1800" dirty="0"/>
          </a:p>
          <a:p>
            <a:pPr marL="0" indent="0"/>
            <a:endParaRPr lang="ru-RU" sz="18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999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Упр.5. Стр.16.</a:t>
            </a:r>
          </a:p>
          <a:p>
            <a:r>
              <a:rPr lang="ru-RU" dirty="0" smtClean="0"/>
              <a:t>Серёжа – мой лучший друг.</a:t>
            </a:r>
          </a:p>
          <a:p>
            <a:r>
              <a:rPr lang="ru-RU" dirty="0" smtClean="0"/>
              <a:t>Господин Иванов является/был министр</a:t>
            </a:r>
            <a:r>
              <a:rPr lang="ru-RU" b="1" dirty="0" smtClean="0"/>
              <a:t>ом</a:t>
            </a:r>
            <a:r>
              <a:rPr lang="ru-RU" dirty="0" smtClean="0"/>
              <a:t> обороны РФ.</a:t>
            </a:r>
          </a:p>
          <a:p>
            <a:r>
              <a:rPr lang="ru-RU" dirty="0" smtClean="0"/>
              <a:t>Профессор Петров является мо</a:t>
            </a:r>
            <a:r>
              <a:rPr lang="ru-RU" b="1" dirty="0" smtClean="0"/>
              <a:t>им</a:t>
            </a:r>
            <a:r>
              <a:rPr lang="ru-RU" dirty="0" smtClean="0"/>
              <a:t> научн</a:t>
            </a:r>
            <a:r>
              <a:rPr lang="ru-RU" b="1" dirty="0" smtClean="0"/>
              <a:t>ым</a:t>
            </a:r>
            <a:r>
              <a:rPr lang="ru-RU" dirty="0" smtClean="0"/>
              <a:t> руководител</a:t>
            </a:r>
            <a:r>
              <a:rPr lang="ru-RU" b="1" dirty="0" smtClean="0"/>
              <a:t>ем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Билл Гейтс является владельц</a:t>
            </a:r>
            <a:r>
              <a:rPr lang="ru-RU" b="1" dirty="0" smtClean="0"/>
              <a:t>ем</a:t>
            </a:r>
            <a:r>
              <a:rPr lang="ru-RU" dirty="0" smtClean="0"/>
              <a:t> компании «Майкрософт».</a:t>
            </a:r>
          </a:p>
          <a:p>
            <a:r>
              <a:rPr lang="ru-RU" dirty="0" smtClean="0"/>
              <a:t>Ольга Кузнецова – моя одноклассница.</a:t>
            </a:r>
          </a:p>
          <a:p>
            <a:r>
              <a:rPr lang="ru-RU" dirty="0" err="1" smtClean="0"/>
              <a:t>А.П.Чехов</a:t>
            </a:r>
            <a:r>
              <a:rPr lang="ru-RU" dirty="0" smtClean="0"/>
              <a:t> является велик</a:t>
            </a:r>
            <a:r>
              <a:rPr lang="ru-RU" b="1" dirty="0" smtClean="0"/>
              <a:t>им</a:t>
            </a:r>
            <a:r>
              <a:rPr lang="ru-RU" dirty="0" smtClean="0"/>
              <a:t> русск</a:t>
            </a:r>
            <a:r>
              <a:rPr lang="ru-RU" b="1" dirty="0" smtClean="0"/>
              <a:t>им</a:t>
            </a:r>
            <a:r>
              <a:rPr lang="ru-RU" dirty="0" smtClean="0"/>
              <a:t> писател</a:t>
            </a:r>
            <a:r>
              <a:rPr lang="ru-RU" b="1" dirty="0" smtClean="0"/>
              <a:t>ем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Теннисистка Мария Шарапова является победительниц</a:t>
            </a:r>
            <a:r>
              <a:rPr lang="ru-RU" b="1" dirty="0" smtClean="0"/>
              <a:t>ей</a:t>
            </a:r>
            <a:r>
              <a:rPr lang="ru-RU" dirty="0" smtClean="0"/>
              <a:t> мирового чемпионата.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746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dirty="0" smtClean="0"/>
              <a:t>Упр.7 Стр.16.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«Сони» </a:t>
            </a:r>
            <a:r>
              <a:rPr lang="ru-RU" sz="1800" b="1" dirty="0" smtClean="0"/>
              <a:t>является</a:t>
            </a:r>
            <a:r>
              <a:rPr lang="ru-RU" sz="1800" dirty="0" smtClean="0"/>
              <a:t> </a:t>
            </a:r>
            <a:r>
              <a:rPr lang="ru-RU" sz="1800" i="1" dirty="0" smtClean="0"/>
              <a:t>всемирно известн</a:t>
            </a:r>
            <a:r>
              <a:rPr lang="ru-RU" sz="1800" b="1" i="1" dirty="0" smtClean="0"/>
              <a:t>ой</a:t>
            </a:r>
            <a:r>
              <a:rPr lang="ru-RU" sz="1800" i="1" dirty="0" smtClean="0"/>
              <a:t> японск</a:t>
            </a:r>
            <a:r>
              <a:rPr lang="ru-RU" sz="1800" b="1" i="1" dirty="0" smtClean="0"/>
              <a:t>ой</a:t>
            </a:r>
            <a:r>
              <a:rPr lang="ru-RU" sz="1800" i="1" dirty="0" smtClean="0"/>
              <a:t> компани</a:t>
            </a:r>
            <a:r>
              <a:rPr lang="ru-RU" sz="1800" b="1" i="1" dirty="0" smtClean="0"/>
              <a:t>ей</a:t>
            </a:r>
            <a:r>
              <a:rPr lang="ru-RU" sz="1800" dirty="0" smtClean="0"/>
              <a:t>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Билл Гейтс </a:t>
            </a:r>
            <a:r>
              <a:rPr lang="ru-RU" sz="1800" b="1" dirty="0" smtClean="0"/>
              <a:t>является</a:t>
            </a:r>
            <a:r>
              <a:rPr lang="ru-RU" sz="1800" dirty="0" smtClean="0"/>
              <a:t> </a:t>
            </a:r>
            <a:r>
              <a:rPr lang="ru-RU" sz="1800" i="1" dirty="0" smtClean="0"/>
              <a:t>владельц</a:t>
            </a:r>
            <a:r>
              <a:rPr lang="ru-RU" sz="1800" b="1" i="1" dirty="0" smtClean="0"/>
              <a:t>ем</a:t>
            </a:r>
            <a:r>
              <a:rPr lang="ru-RU" sz="1800" i="1" dirty="0" smtClean="0"/>
              <a:t> компании «Майкрософт», одн</a:t>
            </a:r>
            <a:r>
              <a:rPr lang="ru-RU" sz="1800" b="1" i="1" dirty="0" smtClean="0"/>
              <a:t>им</a:t>
            </a:r>
            <a:r>
              <a:rPr lang="ru-RU" sz="1800" i="1" dirty="0" smtClean="0"/>
              <a:t> из самых </a:t>
            </a:r>
            <a:r>
              <a:rPr lang="ru-RU" sz="1800" dirty="0" smtClean="0"/>
              <a:t>… 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Российский фильм «Возвращение» </a:t>
            </a:r>
            <a:r>
              <a:rPr lang="ru-RU" sz="1800" b="1" dirty="0" smtClean="0"/>
              <a:t>является</a:t>
            </a:r>
            <a:r>
              <a:rPr lang="ru-RU" sz="1800" dirty="0" smtClean="0"/>
              <a:t> </a:t>
            </a:r>
            <a:r>
              <a:rPr lang="ru-RU" sz="1800" i="1" dirty="0" smtClean="0"/>
              <a:t>выдающ</a:t>
            </a:r>
            <a:r>
              <a:rPr lang="ru-RU" sz="1800" b="1" i="1" dirty="0" smtClean="0"/>
              <a:t>им</a:t>
            </a:r>
            <a:r>
              <a:rPr lang="ru-RU" sz="1800" i="1" dirty="0" smtClean="0"/>
              <a:t>ся произведени</a:t>
            </a:r>
            <a:r>
              <a:rPr lang="ru-RU" sz="1800" b="1" i="1" dirty="0" smtClean="0"/>
              <a:t>ем</a:t>
            </a:r>
            <a:r>
              <a:rPr lang="ru-RU" sz="1800" i="1" dirty="0" smtClean="0"/>
              <a:t> </a:t>
            </a:r>
            <a:r>
              <a:rPr lang="ru-RU" sz="1800" dirty="0" smtClean="0"/>
              <a:t>… . 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Аптека «36.6» («Тридцать шесть и шесть») </a:t>
            </a:r>
            <a:r>
              <a:rPr lang="ru-RU" sz="1800" b="1" dirty="0" smtClean="0"/>
              <a:t>является</a:t>
            </a:r>
            <a:r>
              <a:rPr lang="ru-RU" sz="1800" dirty="0" smtClean="0"/>
              <a:t> </a:t>
            </a:r>
            <a:r>
              <a:rPr lang="ru-RU" sz="1800" i="1" dirty="0" smtClean="0"/>
              <a:t>популярн</a:t>
            </a:r>
            <a:r>
              <a:rPr lang="ru-RU" sz="1800" b="1" i="1" dirty="0" smtClean="0"/>
              <a:t>ой</a:t>
            </a:r>
            <a:r>
              <a:rPr lang="ru-RU" sz="1800" i="1" dirty="0" smtClean="0"/>
              <a:t> в России фирм</a:t>
            </a:r>
            <a:r>
              <a:rPr lang="ru-RU" sz="1800" b="1" i="1" dirty="0" smtClean="0"/>
              <a:t>ой</a:t>
            </a:r>
            <a:r>
              <a:rPr lang="ru-RU" sz="1800" i="1" dirty="0" smtClean="0"/>
              <a:t> </a:t>
            </a:r>
            <a:r>
              <a:rPr lang="ru-RU" sz="1800" dirty="0" smtClean="0"/>
              <a:t>… 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Владивосток </a:t>
            </a:r>
            <a:r>
              <a:rPr lang="ru-RU" sz="1800" b="1" dirty="0" smtClean="0"/>
              <a:t>является</a:t>
            </a:r>
            <a:r>
              <a:rPr lang="ru-RU" sz="1800" dirty="0" smtClean="0"/>
              <a:t> </a:t>
            </a:r>
            <a:r>
              <a:rPr lang="ru-RU" sz="1800" i="1" dirty="0" smtClean="0"/>
              <a:t>крупнейш</a:t>
            </a:r>
            <a:r>
              <a:rPr lang="ru-RU" sz="1800" b="1" i="1" dirty="0" smtClean="0"/>
              <a:t>им</a:t>
            </a:r>
            <a:r>
              <a:rPr lang="ru-RU" sz="1800" i="1" dirty="0" smtClean="0"/>
              <a:t> город</a:t>
            </a:r>
            <a:r>
              <a:rPr lang="ru-RU" sz="1800" b="1" i="1" dirty="0" smtClean="0"/>
              <a:t>ом</a:t>
            </a:r>
            <a:r>
              <a:rPr lang="ru-RU" sz="1800" i="1" dirty="0" smtClean="0"/>
              <a:t>-порт</a:t>
            </a:r>
            <a:r>
              <a:rPr lang="ru-RU" sz="1800" b="1" i="1" dirty="0" smtClean="0"/>
              <a:t>ом</a:t>
            </a:r>
            <a:r>
              <a:rPr lang="ru-RU" sz="1800" i="1" dirty="0" smtClean="0"/>
              <a:t> </a:t>
            </a:r>
            <a:r>
              <a:rPr lang="ru-RU" sz="1800" dirty="0" smtClean="0"/>
              <a:t>… 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«Аэрофлот» </a:t>
            </a:r>
            <a:r>
              <a:rPr lang="ru-RU" sz="1800" b="1" dirty="0" smtClean="0"/>
              <a:t>является</a:t>
            </a:r>
            <a:r>
              <a:rPr lang="ru-RU" sz="1800" dirty="0" smtClean="0"/>
              <a:t> </a:t>
            </a:r>
            <a:r>
              <a:rPr lang="ru-RU" sz="1800" i="1" dirty="0" smtClean="0"/>
              <a:t>сам</a:t>
            </a:r>
            <a:r>
              <a:rPr lang="ru-RU" sz="1800" b="1" i="1" dirty="0" smtClean="0"/>
              <a:t>ой</a:t>
            </a:r>
            <a:r>
              <a:rPr lang="ru-RU" sz="1800" i="1" dirty="0" smtClean="0"/>
              <a:t> крупн</a:t>
            </a:r>
            <a:r>
              <a:rPr lang="ru-RU" sz="1800" b="1" i="1" dirty="0" smtClean="0"/>
              <a:t>ой</a:t>
            </a:r>
            <a:r>
              <a:rPr lang="ru-RU" sz="1800" i="1" dirty="0" smtClean="0"/>
              <a:t> российск</a:t>
            </a:r>
            <a:r>
              <a:rPr lang="ru-RU" sz="1800" b="1" i="1" dirty="0" smtClean="0"/>
              <a:t>ой</a:t>
            </a:r>
            <a:r>
              <a:rPr lang="ru-RU" sz="1800" i="1" dirty="0" smtClean="0"/>
              <a:t> авиакомпани</a:t>
            </a:r>
            <a:r>
              <a:rPr lang="ru-RU" sz="1800" b="1" i="1" dirty="0" smtClean="0"/>
              <a:t>ей</a:t>
            </a:r>
            <a:r>
              <a:rPr lang="ru-RU" sz="1800" dirty="0" smtClean="0"/>
              <a:t>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Михаил Горбачёв </a:t>
            </a:r>
            <a:r>
              <a:rPr lang="ru-RU" sz="1800" b="1" dirty="0" smtClean="0"/>
              <a:t>был</a:t>
            </a:r>
            <a:r>
              <a:rPr lang="ru-RU" sz="1800" dirty="0" smtClean="0"/>
              <a:t> </a:t>
            </a:r>
            <a:r>
              <a:rPr lang="ru-RU" sz="1800" i="1" dirty="0" smtClean="0"/>
              <a:t>известн</a:t>
            </a:r>
            <a:r>
              <a:rPr lang="ru-RU" sz="1800" b="1" i="1" dirty="0" smtClean="0"/>
              <a:t>ым</a:t>
            </a:r>
            <a:r>
              <a:rPr lang="ru-RU" sz="1800" i="1" dirty="0" smtClean="0"/>
              <a:t> политик</a:t>
            </a:r>
            <a:r>
              <a:rPr lang="ru-RU" sz="1800" b="1" i="1" dirty="0" smtClean="0"/>
              <a:t>ом</a:t>
            </a:r>
            <a:r>
              <a:rPr lang="ru-RU" sz="1800" i="1" dirty="0" smtClean="0"/>
              <a:t>-реформатор</a:t>
            </a:r>
            <a:r>
              <a:rPr lang="ru-RU" sz="1800" b="1" i="1" dirty="0" smtClean="0"/>
              <a:t>ом</a:t>
            </a:r>
            <a:r>
              <a:rPr lang="ru-RU" sz="1800" i="1" dirty="0" smtClean="0"/>
              <a:t>, начавш</a:t>
            </a:r>
            <a:r>
              <a:rPr lang="ru-RU" sz="1800" b="1" i="1" dirty="0" smtClean="0"/>
              <a:t>им</a:t>
            </a:r>
            <a:r>
              <a:rPr lang="ru-RU" sz="1800" i="1" dirty="0" smtClean="0"/>
              <a:t> </a:t>
            </a:r>
            <a:r>
              <a:rPr lang="ru-RU" sz="1800" dirty="0" smtClean="0"/>
              <a:t>… 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«Три сестры» </a:t>
            </a:r>
            <a:r>
              <a:rPr lang="ru-RU" sz="1800" b="1" dirty="0" smtClean="0"/>
              <a:t>являются</a:t>
            </a:r>
            <a:r>
              <a:rPr lang="ru-RU" sz="1800" dirty="0" smtClean="0"/>
              <a:t> </a:t>
            </a:r>
            <a:r>
              <a:rPr lang="ru-RU" sz="1800" i="1" dirty="0" smtClean="0"/>
              <a:t>популярн</a:t>
            </a:r>
            <a:r>
              <a:rPr lang="ru-RU" sz="1800" b="1" i="1" dirty="0" smtClean="0"/>
              <a:t>ым</a:t>
            </a:r>
            <a:r>
              <a:rPr lang="ru-RU" sz="1800" i="1" dirty="0" smtClean="0"/>
              <a:t> в российских театрах спектакл</a:t>
            </a:r>
            <a:r>
              <a:rPr lang="ru-RU" sz="1800" b="1" i="1" dirty="0" smtClean="0"/>
              <a:t>ем</a:t>
            </a:r>
            <a:r>
              <a:rPr lang="ru-RU" sz="1800" i="1" dirty="0" smtClean="0"/>
              <a:t> по пьесе … </a:t>
            </a:r>
            <a:r>
              <a:rPr lang="ru-RU" sz="1800" dirty="0" smtClean="0"/>
              <a:t>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Озеро Байкал </a:t>
            </a:r>
            <a:r>
              <a:rPr lang="ru-RU" sz="1800" b="1" dirty="0" smtClean="0"/>
              <a:t>является</a:t>
            </a:r>
            <a:r>
              <a:rPr lang="ru-RU" sz="1800" dirty="0" smtClean="0"/>
              <a:t> </a:t>
            </a:r>
            <a:r>
              <a:rPr lang="ru-RU" sz="1800" i="1" dirty="0" smtClean="0"/>
              <a:t>сам</a:t>
            </a:r>
            <a:r>
              <a:rPr lang="ru-RU" sz="1800" b="1" i="1" dirty="0" smtClean="0"/>
              <a:t>ым</a:t>
            </a:r>
            <a:r>
              <a:rPr lang="ru-RU" sz="1800" i="1" dirty="0" smtClean="0"/>
              <a:t> глубок</a:t>
            </a:r>
            <a:r>
              <a:rPr lang="ru-RU" sz="1800" b="1" i="1" dirty="0" smtClean="0"/>
              <a:t>им</a:t>
            </a:r>
            <a:r>
              <a:rPr lang="ru-RU" sz="1800" i="1" dirty="0" smtClean="0"/>
              <a:t> озер</a:t>
            </a:r>
            <a:r>
              <a:rPr lang="ru-RU" sz="1800" b="1" i="1" dirty="0" smtClean="0"/>
              <a:t>ом</a:t>
            </a:r>
            <a:r>
              <a:rPr lang="ru-RU" sz="1800" i="1" dirty="0" smtClean="0"/>
              <a:t> в мире</a:t>
            </a:r>
            <a:r>
              <a:rPr lang="ru-RU" sz="1800" dirty="0" smtClean="0"/>
              <a:t>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Московский университет </a:t>
            </a:r>
            <a:r>
              <a:rPr lang="ru-RU" sz="1800" b="1" dirty="0" smtClean="0"/>
              <a:t>является</a:t>
            </a:r>
            <a:r>
              <a:rPr lang="ru-RU" sz="1800" dirty="0" smtClean="0"/>
              <a:t> </a:t>
            </a:r>
            <a:r>
              <a:rPr lang="ru-RU" sz="1800" i="1" dirty="0" smtClean="0"/>
              <a:t>старейш</a:t>
            </a:r>
            <a:r>
              <a:rPr lang="ru-RU" sz="1800" b="1" i="1" dirty="0" smtClean="0"/>
              <a:t>им</a:t>
            </a:r>
            <a:r>
              <a:rPr lang="ru-RU" sz="1800" i="1" dirty="0" smtClean="0"/>
              <a:t> университет</a:t>
            </a:r>
            <a:r>
              <a:rPr lang="ru-RU" sz="1800" b="1" i="1" dirty="0" smtClean="0"/>
              <a:t>ом</a:t>
            </a:r>
            <a:r>
              <a:rPr lang="ru-RU" sz="1800" i="1" dirty="0" smtClean="0"/>
              <a:t> в России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716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Квалификация предмета.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Конструкция 5.</a:t>
            </a:r>
          </a:p>
          <a:p>
            <a:r>
              <a:rPr lang="ru-RU" sz="1800" b="1" dirty="0" smtClean="0"/>
              <a:t>ЧТО (КТО</a:t>
            </a:r>
            <a:r>
              <a:rPr lang="ru-RU" sz="1800" b="1" dirty="0"/>
              <a:t>) (</a:t>
            </a:r>
            <a:r>
              <a:rPr lang="ru-RU" sz="1800" b="1" dirty="0" err="1"/>
              <a:t>И.п</a:t>
            </a:r>
            <a:r>
              <a:rPr lang="ru-RU" sz="1800" b="1" dirty="0"/>
              <a:t>.) + </a:t>
            </a:r>
            <a:r>
              <a:rPr lang="ru-RU" sz="1800" b="1" dirty="0" smtClean="0"/>
              <a:t>представляет собой </a:t>
            </a:r>
            <a:r>
              <a:rPr lang="ru-RU" sz="1800" b="1" dirty="0"/>
              <a:t>+ </a:t>
            </a:r>
            <a:r>
              <a:rPr lang="ru-RU" sz="1800" b="1" dirty="0" smtClean="0"/>
              <a:t>ЧТО (</a:t>
            </a:r>
            <a:r>
              <a:rPr lang="ru-RU" sz="1800" b="1" dirty="0" err="1"/>
              <a:t>В</a:t>
            </a:r>
            <a:r>
              <a:rPr lang="ru-RU" sz="1800" b="1" dirty="0" err="1" smtClean="0"/>
              <a:t>.п</a:t>
            </a:r>
            <a:r>
              <a:rPr lang="ru-RU" sz="1800" b="1" dirty="0"/>
              <a:t>.)</a:t>
            </a:r>
          </a:p>
          <a:p>
            <a:r>
              <a:rPr lang="ru-RU" sz="1800" dirty="0" smtClean="0"/>
              <a:t>Вопрос: Что представляет собой … ?</a:t>
            </a:r>
          </a:p>
          <a:p>
            <a:r>
              <a:rPr lang="ru-RU" sz="1800" dirty="0" smtClean="0"/>
              <a:t>Пример: Мобильный телефон </a:t>
            </a:r>
            <a:r>
              <a:rPr lang="ru-RU" sz="1800" b="1" dirty="0" smtClean="0"/>
              <a:t>представляет собой </a:t>
            </a:r>
            <a:r>
              <a:rPr lang="ru-RU" sz="1800" dirty="0" smtClean="0"/>
              <a:t>одно из средств связи.</a:t>
            </a:r>
          </a:p>
          <a:p>
            <a:endParaRPr lang="ru-RU" sz="1800" dirty="0"/>
          </a:p>
          <a:p>
            <a:pPr>
              <a:buFont typeface="+mj-lt"/>
              <a:buAutoNum type="arabicParenR"/>
            </a:pPr>
            <a:r>
              <a:rPr lang="ru-RU" sz="1800" dirty="0" smtClean="0"/>
              <a:t>Глагол-связка </a:t>
            </a:r>
            <a:r>
              <a:rPr lang="ru-RU" sz="1800" b="1" dirty="0" smtClean="0"/>
              <a:t>представлять собой</a:t>
            </a:r>
            <a:r>
              <a:rPr lang="ru-RU" sz="1800" dirty="0" smtClean="0"/>
              <a:t> </a:t>
            </a:r>
            <a:r>
              <a:rPr lang="ru-RU" sz="1800" dirty="0"/>
              <a:t>(</a:t>
            </a:r>
            <a:r>
              <a:rPr lang="ru-RU" sz="1800" dirty="0" smtClean="0"/>
              <a:t>что?) </a:t>
            </a:r>
            <a:r>
              <a:rPr lang="ru-RU" sz="1800" dirty="0"/>
              <a:t>относится к составному </a:t>
            </a:r>
            <a:r>
              <a:rPr lang="ru-RU" sz="1800" dirty="0" smtClean="0"/>
              <a:t>предикату, называющему </a:t>
            </a:r>
            <a:r>
              <a:rPr lang="ru-RU" sz="1800" dirty="0"/>
              <a:t>общее понятие </a:t>
            </a:r>
            <a:r>
              <a:rPr lang="ru-RU" sz="1800" dirty="0" smtClean="0"/>
              <a:t>(</a:t>
            </a:r>
            <a:r>
              <a:rPr lang="ru-RU" sz="1800" b="1" dirty="0" smtClean="0"/>
              <a:t>одно из средств связи</a:t>
            </a:r>
            <a:r>
              <a:rPr lang="ru-RU" sz="1800" dirty="0" smtClean="0"/>
              <a:t>), </a:t>
            </a:r>
            <a:r>
              <a:rPr lang="ru-RU" sz="1800" dirty="0"/>
              <a:t>а субъект </a:t>
            </a:r>
            <a:r>
              <a:rPr lang="ru-RU" sz="1800" dirty="0" smtClean="0"/>
              <a:t>(</a:t>
            </a:r>
            <a:r>
              <a:rPr lang="ru-RU" sz="1800" b="1" dirty="0"/>
              <a:t>м</a:t>
            </a:r>
            <a:r>
              <a:rPr lang="ru-RU" sz="1800" b="1" dirty="0" smtClean="0"/>
              <a:t>обильный телефон</a:t>
            </a:r>
            <a:r>
              <a:rPr lang="ru-RU" sz="1800" dirty="0" smtClean="0"/>
              <a:t>) </a:t>
            </a:r>
            <a:r>
              <a:rPr lang="ru-RU" sz="1800" dirty="0"/>
              <a:t>называет специфическое понятие, часть общего понятия.</a:t>
            </a:r>
          </a:p>
          <a:p>
            <a:pPr>
              <a:buFont typeface="+mj-lt"/>
              <a:buAutoNum type="arabicParenR"/>
            </a:pPr>
            <a:r>
              <a:rPr lang="ru-RU" sz="1800" dirty="0" smtClean="0"/>
              <a:t>Связка </a:t>
            </a:r>
            <a:r>
              <a:rPr lang="ru-RU" sz="1800" b="1" dirty="0"/>
              <a:t>представлять собой</a:t>
            </a:r>
            <a:r>
              <a:rPr lang="ru-RU" sz="1800" dirty="0"/>
              <a:t> (что</a:t>
            </a:r>
            <a:r>
              <a:rPr lang="ru-RU" sz="1800" dirty="0" smtClean="0"/>
              <a:t>?) обычно не употребляется, если субъектом является имя человека. Однако если предикат содержит широкое описание имени человека, то употребления этой связки возможно.</a:t>
            </a:r>
          </a:p>
          <a:p>
            <a:r>
              <a:rPr lang="ru-RU" sz="1800" dirty="0" smtClean="0"/>
              <a:t>Пример: Пушкин </a:t>
            </a:r>
            <a:r>
              <a:rPr lang="ru-RU" sz="1800" b="1" dirty="0" smtClean="0"/>
              <a:t>представляет собой</a:t>
            </a:r>
            <a:r>
              <a:rPr lang="ru-RU" sz="1800" dirty="0" smtClean="0"/>
              <a:t> весь мир русского человека с его вечным поиском   истины, добра и справедливости. </a:t>
            </a:r>
          </a:p>
          <a:p>
            <a:r>
              <a:rPr lang="ru-RU" sz="1800" dirty="0" smtClean="0"/>
              <a:t>Данная модель используется в научном и публицистическом стилях.</a:t>
            </a:r>
          </a:p>
          <a:p>
            <a:r>
              <a:rPr lang="ru-RU" sz="1800" dirty="0" smtClean="0"/>
              <a:t>Упр.2 стр.15, упр.1 стр.14, упр.3 стр.15, упр.6 стр.16.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881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735</TotalTime>
  <Words>1185</Words>
  <Application>Microsoft Office PowerPoint</Application>
  <PresentationFormat>Экран (4:3)</PresentationFormat>
  <Paragraphs>147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Master_FOR-FAM_FOR-COM</vt:lpstr>
      <vt:lpstr>Презентация PowerPoint</vt:lpstr>
      <vt:lpstr>Терминология стилистики.</vt:lpstr>
      <vt:lpstr>Квалификация предмета – это его объяснение.</vt:lpstr>
      <vt:lpstr>Квалификация предмета.</vt:lpstr>
      <vt:lpstr>Квалификация предмета.</vt:lpstr>
      <vt:lpstr>Квалификация предмета.</vt:lpstr>
      <vt:lpstr>Ключи.</vt:lpstr>
      <vt:lpstr>Ключи.</vt:lpstr>
      <vt:lpstr>Квалификация предмета.</vt:lpstr>
      <vt:lpstr>Ключи.</vt:lpstr>
      <vt:lpstr>Ключи.</vt:lpstr>
      <vt:lpstr>Ключи.</vt:lpstr>
      <vt:lpstr>Ключи.</vt:lpstr>
    </vt:vector>
  </TitlesOfParts>
  <Company>Fondazione FORMIT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48</cp:revision>
  <dcterms:created xsi:type="dcterms:W3CDTF">2016-08-01T13:43:10Z</dcterms:created>
  <dcterms:modified xsi:type="dcterms:W3CDTF">2024-06-26T19:15:30Z</dcterms:modified>
</cp:coreProperties>
</file>