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23/10/2024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pp_ydR29a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SyvVdWJaI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tGiY-Wq5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Русский национальный язык.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F6C26-7FBF-E0E4-3C61-DB9B0753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Социальные и профессиональные жаргоны.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3F9D7F-3818-FE2B-01B2-108DC5222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u="sng" dirty="0"/>
              <a:t>Социальные и профессиональные жаргоны </a:t>
            </a:r>
            <a:r>
              <a:rPr lang="ru-RU" sz="2000" dirty="0"/>
              <a:t>– это речь людей, составляющих определённые обособленные  социальные группы, или же людей, которых объединяет общая профессия.</a:t>
            </a:r>
          </a:p>
          <a:p>
            <a:pPr algn="just"/>
            <a:r>
              <a:rPr lang="ru-RU" sz="2000" dirty="0"/>
              <a:t>Жаргоны не представляют целостной системы. Грамматика жаргонов – это грамматика национального языка. Специфика жаргонов заключена в лексике: многие слова имеют специальный смысл.</a:t>
            </a:r>
          </a:p>
          <a:p>
            <a:pPr algn="just"/>
            <a:r>
              <a:rPr lang="ru-RU" sz="2000" dirty="0"/>
              <a:t>Существуют </a:t>
            </a:r>
            <a:r>
              <a:rPr lang="ru-RU" sz="2000" u="sng" dirty="0"/>
              <a:t>профессиональные жаргоны лётчиков, моряков, медиков </a:t>
            </a:r>
            <a:r>
              <a:rPr lang="ru-RU" sz="2000" dirty="0"/>
              <a:t>и т.д. Они используются людьми одной профессии при общении на производственные темы. За пределами профессиональной среды такой жаргон непонятен.</a:t>
            </a:r>
          </a:p>
          <a:p>
            <a:pPr algn="just"/>
            <a:r>
              <a:rPr lang="ru-RU" sz="2000" u="sng" dirty="0"/>
              <a:t>Социальные жаргоны</a:t>
            </a:r>
            <a:r>
              <a:rPr lang="ru-RU" sz="2000" dirty="0"/>
              <a:t> отражают специфические объединения людей по «интересам»: футбольные болельщики, автолюбители, коллекционеры.</a:t>
            </a:r>
          </a:p>
          <a:p>
            <a:pPr algn="just"/>
            <a:r>
              <a:rPr lang="ru-RU" sz="2000" u="sng" dirty="0"/>
              <a:t>Школьные и студенческие жаргоны</a:t>
            </a:r>
            <a:r>
              <a:rPr lang="ru-RU" sz="2000" dirty="0"/>
              <a:t> иногда называют общим термином: молодёжный жаргон. По сравнению с профессиональными и социальными жаргонами молодёжный жаргон характеризуется игрой со словом (сознательное изменение формы и смысла): </a:t>
            </a:r>
            <a:r>
              <a:rPr lang="ru-RU" sz="2000" i="1" dirty="0"/>
              <a:t>тряпка</a:t>
            </a:r>
            <a:r>
              <a:rPr lang="ru-RU" sz="2000" dirty="0"/>
              <a:t> (текстильный институт), </a:t>
            </a:r>
            <a:r>
              <a:rPr lang="ru-RU" sz="2000" i="1" dirty="0"/>
              <a:t>предки</a:t>
            </a:r>
            <a:r>
              <a:rPr lang="ru-RU" sz="2000" dirty="0"/>
              <a:t> (родители).</a:t>
            </a:r>
          </a:p>
          <a:p>
            <a:pPr algn="just"/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CB7D6F-9654-4947-09D0-B6F2C859C2E4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591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Русский национальный язык (РНЯ). Формирование. </a:t>
            </a:r>
            <a:br>
              <a:rPr lang="ru-RU" sz="2400" dirty="0"/>
            </a:br>
            <a:r>
              <a:rPr lang="ru-RU" sz="2400" dirty="0"/>
              <a:t>Северные и южные диалекты (говоры).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РНЯ сложился в </a:t>
            </a:r>
            <a:r>
              <a:rPr lang="it-IT" sz="1600" dirty="0"/>
              <a:t>XVI – XVII </a:t>
            </a:r>
            <a:r>
              <a:rPr lang="ru-RU" sz="1600" dirty="0"/>
              <a:t>веках в связи с образованием Московского государства. </a:t>
            </a:r>
          </a:p>
          <a:p>
            <a:pPr algn="just"/>
            <a:r>
              <a:rPr lang="ru-RU" sz="1600" dirty="0"/>
              <a:t>Основу РНЯ составили московский и близлежащие местные говоры, которые совмещали в себе черты как южных, так и северных диалектов.</a:t>
            </a:r>
          </a:p>
          <a:p>
            <a:pPr algn="just"/>
            <a:r>
              <a:rPr lang="ru-RU" sz="1600" dirty="0"/>
              <a:t>Дальнейшее развитие РНЯ было связано с его нормализацией и формированием в </a:t>
            </a:r>
            <a:r>
              <a:rPr lang="it-IT" sz="1600" dirty="0"/>
              <a:t>XVIII – XIX </a:t>
            </a:r>
            <a:r>
              <a:rPr lang="ru-RU" sz="1600" dirty="0"/>
              <a:t>веках литературного языка.</a:t>
            </a:r>
          </a:p>
          <a:p>
            <a:pPr algn="just"/>
            <a:r>
              <a:rPr lang="ru-RU" sz="1600" dirty="0"/>
              <a:t>Литературный язык объединил в себе черты северных и южных говоров:</a:t>
            </a:r>
          </a:p>
          <a:p>
            <a:pPr marL="0" indent="0" algn="just"/>
            <a:r>
              <a:rPr lang="en-US" sz="1600" dirty="0"/>
              <a:t>1) </a:t>
            </a:r>
            <a:r>
              <a:rPr lang="ru-RU" sz="1600" dirty="0"/>
              <a:t>в фонетической системе согласные соответствовали согласным северных говоров, а произношение гласных было ближе к южным говорам (в литературном произношении утвердилось аканье – в противоположность оканью северных говоров);</a:t>
            </a:r>
          </a:p>
          <a:p>
            <a:pPr algn="just"/>
            <a:r>
              <a:rPr lang="ru-RU" sz="1600" dirty="0"/>
              <a:t>2) в лексике больше совпадений с северными диалектами: петух (в южных - кочет), волк (бирюк),    изба (хата);</a:t>
            </a:r>
          </a:p>
          <a:p>
            <a:pPr algn="just"/>
            <a:r>
              <a:rPr lang="ru-RU" sz="1600" dirty="0"/>
              <a:t>3) в грамматике происходит отказ от многих архаичных черт, свойственных северным говорам.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Посмотрите видео, обратите внимание на оканье.</a:t>
            </a:r>
          </a:p>
          <a:p>
            <a:pPr marL="0" indent="0" algn="just"/>
            <a:r>
              <a:rPr lang="ru-RU" sz="1600" dirty="0">
                <a:hlinkClick r:id="rId2"/>
              </a:rPr>
              <a:t>Речевая археология: простой деревенский разговор (youtube.com)</a:t>
            </a:r>
            <a:endParaRPr lang="en-US" sz="1600" dirty="0"/>
          </a:p>
          <a:p>
            <a:pPr marL="0" indent="0"/>
            <a:endParaRPr lang="it-IT" sz="16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150E7-F17F-065C-F2C9-8CFAC427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Русский национальный язык и старославянский язык.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5F991-EC3F-FFC8-5502-6E4CA37E5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Старославянский язык оказал значительное влияние на формирование РНЯ, поскольку он обладал развитыми словарём и грамматикой, а также давней литературной традицией.</a:t>
            </a:r>
            <a:endParaRPr lang="en-US" sz="1600" dirty="0"/>
          </a:p>
          <a:p>
            <a:pPr algn="just"/>
            <a:r>
              <a:rPr lang="ru-RU" sz="1600" dirty="0"/>
              <a:t>В литературный русский язык вошли заимствования из старославянской лексики. Существует целый ряд </a:t>
            </a:r>
            <a:r>
              <a:rPr lang="ru-RU" sz="1600" u="sng" dirty="0"/>
              <a:t>фонетических признаков старославянизмов</a:t>
            </a:r>
            <a:r>
              <a:rPr lang="ru-RU" sz="1600" dirty="0"/>
              <a:t>: </a:t>
            </a:r>
          </a:p>
          <a:p>
            <a:pPr algn="just">
              <a:buAutoNum type="arabicParenR"/>
            </a:pPr>
            <a:r>
              <a:rPr lang="ru-RU" sz="1600" dirty="0"/>
              <a:t>неполногласные сочетания </a:t>
            </a:r>
            <a:r>
              <a:rPr lang="ru-RU" sz="1600" i="1" dirty="0"/>
              <a:t>ра, ла, ре, ле </a:t>
            </a:r>
            <a:r>
              <a:rPr lang="ru-RU" sz="1600" dirty="0"/>
              <a:t>в корне или приставке при исконно русских полногласных сочетаниях </a:t>
            </a:r>
            <a:r>
              <a:rPr lang="ru-RU" sz="1600" i="1" dirty="0"/>
              <a:t>оро, оло, ере </a:t>
            </a:r>
            <a:r>
              <a:rPr lang="ru-RU" sz="1600" dirty="0"/>
              <a:t>(</a:t>
            </a:r>
            <a:r>
              <a:rPr lang="ru-RU" sz="1600" i="1" dirty="0"/>
              <a:t>град – город, глава - голова, плен - полон </a:t>
            </a:r>
            <a:r>
              <a:rPr lang="ru-RU" sz="1600" dirty="0"/>
              <a:t>и др.), </a:t>
            </a:r>
          </a:p>
          <a:p>
            <a:pPr algn="just">
              <a:buAutoNum type="arabicParenR"/>
            </a:pPr>
            <a:r>
              <a:rPr lang="ru-RU" sz="1600" dirty="0"/>
              <a:t>сочетание </a:t>
            </a:r>
            <a:r>
              <a:rPr lang="ru-RU" sz="1600" i="1" dirty="0"/>
              <a:t>жд</a:t>
            </a:r>
            <a:r>
              <a:rPr lang="ru-RU" sz="1600" dirty="0"/>
              <a:t> в соответствии с русским </a:t>
            </a:r>
            <a:r>
              <a:rPr lang="ru-RU" sz="1600" i="1" dirty="0"/>
              <a:t>ж</a:t>
            </a:r>
            <a:r>
              <a:rPr lang="en-US" sz="1600" dirty="0"/>
              <a:t> </a:t>
            </a:r>
            <a:r>
              <a:rPr lang="ru-RU" sz="1600" dirty="0"/>
              <a:t>(</a:t>
            </a:r>
            <a:r>
              <a:rPr lang="ru-RU" sz="1600" i="1" dirty="0"/>
              <a:t>рождать – рожать, чуждый – чужой</a:t>
            </a:r>
            <a:r>
              <a:rPr lang="ru-RU" sz="1600" dirty="0"/>
              <a:t>) и др.</a:t>
            </a:r>
          </a:p>
          <a:p>
            <a:pPr marL="0" indent="0" algn="just"/>
            <a:r>
              <a:rPr lang="ru-RU" sz="1600" u="sng" dirty="0"/>
              <a:t>Морфологические признаки старославянских слов</a:t>
            </a:r>
            <a:r>
              <a:rPr lang="ru-RU" sz="1600" dirty="0"/>
              <a:t>:</a:t>
            </a:r>
          </a:p>
          <a:p>
            <a:pPr algn="just">
              <a:buAutoNum type="arabicParenR"/>
            </a:pPr>
            <a:r>
              <a:rPr lang="ru-RU" sz="1600" dirty="0"/>
              <a:t>русские причастия с суффиксом </a:t>
            </a:r>
            <a:r>
              <a:rPr lang="ru-RU" sz="1600" i="1" dirty="0"/>
              <a:t>–ач</a:t>
            </a:r>
            <a:r>
              <a:rPr lang="ru-RU" sz="1600" dirty="0"/>
              <a:t>(ий) были вытеснены причастиями с суффиксом –</a:t>
            </a:r>
            <a:r>
              <a:rPr lang="ru-RU" sz="1600" i="1" dirty="0"/>
              <a:t>ащ</a:t>
            </a:r>
            <a:r>
              <a:rPr lang="ru-RU" sz="1600" dirty="0"/>
              <a:t>(ий): </a:t>
            </a:r>
            <a:r>
              <a:rPr lang="ru-RU" sz="1600" i="1" dirty="0"/>
              <a:t>горячий – горящий</a:t>
            </a:r>
            <a:r>
              <a:rPr lang="ru-RU" sz="1600" dirty="0"/>
              <a:t>. Русские причастия перешли в разряд прилагательных;</a:t>
            </a:r>
          </a:p>
          <a:p>
            <a:pPr algn="just">
              <a:buAutoNum type="arabicParenR"/>
            </a:pPr>
            <a:r>
              <a:rPr lang="ru-RU" sz="1600" dirty="0"/>
              <a:t>суффиксы превосходной степени имён прилагательных </a:t>
            </a:r>
            <a:r>
              <a:rPr lang="ru-RU" sz="1600" i="1" dirty="0"/>
              <a:t>–ейший, -айший</a:t>
            </a:r>
            <a:r>
              <a:rPr lang="ru-RU" sz="1600" dirty="0"/>
              <a:t> (</a:t>
            </a:r>
            <a:r>
              <a:rPr lang="ru-RU" sz="1600" i="1" dirty="0"/>
              <a:t>добрейший, нижайший</a:t>
            </a:r>
            <a:r>
              <a:rPr lang="ru-RU" sz="1600" dirty="0"/>
              <a:t>).</a:t>
            </a:r>
          </a:p>
          <a:p>
            <a:pPr marL="0" indent="0" algn="just"/>
            <a:r>
              <a:rPr lang="ru-RU" sz="1600" u="sng" dirty="0"/>
              <a:t>В синтаксисе на старославянский язык указывают</a:t>
            </a:r>
            <a:r>
              <a:rPr lang="ru-RU" sz="1600" dirty="0"/>
              <a:t> употребления союза </a:t>
            </a:r>
            <a:r>
              <a:rPr lang="ru-RU" sz="1600" i="1" dirty="0"/>
              <a:t>ли</a:t>
            </a:r>
            <a:r>
              <a:rPr lang="ru-RU" sz="1600" dirty="0"/>
              <a:t> в вопросительных предложениях (Позвонит </a:t>
            </a:r>
            <a:r>
              <a:rPr lang="ru-RU" sz="1600" i="1" dirty="0"/>
              <a:t>ли</a:t>
            </a:r>
            <a:r>
              <a:rPr lang="ru-RU" sz="1600" dirty="0"/>
              <a:t> он мне ещё раз?), союза </a:t>
            </a:r>
            <a:r>
              <a:rPr lang="ru-RU" sz="1600" i="1" dirty="0"/>
              <a:t>да</a:t>
            </a:r>
            <a:r>
              <a:rPr lang="ru-RU" sz="1600" dirty="0"/>
              <a:t> в восклицательных предложениях (</a:t>
            </a:r>
            <a:r>
              <a:rPr lang="ru-RU" sz="1600" i="1" dirty="0"/>
              <a:t>Да</a:t>
            </a:r>
            <a:r>
              <a:rPr lang="ru-RU" sz="1600" dirty="0"/>
              <a:t> будет так!), развитая система односоставных предложений без подлежащего (неопределённо-личные, обобщённо-личные, безличные предложения).</a:t>
            </a:r>
          </a:p>
          <a:p>
            <a:pPr marL="0" indent="0" algn="just"/>
            <a:r>
              <a:rPr lang="ru-RU" sz="1400" dirty="0">
                <a:hlinkClick r:id="rId2"/>
              </a:rPr>
              <a:t>Признаки старославянизмов. История русского языка. - YouTube</a:t>
            </a:r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659EED-9A2D-317D-1368-87A22F4EC79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784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230EF-E650-7B04-A519-2B829D35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Разновидности русского национального языка.</a:t>
            </a:r>
            <a:br>
              <a:rPr lang="ru-RU" sz="2400" dirty="0"/>
            </a:br>
            <a:r>
              <a:rPr lang="ru-RU" sz="2400" dirty="0"/>
              <a:t>Русский литературный язык.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6E9C74-D11B-CEAD-235B-CF68BF72E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Русский национальный язык не един по своему составу, поскольку им пользуются люди, различающиеся по своему социальному положению, роду занятий, месту рождения, возрасту, полу, уровню культуры и т.п. </a:t>
            </a:r>
          </a:p>
          <a:p>
            <a:pPr algn="just"/>
            <a:r>
              <a:rPr lang="ru-RU" sz="1600" dirty="0"/>
              <a:t>В русском общенародном языке выделяются следующие разновидности: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литературный язык,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территориальные диалекты,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просторечие,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профессиональные жаргоны,</a:t>
            </a:r>
          </a:p>
          <a:p>
            <a:pPr marL="457200" indent="-457200" algn="just">
              <a:buAutoNum type="arabicParenR"/>
            </a:pPr>
            <a:r>
              <a:rPr lang="ru-RU" sz="1600" dirty="0"/>
              <a:t>социальные жаргоны.</a:t>
            </a:r>
          </a:p>
          <a:p>
            <a:pPr marL="0" indent="0" algn="just"/>
            <a:r>
              <a:rPr lang="ru-RU" sz="1600" dirty="0"/>
              <a:t>Литературный язык используется обществом как основное средство коммуникации. Первоначально эта разновидность использовалась как язык художественной литературы, отсюда и её название: литературный язык. </a:t>
            </a:r>
          </a:p>
          <a:p>
            <a:pPr marL="0" indent="0" algn="just"/>
            <a:r>
              <a:rPr lang="ru-RU" sz="1600" dirty="0"/>
              <a:t>Литературный язык отличается от всех других разновидностей двумя важнейшими свойствами – обработанностью и нормированностью. Общество в лице писателей, деятелей культуры и образования сознательно культивирует литературную форму языка, отбирая в неё всё лучшее, что есть в общенародном языке. Именно поэтому литературный язык – это обработанный язык. Употребление выразительных средств в литературном языке регулируется единой и общеобязательной нормой.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8E35ED-251E-3E0E-8AAF-544181D21285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99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38194-F583-A85E-3EB6-3D0DD73B0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Территориальные диалекты русского языка.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C52F5B-881C-6CB5-B854-B2A601A4B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3806160"/>
          </a:xfrm>
        </p:spPr>
        <p:txBody>
          <a:bodyPr/>
          <a:lstStyle/>
          <a:p>
            <a:pPr algn="just"/>
            <a:r>
              <a:rPr lang="ru-RU" sz="1800" dirty="0"/>
              <a:t>На европейской части России выделяются три группы территориальных диалектов: </a:t>
            </a:r>
            <a:r>
              <a:rPr lang="ru-RU" sz="1800" i="1" dirty="0"/>
              <a:t>севернорусское и южнорусское </a:t>
            </a:r>
            <a:r>
              <a:rPr lang="ru-RU" sz="1800" dirty="0"/>
              <a:t>наречия и </a:t>
            </a:r>
            <a:r>
              <a:rPr lang="ru-RU" sz="1800" i="1" dirty="0"/>
              <a:t>среднерусские</a:t>
            </a:r>
            <a:r>
              <a:rPr lang="ru-RU" sz="1800" dirty="0"/>
              <a:t> говоры.</a:t>
            </a:r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78EEA0-D7F4-DC90-C388-2530E0ACDCD4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B77715-1AEF-F04F-BB27-0BAB6CD32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384"/>
            <a:ext cx="6552728" cy="492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59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AAA10-B918-B621-9B5E-77D07058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Севернорусское и южнорусское наречия.</a:t>
            </a:r>
            <a:br>
              <a:rPr lang="ru-RU" sz="2400" dirty="0"/>
            </a:br>
            <a:r>
              <a:rPr lang="ru-RU" sz="2400" dirty="0"/>
              <a:t>Среднерусские говоры.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1EB767-5077-2C3E-6057-7BD4F931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Севернорусское наречие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распространено к северу от Москвы, на территории Ярославской, Костромской, Вологодской, Архангельской, Новгородской и некоторых др. областях. Ему присущи следующие особенности: 1) оканье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вода, молоко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), 2) произношение звука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взрывного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гора, город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), 3) произношение глагольных форм типа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знаешь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как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знаэшь, знаашь, знашь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, 4) твёрдый звук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глагольных формах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идёт, поют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; 5) совпадение формы Т.п. мн.ч. существительных с формой Д.п.: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пошли за грибам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 В некоторых говорах встречается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цоканье или чоканье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(неразличение звуков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ц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цасы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часы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или наоборот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курича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курица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Южнорусское наречие 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распространено к югу от Москвы, на территории Смоленской, Калужской, Тульской, Орловской, Курской, Тамбовской, Воронежской и нек. др. областей. Для него характерны след. особенности: 1) аканье как в литературном языке (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вада, мълако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), 2) произношение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г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щелевого (</a:t>
            </a:r>
            <a:r>
              <a:rPr lang="el-GR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γ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оры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), 3) мягкий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звук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глагольных формах 3 лица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идёть, поют</a:t>
            </a:r>
            <a:r>
              <a:rPr lang="ru-RU" sz="1600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ь. В нек. южных говорах присутствует яканье (произношение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я</a:t>
            </a:r>
            <a:r>
              <a:rPr lang="ru-RU" sz="1600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на месте </a:t>
            </a:r>
            <a:r>
              <a:rPr lang="ru-RU" sz="1600" i="1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е</a:t>
            </a:r>
            <a:r>
              <a:rPr lang="ru-RU" sz="1600" noProof="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в безударных слогах)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: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нясу, бяда, вядро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; употребление слов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дело, место 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как существительных женского рода (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такая дела, не твоя эта места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Среднерусские говоры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занимают промежуточное положение между северно- и южнорусскими и по своей территории, и по основным чертам. Здесь господствует аканье,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взрывное и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твёрдое в глаголах. Кроме того, в среднерусских говорах есть отличительные черты, как иканье (произношение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 первом предударном слоге на месте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е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питух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(петух),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мисной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(мясной); на месте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(после мягких согласных):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чисы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(часы),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начились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(начались); произношение долгого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щ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на месте сочетаний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сч, сщ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щщастье </a:t>
            </a:r>
            <a:r>
              <a:rPr kumimoji="0" lang="ru-RU" sz="1600" b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(счастье),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ращщелина </a:t>
            </a:r>
            <a:r>
              <a:rPr kumimoji="0" lang="ru-RU" sz="1600" b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(расщелина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). 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1600" dirty="0">
                <a:hlinkClick r:id="rId2"/>
              </a:rPr>
              <a:t>Диалекты - </a:t>
            </a:r>
            <a:r>
              <a:rPr lang="it-IT" sz="1600" dirty="0">
                <a:hlinkClick r:id="rId2"/>
              </a:rPr>
              <a:t>YouTube</a:t>
            </a:r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D792B4-8411-5B24-CA1F-AA72E37D1CC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565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96F04-457F-5F57-BB1E-79D0BCB5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Просторечие. Фонетика.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1A9EE0-AEF3-D124-265F-8B18E9CE3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" y="476672"/>
            <a:ext cx="9099937" cy="5901158"/>
          </a:xfrm>
        </p:spPr>
        <p:txBody>
          <a:bodyPr/>
          <a:lstStyle/>
          <a:p>
            <a:pPr algn="just"/>
            <a:r>
              <a:rPr lang="ru-RU" sz="1600" dirty="0"/>
              <a:t>Просторечие – это речь городского малообразованного населения, не владеющего нормами литературного языка.</a:t>
            </a:r>
            <a:r>
              <a:rPr lang="en-US" sz="1600" dirty="0"/>
              <a:t> </a:t>
            </a:r>
            <a:r>
              <a:rPr lang="ru-RU" sz="1600" dirty="0"/>
              <a:t>Просторечие в отличие от местных диалектов не имеет прикреплённости к определённому месту.</a:t>
            </a:r>
          </a:p>
          <a:p>
            <a:pPr algn="just"/>
            <a:r>
              <a:rPr lang="ru-RU" sz="1600" dirty="0"/>
              <a:t>Просторечие сложилось в результате смешения разнодиалектной речи в условиях города, куда люди переезжали из деревень в поисках работы.</a:t>
            </a:r>
          </a:p>
          <a:p>
            <a:pPr algn="just"/>
            <a:r>
              <a:rPr lang="ru-RU" sz="1600" dirty="0"/>
              <a:t>В ныне существующем русском просторечии есть два слоя: старое, традиционное просторечие, связанное с диалектами (представители старших возрастных групп с начальным образованием), и новое, с чертами социальных и профессиональных жаргонов.</a:t>
            </a:r>
          </a:p>
          <a:p>
            <a:pPr algn="just"/>
            <a:r>
              <a:rPr lang="ru-RU" sz="1600" dirty="0"/>
              <a:t>Просторечие анормативно: здесь возможно всё, что разрешается языковой системой.</a:t>
            </a:r>
          </a:p>
          <a:p>
            <a:pPr algn="just"/>
            <a:r>
              <a:rPr lang="ru-RU" sz="1600" dirty="0"/>
              <a:t>Характерные черты совр. русск. просторечия:</a:t>
            </a:r>
          </a:p>
          <a:p>
            <a:pPr marL="457200" indent="-457200" algn="just">
              <a:buAutoNum type="arabicParenR"/>
            </a:pPr>
            <a:r>
              <a:rPr lang="ru-RU" sz="1600" u="sng" dirty="0"/>
              <a:t>в области произношения</a:t>
            </a:r>
            <a:r>
              <a:rPr lang="ru-RU" sz="1600" dirty="0"/>
              <a:t>: </a:t>
            </a:r>
          </a:p>
          <a:p>
            <a:pPr marL="0" indent="0" algn="just"/>
            <a:r>
              <a:rPr lang="ru-RU" sz="1600" dirty="0"/>
              <a:t>а) смягчение согласных: </a:t>
            </a:r>
            <a:r>
              <a:rPr lang="ru-RU" sz="1600" i="1" dirty="0"/>
              <a:t>коньфеты</a:t>
            </a:r>
            <a:r>
              <a:rPr lang="ru-RU" sz="1600" dirty="0"/>
              <a:t> (конфеты), к</a:t>
            </a:r>
            <a:r>
              <a:rPr lang="ru-RU" sz="1600" i="1" dirty="0"/>
              <a:t>ирьпич</a:t>
            </a:r>
            <a:r>
              <a:rPr lang="ru-RU" sz="1600" dirty="0"/>
              <a:t> (кирпич); </a:t>
            </a:r>
          </a:p>
          <a:p>
            <a:pPr marL="0" indent="0" algn="just"/>
            <a:r>
              <a:rPr lang="ru-RU" sz="1600" dirty="0"/>
              <a:t>б) твёрдое произношение р: </a:t>
            </a:r>
            <a:r>
              <a:rPr lang="ru-RU" sz="1600" i="1" dirty="0"/>
              <a:t>капрызный</a:t>
            </a:r>
            <a:r>
              <a:rPr lang="ru-RU" sz="1600" dirty="0"/>
              <a:t> (капризный), </a:t>
            </a:r>
            <a:r>
              <a:rPr lang="ru-RU" sz="1600" i="1" dirty="0"/>
              <a:t>прынцесса</a:t>
            </a:r>
            <a:r>
              <a:rPr lang="ru-RU" sz="1600" dirty="0"/>
              <a:t> (принцесса); </a:t>
            </a:r>
          </a:p>
          <a:p>
            <a:pPr marL="0" indent="0" algn="just"/>
            <a:r>
              <a:rPr lang="ru-RU" sz="1600" dirty="0"/>
              <a:t>в) вставка звука </a:t>
            </a:r>
            <a:r>
              <a:rPr lang="it-IT" sz="1600" i="1" dirty="0"/>
              <a:t>j</a:t>
            </a:r>
            <a:r>
              <a:rPr lang="it-IT" sz="1600" dirty="0"/>
              <a:t> </a:t>
            </a:r>
            <a:r>
              <a:rPr lang="ru-RU" sz="1600" dirty="0"/>
              <a:t>или </a:t>
            </a:r>
            <a:r>
              <a:rPr lang="ru-RU" sz="1600" i="1" dirty="0"/>
              <a:t>в </a:t>
            </a:r>
            <a:r>
              <a:rPr lang="ru-RU" sz="1600" dirty="0"/>
              <a:t>внутри слова между гласными: </a:t>
            </a:r>
            <a:r>
              <a:rPr lang="ru-RU" sz="1600" i="1" dirty="0"/>
              <a:t>шпиён</a:t>
            </a:r>
            <a:r>
              <a:rPr lang="ru-RU" sz="1600" dirty="0"/>
              <a:t> (шпион), </a:t>
            </a:r>
            <a:r>
              <a:rPr lang="ru-RU" sz="1600" i="1" dirty="0"/>
              <a:t>какаво</a:t>
            </a:r>
            <a:r>
              <a:rPr lang="ru-RU" sz="1600" dirty="0"/>
              <a:t> (какао); </a:t>
            </a:r>
          </a:p>
          <a:p>
            <a:pPr marL="0" indent="0" algn="just"/>
            <a:r>
              <a:rPr lang="ru-RU" sz="1600" dirty="0"/>
              <a:t>г) вставка гласного внутри сочетания согласных: </a:t>
            </a:r>
            <a:r>
              <a:rPr lang="ru-RU" sz="1600" i="1" dirty="0"/>
              <a:t>жизинь</a:t>
            </a:r>
            <a:r>
              <a:rPr lang="ru-RU" sz="1600" dirty="0"/>
              <a:t> (жизнь), </a:t>
            </a:r>
            <a:r>
              <a:rPr lang="ru-RU" sz="1600" i="1" dirty="0"/>
              <a:t>рубель</a:t>
            </a:r>
            <a:r>
              <a:rPr lang="ru-RU" sz="1600" dirty="0"/>
              <a:t> (рубль); </a:t>
            </a:r>
          </a:p>
          <a:p>
            <a:pPr marL="0" indent="0" algn="just"/>
            <a:r>
              <a:rPr lang="ru-RU" sz="1600" dirty="0"/>
              <a:t>д) ассимиляция согласных в глагольных формах: </a:t>
            </a:r>
            <a:r>
              <a:rPr lang="ru-RU" sz="1600" i="1" dirty="0"/>
              <a:t>боисся</a:t>
            </a:r>
            <a:r>
              <a:rPr lang="ru-RU" sz="1600" dirty="0"/>
              <a:t> (боишься), </a:t>
            </a:r>
            <a:r>
              <a:rPr lang="ru-RU" sz="1600" i="1" dirty="0"/>
              <a:t>нрависся</a:t>
            </a:r>
            <a:r>
              <a:rPr lang="ru-RU" sz="1600" dirty="0"/>
              <a:t> (нравишься); </a:t>
            </a:r>
          </a:p>
          <a:p>
            <a:pPr marL="0" indent="0" algn="just"/>
            <a:r>
              <a:rPr lang="ru-RU" sz="1600" dirty="0"/>
              <a:t>е) диссимиляция согласных: </a:t>
            </a:r>
            <a:r>
              <a:rPr lang="ru-RU" sz="1600" i="1" dirty="0"/>
              <a:t>дилектор</a:t>
            </a:r>
            <a:r>
              <a:rPr lang="ru-RU" sz="1600" dirty="0"/>
              <a:t> (директор), </a:t>
            </a:r>
            <a:r>
              <a:rPr lang="ru-RU" sz="1600" i="1" dirty="0"/>
              <a:t>колидор</a:t>
            </a:r>
            <a:r>
              <a:rPr lang="ru-RU" sz="1600" dirty="0"/>
              <a:t> (коридор), </a:t>
            </a:r>
            <a:r>
              <a:rPr lang="ru-RU" sz="1600" i="1" dirty="0"/>
              <a:t>транвай</a:t>
            </a:r>
            <a:r>
              <a:rPr lang="ru-RU" sz="1600" dirty="0"/>
              <a:t> (трамвай);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5B9503-1375-1224-1C0B-9C66CA40084A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39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798E1-B57F-16A2-33F8-6980BC0C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Просторечие. Морфология.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E910E9-1948-6082-C5D2-5534A988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+mj-lt"/>
              <a:buAutoNum type="arabicParenR" startAt="2"/>
              <a:tabLst/>
              <a:defRPr/>
            </a:pP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области морфологии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а) «выравнивание» основ при спряжении глаголов: пеку,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пекёшь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(печёшь);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б) употребление сущ. среднего рода как сущ. женского рода (съем всю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повидлу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 или мужского рода (Какой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яблок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кислый!);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смешение разных падежных форм: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 сестре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(у сестры),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 сестры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(к сестре);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г) окончание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–ов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(Р.п.мн.ч.) у сущ., которые не имеют этого окончания  (много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делов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, нет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местов, пришёл от соседев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д) склонение несклоняемых иностранных слов: без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пальта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, </a:t>
            </a:r>
            <a:r>
              <a:rPr lang="ru-RU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кина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не будет;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endParaRPr lang="ru-RU" sz="1600" dirty="0">
              <a:solidFill>
                <a:srgbClr val="000000">
                  <a:lumMod val="85000"/>
                  <a:lumOff val="15000"/>
                </a:srgbClr>
              </a:solidFill>
              <a:latin typeface="Calibri"/>
              <a:cs typeface="Arial Unicode MS"/>
            </a:endParaRP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3)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области синтаксиса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а) полная форма прилаг. 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в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составе именного сказуемого (Я на это не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согласная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б) употребление деепричастий на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–мши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(Он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выпимши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),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употребление Д.п. вместо Р.п. с предлогом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Мне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живот болит;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г) несклоняемость числительных: Я с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двенадцать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лет работаю;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BD4793-A6DF-6CDF-F754-355DEA31A72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227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64D14-A498-21EF-EB91-FC311A3A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Просторечие. Лексика.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6179C-6F63-AF60-EFE6-86AC8009C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4) </a:t>
            </a:r>
            <a:r>
              <a:rPr kumimoji="0" lang="ru-RU" sz="16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области лексики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: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а) использование терминов родства в функции обращения к незнакомому человеку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Дочка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, помоги мне улицу перейти);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б) употребление сущ. с суффиксом уменьшительности для выражения вежливости (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Чайку (кофейку, коньячку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) не желаете?);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замена некоторых слов, которые ложно понимаются как грубые: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отдыхать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спать,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выражаться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ругаться,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кушать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вместо есть; 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г) широкое использование эмоциональной лексики в неопределённом значении: Дождь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шпарит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; Он с утра до вечери на гитаре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шпарит;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Он по-английски здорово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шпарит</a:t>
            </a:r>
            <a:r>
              <a:rPr lang="ru-RU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.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253551-0FEB-4697-978D-7AA22AB19713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046213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1135</TotalTime>
  <Words>1557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Русский национальный язык (РНЯ). Формирование.  Северные и южные диалекты (говоры).</vt:lpstr>
      <vt:lpstr>Русский национальный язык и старославянский язык.</vt:lpstr>
      <vt:lpstr>Разновидности русского национального языка. Русский литературный язык.</vt:lpstr>
      <vt:lpstr>Территориальные диалекты русского языка.</vt:lpstr>
      <vt:lpstr>Севернорусское и южнорусское наречия. Среднерусские говоры.</vt:lpstr>
      <vt:lpstr>Просторечие. Фонетика. </vt:lpstr>
      <vt:lpstr>Просторечие. Морфология.</vt:lpstr>
      <vt:lpstr>Просторечие. Лексика.</vt:lpstr>
      <vt:lpstr>Социальные и профессиональные жаргоны.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38</cp:revision>
  <dcterms:created xsi:type="dcterms:W3CDTF">2016-08-01T13:43:10Z</dcterms:created>
  <dcterms:modified xsi:type="dcterms:W3CDTF">2024-10-23T00:03:12Z</dcterms:modified>
</cp:coreProperties>
</file>