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79" d="100"/>
          <a:sy n="79" d="100"/>
        </p:scale>
        <p:origin x="1015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21/08/2024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Русская лингвистическая терминология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Местоимение</a:t>
            </a:r>
          </a:p>
          <a:p>
            <a:r>
              <a:rPr lang="ru-RU" b="1" dirty="0"/>
              <a:t>Личные местоимения</a:t>
            </a:r>
            <a:r>
              <a:rPr lang="ru-RU" dirty="0"/>
              <a:t>: я, ты, он</a:t>
            </a:r>
          </a:p>
          <a:p>
            <a:r>
              <a:rPr lang="ru-RU" b="1" dirty="0"/>
              <a:t>Возвратное местоимение</a:t>
            </a:r>
            <a:r>
              <a:rPr lang="ru-RU" dirty="0"/>
              <a:t>: себя</a:t>
            </a:r>
          </a:p>
          <a:p>
            <a:r>
              <a:rPr lang="ru-RU" b="1" dirty="0"/>
              <a:t>Притяжательные местоимения</a:t>
            </a:r>
            <a:r>
              <a:rPr lang="ru-RU" dirty="0"/>
              <a:t>: мой, наш</a:t>
            </a:r>
          </a:p>
          <a:p>
            <a:r>
              <a:rPr lang="ru-RU" b="1" dirty="0"/>
              <a:t>Указательные местоимения</a:t>
            </a:r>
            <a:r>
              <a:rPr lang="ru-RU" dirty="0"/>
              <a:t>: этот, тот, такой</a:t>
            </a:r>
          </a:p>
          <a:p>
            <a:r>
              <a:rPr lang="ru-RU" b="1" dirty="0"/>
              <a:t>Вопросительно-относительные местоимения</a:t>
            </a:r>
            <a:r>
              <a:rPr lang="ru-RU" dirty="0"/>
              <a:t>: кто, что, какой, который, чей</a:t>
            </a:r>
          </a:p>
          <a:p>
            <a:r>
              <a:rPr lang="ru-RU" b="1" dirty="0"/>
              <a:t>Определительные местоимения</a:t>
            </a:r>
            <a:r>
              <a:rPr lang="ru-RU" dirty="0"/>
              <a:t>: весь, каждый, сам, самый, любой</a:t>
            </a:r>
          </a:p>
          <a:p>
            <a:r>
              <a:rPr lang="ru-RU" b="1" dirty="0"/>
              <a:t>Отрицательные местоимения</a:t>
            </a:r>
            <a:r>
              <a:rPr lang="ru-RU" dirty="0"/>
              <a:t>: никто, ничто, никакой, ничей</a:t>
            </a:r>
          </a:p>
          <a:p>
            <a:r>
              <a:rPr lang="ru-RU" b="1" dirty="0"/>
              <a:t>Неопределённые местоимения</a:t>
            </a:r>
            <a:r>
              <a:rPr lang="ru-RU" dirty="0"/>
              <a:t>: кто-то, что-нибудь, кое-какой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59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Глагол</a:t>
            </a:r>
            <a:r>
              <a:rPr lang="it-IT" b="1" dirty="0"/>
              <a:t> (I)</a:t>
            </a:r>
            <a:endParaRPr lang="ru-RU" b="1" dirty="0"/>
          </a:p>
          <a:p>
            <a:r>
              <a:rPr lang="ru-RU" b="1" dirty="0"/>
              <a:t>Переходный/непереходный глагол</a:t>
            </a:r>
            <a:r>
              <a:rPr lang="ru-RU" dirty="0"/>
              <a:t>: читать книгу/помогать другу</a:t>
            </a:r>
          </a:p>
          <a:p>
            <a:r>
              <a:rPr lang="ru-RU" b="1" dirty="0"/>
              <a:t>Возвратные глаголы</a:t>
            </a:r>
            <a:r>
              <a:rPr lang="ru-RU" dirty="0"/>
              <a:t>: одеваться, беспокоиться, встречаться</a:t>
            </a:r>
          </a:p>
          <a:p>
            <a:r>
              <a:rPr lang="ru-RU" b="1" dirty="0"/>
              <a:t>Несовершенный вид глагола</a:t>
            </a:r>
            <a:r>
              <a:rPr lang="ru-RU" dirty="0"/>
              <a:t>: читать</a:t>
            </a:r>
          </a:p>
          <a:p>
            <a:r>
              <a:rPr lang="ru-RU" b="1" dirty="0"/>
              <a:t>Совершенный вид глагола</a:t>
            </a:r>
            <a:r>
              <a:rPr lang="ru-RU" dirty="0"/>
              <a:t>: прочитать</a:t>
            </a:r>
          </a:p>
          <a:p>
            <a:r>
              <a:rPr lang="ru-RU" b="1" dirty="0"/>
              <a:t>Одновидовые глаголы</a:t>
            </a:r>
            <a:r>
              <a:rPr lang="ru-RU" dirty="0"/>
              <a:t>: хотеть, быть, знать, любить, летать</a:t>
            </a:r>
          </a:p>
          <a:p>
            <a:r>
              <a:rPr lang="ru-RU" b="1" dirty="0"/>
              <a:t>Двувидовые глаголы</a:t>
            </a:r>
            <a:r>
              <a:rPr lang="ru-RU" dirty="0"/>
              <a:t>: женить, обещать, организовать</a:t>
            </a:r>
          </a:p>
          <a:p>
            <a:r>
              <a:rPr lang="ru-RU" b="1" dirty="0"/>
              <a:t>Глаголы движения</a:t>
            </a:r>
            <a:r>
              <a:rPr lang="ru-RU" dirty="0"/>
              <a:t>: бежать-бегать</a:t>
            </a:r>
          </a:p>
          <a:p>
            <a:r>
              <a:rPr lang="ru-RU" b="1" dirty="0"/>
              <a:t>Безличные глаголы</a:t>
            </a:r>
            <a:r>
              <a:rPr lang="ru-RU" dirty="0"/>
              <a:t>: холодать, светать, смеркаться, не спится</a:t>
            </a:r>
          </a:p>
          <a:p>
            <a:r>
              <a:rPr lang="ru-RU" b="1" dirty="0"/>
              <a:t>Действительный залог</a:t>
            </a:r>
            <a:r>
              <a:rPr lang="ru-RU" dirty="0"/>
              <a:t>: </a:t>
            </a:r>
            <a:r>
              <a:rPr lang="ru-RU" i="1" dirty="0"/>
              <a:t>Автор подписал </a:t>
            </a:r>
            <a:r>
              <a:rPr lang="ru-RU" dirty="0"/>
              <a:t>книги.</a:t>
            </a:r>
          </a:p>
          <a:p>
            <a:r>
              <a:rPr lang="ru-RU" b="1" dirty="0"/>
              <a:t>Страдательный залог</a:t>
            </a:r>
            <a:r>
              <a:rPr lang="ru-RU" dirty="0"/>
              <a:t>: Книги </a:t>
            </a:r>
            <a:r>
              <a:rPr lang="ru-RU" i="1" dirty="0"/>
              <a:t>подписаны автором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2195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3. </a:t>
            </a:r>
            <a:r>
              <a:rPr lang="ru-RU" dirty="0"/>
              <a:t>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Глагол (</a:t>
            </a:r>
            <a:r>
              <a:rPr lang="it-IT" b="1" dirty="0"/>
              <a:t>II)</a:t>
            </a:r>
          </a:p>
          <a:p>
            <a:r>
              <a:rPr lang="ru-RU" sz="1600" b="1" dirty="0"/>
              <a:t>Изъявительное наклонение (= индикатив</a:t>
            </a:r>
            <a:r>
              <a:rPr lang="ru-RU" sz="1600" dirty="0"/>
              <a:t>): читаю, прочитаю, читала</a:t>
            </a:r>
          </a:p>
          <a:p>
            <a:r>
              <a:rPr lang="ru-RU" sz="1600" b="1" dirty="0"/>
              <a:t>Повелительное наклонение (= императив)</a:t>
            </a:r>
            <a:r>
              <a:rPr lang="ru-RU" sz="1600" dirty="0"/>
              <a:t>: иди, идите</a:t>
            </a:r>
          </a:p>
          <a:p>
            <a:r>
              <a:rPr lang="ru-RU" sz="1600" b="1" dirty="0"/>
              <a:t>Сослагательное наклонение</a:t>
            </a:r>
            <a:r>
              <a:rPr lang="ru-RU" sz="1600" dirty="0"/>
              <a:t>: сделал бы</a:t>
            </a:r>
          </a:p>
          <a:p>
            <a:r>
              <a:rPr lang="ru-RU" sz="1600" b="1" dirty="0"/>
              <a:t>Настоящее время</a:t>
            </a:r>
            <a:r>
              <a:rPr lang="ru-RU" sz="1600" dirty="0"/>
              <a:t>: я читаю</a:t>
            </a:r>
          </a:p>
          <a:p>
            <a:r>
              <a:rPr lang="ru-RU" sz="1600" b="1" dirty="0"/>
              <a:t>Прошедшее время</a:t>
            </a:r>
            <a:r>
              <a:rPr lang="ru-RU" sz="1600" dirty="0"/>
              <a:t>: я читал</a:t>
            </a:r>
          </a:p>
          <a:p>
            <a:r>
              <a:rPr lang="ru-RU" sz="1600" b="1" dirty="0"/>
              <a:t>Будущее время</a:t>
            </a:r>
            <a:r>
              <a:rPr lang="ru-RU" sz="1600" dirty="0"/>
              <a:t>: я буду читать</a:t>
            </a:r>
          </a:p>
          <a:p>
            <a:r>
              <a:rPr lang="ru-RU" sz="1600" b="1" dirty="0"/>
              <a:t>Первое лицо</a:t>
            </a:r>
            <a:r>
              <a:rPr lang="ru-RU" sz="1600" dirty="0"/>
              <a:t>: я читаю, мы читаем</a:t>
            </a:r>
          </a:p>
          <a:p>
            <a:r>
              <a:rPr lang="ru-RU" sz="1600" b="1" dirty="0"/>
              <a:t>Второе лицо</a:t>
            </a:r>
            <a:r>
              <a:rPr lang="ru-RU" sz="1600" dirty="0"/>
              <a:t>: ты читаешь, вы читаете</a:t>
            </a:r>
          </a:p>
          <a:p>
            <a:r>
              <a:rPr lang="ru-RU" sz="1600" b="1" dirty="0"/>
              <a:t>Третье лицо</a:t>
            </a:r>
            <a:r>
              <a:rPr lang="ru-RU" sz="1600" dirty="0"/>
              <a:t>: он читает, они читают</a:t>
            </a:r>
          </a:p>
          <a:p>
            <a:r>
              <a:rPr lang="ru-RU" sz="1600" b="1" dirty="0"/>
              <a:t>Мужской род</a:t>
            </a:r>
            <a:r>
              <a:rPr lang="ru-RU" sz="1600" dirty="0"/>
              <a:t>: он читал</a:t>
            </a:r>
          </a:p>
          <a:p>
            <a:r>
              <a:rPr lang="ru-RU" sz="1600" b="1" dirty="0"/>
              <a:t>Женский род</a:t>
            </a:r>
            <a:r>
              <a:rPr lang="ru-RU" sz="1600" dirty="0"/>
              <a:t>: она читала</a:t>
            </a:r>
          </a:p>
          <a:p>
            <a:r>
              <a:rPr lang="ru-RU" sz="1600" b="1" dirty="0"/>
              <a:t>Средний род</a:t>
            </a:r>
            <a:r>
              <a:rPr lang="ru-RU" sz="1600" dirty="0"/>
              <a:t>: море шумело</a:t>
            </a:r>
          </a:p>
          <a:p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7597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Глагол </a:t>
            </a:r>
            <a:r>
              <a:rPr lang="it-IT" b="1" dirty="0"/>
              <a:t>(III)</a:t>
            </a:r>
            <a:r>
              <a:rPr lang="ru-RU" b="1" dirty="0"/>
              <a:t>: причастие и деепричастие</a:t>
            </a:r>
            <a:endParaRPr lang="it-IT" b="1" dirty="0"/>
          </a:p>
          <a:p>
            <a:r>
              <a:rPr lang="ru-RU" b="1" dirty="0"/>
              <a:t>Действительные причастия настоящего времени</a:t>
            </a:r>
            <a:r>
              <a:rPr lang="ru-RU" dirty="0"/>
              <a:t>: читающий</a:t>
            </a:r>
          </a:p>
          <a:p>
            <a:r>
              <a:rPr lang="ru-RU" b="1" dirty="0"/>
              <a:t>Действительные причастия прошедшего времени</a:t>
            </a:r>
            <a:r>
              <a:rPr lang="ru-RU" dirty="0"/>
              <a:t>: </a:t>
            </a:r>
          </a:p>
          <a:p>
            <a:r>
              <a:rPr lang="ru-RU" dirty="0"/>
              <a:t>			читавший, прочитавший</a:t>
            </a:r>
          </a:p>
          <a:p>
            <a:r>
              <a:rPr lang="ru-RU" b="1" dirty="0"/>
              <a:t>Страдательные причастия настоящего времени</a:t>
            </a:r>
            <a:r>
              <a:rPr lang="ru-RU" dirty="0"/>
              <a:t>: читаемый</a:t>
            </a:r>
          </a:p>
          <a:p>
            <a:r>
              <a:rPr lang="ru-RU" b="1" dirty="0"/>
              <a:t>Страдательные причастия прошедшего времени</a:t>
            </a:r>
            <a:r>
              <a:rPr lang="ru-RU" dirty="0"/>
              <a:t>: прочитанный</a:t>
            </a:r>
          </a:p>
          <a:p>
            <a:r>
              <a:rPr lang="ru-RU" b="1" dirty="0"/>
              <a:t>Краткая форма страдательных причастий</a:t>
            </a:r>
            <a:r>
              <a:rPr lang="ru-RU" dirty="0"/>
              <a:t>: читаем, прочитан</a:t>
            </a:r>
          </a:p>
          <a:p>
            <a:endParaRPr lang="ru-RU" dirty="0"/>
          </a:p>
          <a:p>
            <a:r>
              <a:rPr lang="ru-RU" b="1" dirty="0"/>
              <a:t>Деепричастия несовершенного вида</a:t>
            </a:r>
            <a:r>
              <a:rPr lang="ru-RU" dirty="0"/>
              <a:t>: читая</a:t>
            </a:r>
          </a:p>
          <a:p>
            <a:r>
              <a:rPr lang="ru-RU" b="1" dirty="0"/>
              <a:t>Деепричастия совершенного вида</a:t>
            </a:r>
            <a:r>
              <a:rPr lang="ru-RU" dirty="0"/>
              <a:t>: прочитав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781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Наречие</a:t>
            </a:r>
          </a:p>
          <a:p>
            <a:r>
              <a:rPr lang="ru-RU" b="1" dirty="0"/>
              <a:t>Наречия меры и степени</a:t>
            </a:r>
            <a:r>
              <a:rPr lang="ru-RU" dirty="0"/>
              <a:t>: очень, много, слишком</a:t>
            </a:r>
          </a:p>
          <a:p>
            <a:r>
              <a:rPr lang="ru-RU" b="1" dirty="0"/>
              <a:t>Наречия способа действия</a:t>
            </a:r>
            <a:r>
              <a:rPr lang="ru-RU" dirty="0"/>
              <a:t>: вслух, наизусть, по-русски</a:t>
            </a:r>
          </a:p>
          <a:p>
            <a:r>
              <a:rPr lang="ru-RU" b="1" dirty="0"/>
              <a:t>Наречия места</a:t>
            </a:r>
            <a:r>
              <a:rPr lang="ru-RU" dirty="0"/>
              <a:t>: слева, вперёд, домой</a:t>
            </a:r>
          </a:p>
          <a:p>
            <a:r>
              <a:rPr lang="ru-RU" b="1" dirty="0"/>
              <a:t>Наречия времени</a:t>
            </a:r>
            <a:r>
              <a:rPr lang="ru-RU" dirty="0"/>
              <a:t>: скоро, ежедневно</a:t>
            </a:r>
          </a:p>
          <a:p>
            <a:r>
              <a:rPr lang="ru-RU" b="1" dirty="0"/>
              <a:t>Наречия причины</a:t>
            </a:r>
            <a:r>
              <a:rPr lang="ru-RU" dirty="0"/>
              <a:t>: сгоряча, поневоле</a:t>
            </a:r>
          </a:p>
          <a:p>
            <a:r>
              <a:rPr lang="ru-RU" b="1" dirty="0"/>
              <a:t>Наречия следствия</a:t>
            </a:r>
            <a:r>
              <a:rPr lang="ru-RU" dirty="0"/>
              <a:t>: досыта, добела</a:t>
            </a:r>
          </a:p>
          <a:p>
            <a:r>
              <a:rPr lang="ru-RU" b="1" dirty="0"/>
              <a:t>Наречия цели</a:t>
            </a:r>
            <a:r>
              <a:rPr lang="ru-RU" dirty="0"/>
              <a:t>: назло, нарочно</a:t>
            </a:r>
          </a:p>
          <a:p>
            <a:r>
              <a:rPr lang="ru-RU" b="1" dirty="0"/>
              <a:t>Наречия совместности</a:t>
            </a:r>
            <a:r>
              <a:rPr lang="ru-RU" dirty="0"/>
              <a:t>: вдвоём, вместе</a:t>
            </a:r>
          </a:p>
          <a:p>
            <a:r>
              <a:rPr lang="ru-RU" b="1" dirty="0"/>
              <a:t>Сравнительная степень наречия</a:t>
            </a:r>
            <a:r>
              <a:rPr lang="ru-RU" dirty="0"/>
              <a:t>: красивее</a:t>
            </a:r>
          </a:p>
          <a:p>
            <a:r>
              <a:rPr lang="ru-RU" b="1" dirty="0"/>
              <a:t>Превосходная степень наречия</a:t>
            </a:r>
            <a:r>
              <a:rPr lang="ru-RU" dirty="0"/>
              <a:t>: наиболее красиво, красивее всех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826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Терминология синтаксиса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/>
              <a:t>Словосочетание: </a:t>
            </a:r>
            <a:r>
              <a:rPr lang="ru-RU" sz="1600" dirty="0"/>
              <a:t>красивая девушка, любить музыку, идти быстро</a:t>
            </a:r>
          </a:p>
          <a:p>
            <a:r>
              <a:rPr lang="ru-RU" sz="1600" b="1" dirty="0"/>
              <a:t>Простое предложение</a:t>
            </a:r>
            <a:r>
              <a:rPr lang="ru-RU" sz="1600" dirty="0"/>
              <a:t>: Студент читает книгу.</a:t>
            </a:r>
          </a:p>
          <a:p>
            <a:r>
              <a:rPr lang="ru-RU" sz="1600" b="1" dirty="0"/>
              <a:t>Подлежащее (= субъект): </a:t>
            </a:r>
            <a:r>
              <a:rPr lang="ru-RU" sz="1600" i="1" dirty="0"/>
              <a:t>Студент</a:t>
            </a:r>
            <a:r>
              <a:rPr lang="ru-RU" sz="1600" dirty="0"/>
              <a:t> читает книгу.</a:t>
            </a:r>
          </a:p>
          <a:p>
            <a:r>
              <a:rPr lang="ru-RU" sz="1600" b="1" dirty="0"/>
              <a:t>Сказуемое (=предикат): </a:t>
            </a:r>
            <a:r>
              <a:rPr lang="ru-RU" sz="1600" dirty="0"/>
              <a:t>Студент </a:t>
            </a:r>
            <a:r>
              <a:rPr lang="ru-RU" sz="1600" i="1" dirty="0"/>
              <a:t>читает</a:t>
            </a:r>
            <a:r>
              <a:rPr lang="ru-RU" sz="1600" dirty="0"/>
              <a:t> книгу.</a:t>
            </a:r>
          </a:p>
          <a:p>
            <a:r>
              <a:rPr lang="ru-RU" sz="1600" b="1" dirty="0"/>
              <a:t>Глагольное сказуемое: </a:t>
            </a:r>
            <a:r>
              <a:rPr lang="ru-RU" sz="1600" dirty="0"/>
              <a:t>Студент </a:t>
            </a:r>
            <a:r>
              <a:rPr lang="ru-RU" sz="1600" i="1" dirty="0"/>
              <a:t>читает</a:t>
            </a:r>
            <a:r>
              <a:rPr lang="ru-RU" sz="1600" dirty="0"/>
              <a:t> книгу.</a:t>
            </a:r>
          </a:p>
          <a:p>
            <a:r>
              <a:rPr lang="ru-RU" sz="1600" b="1" dirty="0"/>
              <a:t>Именное сказуемое: </a:t>
            </a:r>
            <a:r>
              <a:rPr lang="ru-RU" sz="1600" dirty="0"/>
              <a:t>Я </a:t>
            </a:r>
            <a:r>
              <a:rPr lang="ru-RU" sz="1600" i="1" dirty="0"/>
              <a:t>студент</a:t>
            </a:r>
            <a:r>
              <a:rPr lang="ru-RU" sz="1600" dirty="0"/>
              <a:t>.</a:t>
            </a:r>
          </a:p>
          <a:p>
            <a:r>
              <a:rPr lang="ru-RU" sz="1600" b="1" dirty="0"/>
              <a:t>Дополнение:</a:t>
            </a:r>
            <a:r>
              <a:rPr lang="ru-RU" sz="1600" dirty="0"/>
              <a:t> Студент читает </a:t>
            </a:r>
            <a:r>
              <a:rPr lang="ru-RU" sz="1600" i="1" dirty="0"/>
              <a:t>книгу.</a:t>
            </a:r>
          </a:p>
          <a:p>
            <a:r>
              <a:rPr lang="ru-RU" sz="1600" b="1" dirty="0"/>
              <a:t>Определение:</a:t>
            </a:r>
            <a:r>
              <a:rPr lang="ru-RU" sz="1600" dirty="0"/>
              <a:t> Студент читает </a:t>
            </a:r>
            <a:r>
              <a:rPr lang="ru-RU" sz="1600" i="1" dirty="0"/>
              <a:t>интересную</a:t>
            </a:r>
            <a:r>
              <a:rPr lang="ru-RU" sz="1600" dirty="0"/>
              <a:t> книгу.</a:t>
            </a:r>
          </a:p>
          <a:p>
            <a:r>
              <a:rPr lang="ru-RU" sz="1600" b="1" dirty="0"/>
              <a:t>Обстоятельство: </a:t>
            </a:r>
            <a:r>
              <a:rPr lang="ru-RU" sz="1600" dirty="0"/>
              <a:t>Студент читает книгу </a:t>
            </a:r>
            <a:r>
              <a:rPr lang="ru-RU" sz="1600" i="1" dirty="0"/>
              <a:t>в библиотеке</a:t>
            </a:r>
            <a:r>
              <a:rPr lang="ru-RU" sz="1600" dirty="0"/>
              <a:t>.</a:t>
            </a:r>
          </a:p>
          <a:p>
            <a:r>
              <a:rPr lang="ru-RU" sz="1600" b="1" dirty="0"/>
              <a:t>Приложение:</a:t>
            </a:r>
            <a:r>
              <a:rPr lang="ru-RU" sz="1600" dirty="0"/>
              <a:t> Чёрный кот </a:t>
            </a:r>
            <a:r>
              <a:rPr lang="ru-RU" sz="1600" i="1" dirty="0"/>
              <a:t>Степан</a:t>
            </a:r>
            <a:r>
              <a:rPr lang="ru-RU" sz="1600" dirty="0"/>
              <a:t> сидел на крыльце.</a:t>
            </a:r>
          </a:p>
          <a:p>
            <a:r>
              <a:rPr lang="ru-RU" sz="1600" b="1" dirty="0"/>
              <a:t>Однородные члены предложения: </a:t>
            </a:r>
            <a:r>
              <a:rPr lang="ru-RU" sz="1600" dirty="0"/>
              <a:t>Вчера я </a:t>
            </a:r>
            <a:r>
              <a:rPr lang="ru-RU" sz="1600" i="1" dirty="0"/>
              <a:t>читал</a:t>
            </a:r>
            <a:r>
              <a:rPr lang="ru-RU" sz="1600" dirty="0"/>
              <a:t> и </a:t>
            </a:r>
            <a:r>
              <a:rPr lang="ru-RU" sz="1600" i="1" dirty="0"/>
              <a:t>переводил</a:t>
            </a:r>
            <a:r>
              <a:rPr lang="ru-RU" sz="1600" dirty="0"/>
              <a:t> текст.</a:t>
            </a:r>
          </a:p>
          <a:p>
            <a:r>
              <a:rPr lang="ru-RU" sz="1600" b="1" dirty="0"/>
              <a:t>Сложносочинённое предложение</a:t>
            </a:r>
            <a:r>
              <a:rPr lang="ru-RU" sz="1600" dirty="0"/>
              <a:t>: Моя мама – учительница, а мой папа – врач.</a:t>
            </a:r>
          </a:p>
          <a:p>
            <a:r>
              <a:rPr lang="ru-RU" sz="1600" b="1" dirty="0"/>
              <a:t>Сложноподчинённое предложение</a:t>
            </a:r>
            <a:r>
              <a:rPr lang="ru-RU" sz="1600" dirty="0"/>
              <a:t>: Я изучаю русский язык, потому что я люблю Россию.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527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sz="2000" b="1" dirty="0"/>
              <a:t>Фонетическая терминология.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Терминология словообразования.</a:t>
            </a:r>
          </a:p>
          <a:p>
            <a:pPr marL="457200" indent="-457200">
              <a:buAutoNum type="arabicPeriod"/>
            </a:pPr>
            <a:r>
              <a:rPr lang="ru-RU" sz="2000" b="1" dirty="0"/>
              <a:t>Морфологическая терминология.</a:t>
            </a:r>
          </a:p>
          <a:p>
            <a:pPr marL="0" indent="0"/>
            <a:r>
              <a:rPr lang="ru-RU" sz="2000" b="1" dirty="0"/>
              <a:t>	Части речи.</a:t>
            </a:r>
          </a:p>
          <a:p>
            <a:pPr marL="0" indent="0"/>
            <a:r>
              <a:rPr lang="ru-RU" sz="2000" b="1" dirty="0"/>
              <a:t>	Существительное.</a:t>
            </a:r>
          </a:p>
          <a:p>
            <a:pPr marL="0" indent="0"/>
            <a:r>
              <a:rPr lang="ru-RU" sz="2000" b="1" dirty="0"/>
              <a:t>	Прилагательное.</a:t>
            </a:r>
          </a:p>
          <a:p>
            <a:pPr marL="0" indent="0"/>
            <a:r>
              <a:rPr lang="ru-RU" sz="2000" b="1" dirty="0"/>
              <a:t>	Числительное.</a:t>
            </a:r>
          </a:p>
          <a:p>
            <a:pPr marL="0" indent="0"/>
            <a:r>
              <a:rPr lang="ru-RU" sz="2000" b="1" dirty="0"/>
              <a:t>	Местоимение.</a:t>
            </a:r>
          </a:p>
          <a:p>
            <a:pPr marL="0" indent="0"/>
            <a:r>
              <a:rPr lang="ru-RU" sz="2000" b="1" dirty="0"/>
              <a:t>	Глагол.</a:t>
            </a:r>
          </a:p>
          <a:p>
            <a:pPr marL="0" indent="0"/>
            <a:r>
              <a:rPr lang="ru-RU" sz="2000" b="1" dirty="0"/>
              <a:t>	Наречие.</a:t>
            </a:r>
          </a:p>
          <a:p>
            <a:pPr marL="0" indent="0"/>
            <a:r>
              <a:rPr lang="ru-RU" sz="2000" b="1" dirty="0"/>
              <a:t>4. 	Терминология синтаксиса.</a:t>
            </a:r>
          </a:p>
          <a:p>
            <a:pPr marL="457200" indent="-457200">
              <a:buAutoNum type="arabicPeriod"/>
            </a:pPr>
            <a:endParaRPr lang="ru-RU" dirty="0"/>
          </a:p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Фонетическая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Гласный звук</a:t>
            </a:r>
            <a:r>
              <a:rPr lang="ru-RU" dirty="0"/>
              <a:t>: [а]</a:t>
            </a:r>
          </a:p>
          <a:p>
            <a:r>
              <a:rPr lang="ru-RU" b="1" dirty="0"/>
              <a:t>Согласный звук</a:t>
            </a:r>
            <a:r>
              <a:rPr lang="ru-RU" dirty="0"/>
              <a:t>: [б]</a:t>
            </a:r>
          </a:p>
          <a:p>
            <a:r>
              <a:rPr lang="ru-RU" b="1" dirty="0"/>
              <a:t>Звонкий согласный</a:t>
            </a:r>
            <a:r>
              <a:rPr lang="ru-RU" dirty="0"/>
              <a:t>: [б]</a:t>
            </a:r>
          </a:p>
          <a:p>
            <a:r>
              <a:rPr lang="ru-RU" b="1" dirty="0"/>
              <a:t>Глухой согласный</a:t>
            </a:r>
            <a:r>
              <a:rPr lang="ru-RU" dirty="0"/>
              <a:t>: [п]</a:t>
            </a:r>
          </a:p>
          <a:p>
            <a:r>
              <a:rPr lang="ru-RU" b="1" dirty="0"/>
              <a:t>Твёрдый согласный</a:t>
            </a:r>
            <a:r>
              <a:rPr lang="ru-RU" dirty="0"/>
              <a:t>: [р]ад</a:t>
            </a:r>
          </a:p>
          <a:p>
            <a:r>
              <a:rPr lang="ru-RU" b="1" dirty="0"/>
              <a:t>Мягкий согласный</a:t>
            </a:r>
            <a:r>
              <a:rPr lang="ru-RU" dirty="0"/>
              <a:t>: [р</a:t>
            </a:r>
            <a:r>
              <a:rPr lang="it-IT" dirty="0"/>
              <a:t>’</a:t>
            </a:r>
            <a:r>
              <a:rPr lang="ru-RU" dirty="0"/>
              <a:t>]яд</a:t>
            </a:r>
          </a:p>
          <a:p>
            <a:r>
              <a:rPr lang="ru-RU" b="1" dirty="0"/>
              <a:t>Слог</a:t>
            </a:r>
            <a:r>
              <a:rPr lang="ru-RU" dirty="0"/>
              <a:t>: </a:t>
            </a:r>
            <a:r>
              <a:rPr lang="ru-RU" dirty="0" err="1"/>
              <a:t>ма-ма</a:t>
            </a:r>
            <a:r>
              <a:rPr lang="ru-RU" dirty="0"/>
              <a:t> (сколько в слове гласных, столько и слогов)</a:t>
            </a:r>
          </a:p>
          <a:p>
            <a:r>
              <a:rPr lang="ru-RU" b="1" dirty="0"/>
              <a:t>Ударение</a:t>
            </a:r>
            <a:r>
              <a:rPr lang="ru-RU" dirty="0"/>
              <a:t>: м</a:t>
            </a:r>
            <a:r>
              <a:rPr lang="ru-RU" b="1" dirty="0"/>
              <a:t>А</a:t>
            </a:r>
            <a:r>
              <a:rPr lang="ru-RU" dirty="0"/>
              <a:t>-</a:t>
            </a:r>
            <a:r>
              <a:rPr lang="ru-RU" dirty="0" err="1"/>
              <a:t>ма</a:t>
            </a:r>
            <a:endParaRPr lang="ru-RU" dirty="0"/>
          </a:p>
          <a:p>
            <a:r>
              <a:rPr lang="ru-RU" b="1" dirty="0"/>
              <a:t>Побочное ударение</a:t>
            </a:r>
            <a:r>
              <a:rPr lang="ru-RU" dirty="0"/>
              <a:t>: </a:t>
            </a:r>
            <a:r>
              <a:rPr lang="ru-RU" dirty="0" err="1"/>
              <a:t>ваг</a:t>
            </a:r>
            <a:r>
              <a:rPr lang="ru-RU" b="1" dirty="0" err="1"/>
              <a:t>о</a:t>
            </a:r>
            <a:r>
              <a:rPr lang="ru-RU" dirty="0" err="1"/>
              <a:t>ностро</a:t>
            </a:r>
            <a:r>
              <a:rPr lang="ru-RU" b="1" dirty="0" err="1"/>
              <a:t>И</a:t>
            </a:r>
            <a:r>
              <a:rPr lang="ru-RU" dirty="0" err="1"/>
              <a:t>тельный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75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Терминология словообразования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Состав слова</a:t>
            </a:r>
            <a:endParaRPr lang="ru-RU" dirty="0"/>
          </a:p>
          <a:p>
            <a:r>
              <a:rPr lang="ru-RU" b="1" dirty="0"/>
              <a:t>Корень</a:t>
            </a:r>
            <a:r>
              <a:rPr lang="ru-RU" dirty="0"/>
              <a:t>: </a:t>
            </a:r>
            <a:r>
              <a:rPr lang="ru-RU" b="1" dirty="0"/>
              <a:t>мам</a:t>
            </a:r>
            <a:r>
              <a:rPr lang="ru-RU" dirty="0"/>
              <a:t>-а</a:t>
            </a:r>
          </a:p>
          <a:p>
            <a:r>
              <a:rPr lang="ru-RU" b="1" dirty="0"/>
              <a:t>Окончание</a:t>
            </a:r>
            <a:r>
              <a:rPr lang="ru-RU" dirty="0"/>
              <a:t>: мам-</a:t>
            </a:r>
            <a:r>
              <a:rPr lang="ru-RU" b="1" dirty="0"/>
              <a:t>а</a:t>
            </a:r>
          </a:p>
          <a:p>
            <a:r>
              <a:rPr lang="ru-RU" b="1" dirty="0"/>
              <a:t>Приставка</a:t>
            </a:r>
            <a:r>
              <a:rPr lang="ru-RU" dirty="0"/>
              <a:t>: </a:t>
            </a:r>
            <a:r>
              <a:rPr lang="ru-RU" b="1" dirty="0"/>
              <a:t>про</a:t>
            </a:r>
            <a:r>
              <a:rPr lang="ru-RU" dirty="0"/>
              <a:t>-читать</a:t>
            </a:r>
          </a:p>
          <a:p>
            <a:r>
              <a:rPr lang="ru-RU" b="1" dirty="0"/>
              <a:t>Суффикс</a:t>
            </a:r>
            <a:r>
              <a:rPr lang="ru-RU" dirty="0"/>
              <a:t>: город-</a:t>
            </a:r>
            <a:r>
              <a:rPr lang="ru-RU" b="1" dirty="0" err="1"/>
              <a:t>ск</a:t>
            </a:r>
            <a:r>
              <a:rPr lang="ru-RU" dirty="0"/>
              <a:t>-ой</a:t>
            </a:r>
          </a:p>
          <a:p>
            <a:r>
              <a:rPr lang="ru-RU" b="1" dirty="0"/>
              <a:t>Интерфикс</a:t>
            </a:r>
            <a:r>
              <a:rPr lang="it-IT" dirty="0"/>
              <a:t>: </a:t>
            </a:r>
            <a:r>
              <a:rPr lang="ru-RU" dirty="0"/>
              <a:t>сам-</a:t>
            </a:r>
            <a:r>
              <a:rPr lang="ru-RU" b="1" dirty="0"/>
              <a:t>о</a:t>
            </a:r>
            <a:r>
              <a:rPr lang="ru-RU" dirty="0"/>
              <a:t>-лёт</a:t>
            </a:r>
          </a:p>
          <a:p>
            <a:r>
              <a:rPr lang="ru-RU" b="1" dirty="0"/>
              <a:t>Возвратная частица (= постфикс)</a:t>
            </a:r>
            <a:r>
              <a:rPr lang="ru-RU" dirty="0"/>
              <a:t>: учить-</a:t>
            </a:r>
            <a:r>
              <a:rPr lang="ru-RU" b="1" dirty="0" err="1"/>
              <a:t>ся</a:t>
            </a:r>
            <a:endParaRPr lang="ru-RU" b="1" dirty="0"/>
          </a:p>
          <a:p>
            <a:r>
              <a:rPr lang="ru-RU" b="1" dirty="0"/>
              <a:t>Основа слова</a:t>
            </a:r>
            <a:r>
              <a:rPr lang="ru-RU" dirty="0"/>
              <a:t>: </a:t>
            </a:r>
            <a:r>
              <a:rPr lang="ru-RU" b="1" dirty="0" err="1"/>
              <a:t>приморск</a:t>
            </a:r>
            <a:r>
              <a:rPr lang="ru-RU" dirty="0" err="1"/>
              <a:t>-ий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Чередование гласных/согласных</a:t>
            </a:r>
            <a:r>
              <a:rPr lang="ru-RU" dirty="0"/>
              <a:t>: л</a:t>
            </a:r>
            <a:r>
              <a:rPr lang="ru-RU" b="1" dirty="0"/>
              <a:t>ё</a:t>
            </a:r>
            <a:r>
              <a:rPr lang="ru-RU" dirty="0"/>
              <a:t>д – л</a:t>
            </a:r>
            <a:r>
              <a:rPr lang="ru-RU" b="1" dirty="0"/>
              <a:t>ь</a:t>
            </a:r>
            <a:r>
              <a:rPr lang="ru-RU" dirty="0"/>
              <a:t>да, лю</a:t>
            </a:r>
            <a:r>
              <a:rPr lang="ru-RU" b="1" dirty="0"/>
              <a:t>б</a:t>
            </a:r>
            <a:r>
              <a:rPr lang="ru-RU" dirty="0"/>
              <a:t>ить – лю</a:t>
            </a:r>
            <a:r>
              <a:rPr lang="ru-RU" b="1" dirty="0"/>
              <a:t>бл</a:t>
            </a:r>
            <a:r>
              <a:rPr lang="ru-RU" dirty="0"/>
              <a:t>ю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872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Части речи</a:t>
            </a:r>
          </a:p>
          <a:p>
            <a:r>
              <a:rPr lang="ru-RU" b="1" dirty="0"/>
              <a:t>(Имя) существительное: </a:t>
            </a:r>
            <a:r>
              <a:rPr lang="ru-RU" dirty="0"/>
              <a:t>сестра</a:t>
            </a:r>
          </a:p>
          <a:p>
            <a:r>
              <a:rPr lang="ru-RU" b="1" dirty="0"/>
              <a:t>(Имя) прилагательное</a:t>
            </a:r>
            <a:r>
              <a:rPr lang="ru-RU" dirty="0"/>
              <a:t>: новый</a:t>
            </a:r>
          </a:p>
          <a:p>
            <a:r>
              <a:rPr lang="ru-RU" b="1" dirty="0"/>
              <a:t>(Имя) числительное</a:t>
            </a:r>
            <a:r>
              <a:rPr lang="ru-RU" dirty="0"/>
              <a:t>: пять, пятый</a:t>
            </a:r>
          </a:p>
          <a:p>
            <a:r>
              <a:rPr lang="ru-RU" b="1" dirty="0"/>
              <a:t>Местоимение</a:t>
            </a:r>
            <a:r>
              <a:rPr lang="ru-RU" dirty="0"/>
              <a:t>: я, мой, этот</a:t>
            </a:r>
          </a:p>
          <a:p>
            <a:r>
              <a:rPr lang="ru-RU" b="1" dirty="0"/>
              <a:t>Глагол</a:t>
            </a:r>
            <a:r>
              <a:rPr lang="ru-RU" dirty="0"/>
              <a:t>: читать</a:t>
            </a:r>
          </a:p>
          <a:p>
            <a:r>
              <a:rPr lang="ru-RU" b="1" dirty="0"/>
              <a:t>Наречие</a:t>
            </a:r>
            <a:r>
              <a:rPr lang="ru-RU" dirty="0"/>
              <a:t>: холодно, вчера</a:t>
            </a:r>
          </a:p>
          <a:p>
            <a:r>
              <a:rPr lang="ru-RU" b="1" dirty="0"/>
              <a:t>Предлог</a:t>
            </a:r>
            <a:r>
              <a:rPr lang="ru-RU" dirty="0"/>
              <a:t>: в, на, о</a:t>
            </a:r>
          </a:p>
          <a:p>
            <a:r>
              <a:rPr lang="ru-RU" b="1" dirty="0"/>
              <a:t>Союз</a:t>
            </a:r>
            <a:r>
              <a:rPr lang="ru-RU" dirty="0"/>
              <a:t>: и, а, когда, потому что</a:t>
            </a:r>
          </a:p>
          <a:p>
            <a:r>
              <a:rPr lang="ru-RU" b="1" dirty="0"/>
              <a:t>Частица</a:t>
            </a:r>
            <a:r>
              <a:rPr lang="ru-RU" dirty="0"/>
              <a:t>: ну, же, пусть, бы</a:t>
            </a:r>
          </a:p>
          <a:p>
            <a:r>
              <a:rPr lang="ru-RU" b="1" dirty="0"/>
              <a:t>Междометие</a:t>
            </a:r>
            <a:r>
              <a:rPr lang="ru-RU" dirty="0"/>
              <a:t>: ах, ой, на, спасибо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010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Существительное (</a:t>
            </a:r>
            <a:r>
              <a:rPr lang="it-IT" b="1" dirty="0"/>
              <a:t>I)</a:t>
            </a:r>
            <a:endParaRPr lang="ru-RU" b="1" dirty="0"/>
          </a:p>
          <a:p>
            <a:pPr algn="ctr"/>
            <a:endParaRPr lang="ru-RU" b="1" dirty="0"/>
          </a:p>
          <a:p>
            <a:r>
              <a:rPr lang="ru-RU" sz="1600" b="1" dirty="0"/>
              <a:t>Одушевлённое существительное</a:t>
            </a:r>
            <a:r>
              <a:rPr lang="ru-RU" sz="1600" dirty="0"/>
              <a:t>: человек</a:t>
            </a:r>
          </a:p>
          <a:p>
            <a:r>
              <a:rPr lang="ru-RU" sz="1600" b="1" dirty="0"/>
              <a:t>Неодушевлённое существительное</a:t>
            </a:r>
            <a:r>
              <a:rPr lang="ru-RU" sz="1600" dirty="0"/>
              <a:t>: стол</a:t>
            </a:r>
          </a:p>
          <a:p>
            <a:r>
              <a:rPr lang="ru-RU" sz="1600" b="1" dirty="0"/>
              <a:t>Имя собственное</a:t>
            </a:r>
            <a:r>
              <a:rPr lang="ru-RU" sz="1600" dirty="0"/>
              <a:t>: Москва, Россия, Путин, Кремль</a:t>
            </a:r>
          </a:p>
          <a:p>
            <a:r>
              <a:rPr lang="ru-RU" sz="1600" b="1" dirty="0"/>
              <a:t>Имя нарицательное</a:t>
            </a:r>
            <a:r>
              <a:rPr lang="ru-RU" sz="1600" dirty="0"/>
              <a:t>: город, страна, фамилия, название</a:t>
            </a:r>
          </a:p>
          <a:p>
            <a:r>
              <a:rPr lang="ru-RU" sz="1600" b="1" dirty="0"/>
              <a:t>Конкретное существительное</a:t>
            </a:r>
            <a:r>
              <a:rPr lang="ru-RU" sz="1600" dirty="0"/>
              <a:t>: университет, ручка</a:t>
            </a:r>
          </a:p>
          <a:p>
            <a:r>
              <a:rPr lang="ru-RU" sz="1600" b="1" dirty="0"/>
              <a:t>Отвлечённое (= абстрактное) существительное</a:t>
            </a:r>
            <a:r>
              <a:rPr lang="ru-RU" sz="1600" dirty="0"/>
              <a:t>: бег, красота</a:t>
            </a:r>
          </a:p>
          <a:p>
            <a:r>
              <a:rPr lang="ru-RU" sz="1600" b="1" dirty="0"/>
              <a:t>Вещественное существительное</a:t>
            </a:r>
            <a:r>
              <a:rPr lang="ru-RU" sz="1600" dirty="0"/>
              <a:t>: вода, кислород, аспирин</a:t>
            </a:r>
          </a:p>
          <a:p>
            <a:r>
              <a:rPr lang="ru-RU" sz="1600" b="1" dirty="0"/>
              <a:t>Собирательное существительное</a:t>
            </a:r>
            <a:r>
              <a:rPr lang="ru-RU" sz="1600" dirty="0"/>
              <a:t>: деньги, пролетариат</a:t>
            </a:r>
          </a:p>
          <a:p>
            <a:r>
              <a:rPr lang="ru-RU" sz="1600" b="1" dirty="0"/>
              <a:t>Мужской род</a:t>
            </a:r>
            <a:r>
              <a:rPr lang="ru-RU" sz="1600" dirty="0"/>
              <a:t>: студент, журнал</a:t>
            </a:r>
          </a:p>
          <a:p>
            <a:r>
              <a:rPr lang="ru-RU" sz="1600" b="1" dirty="0"/>
              <a:t>Женский род</a:t>
            </a:r>
            <a:r>
              <a:rPr lang="ru-RU" sz="1600" dirty="0"/>
              <a:t>: студентка, книга</a:t>
            </a:r>
          </a:p>
          <a:p>
            <a:r>
              <a:rPr lang="ru-RU" sz="1600" b="1" dirty="0"/>
              <a:t>Средний род</a:t>
            </a:r>
            <a:r>
              <a:rPr lang="ru-RU" sz="1600" dirty="0"/>
              <a:t>: море, окно</a:t>
            </a:r>
          </a:p>
          <a:p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17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Существительное</a:t>
            </a:r>
            <a:r>
              <a:rPr lang="it-IT" b="1" dirty="0"/>
              <a:t> (II)</a:t>
            </a:r>
            <a:endParaRPr lang="ru-RU" b="1" dirty="0"/>
          </a:p>
          <a:p>
            <a:r>
              <a:rPr lang="ru-RU" sz="2000" b="1" dirty="0"/>
              <a:t>Единственное число</a:t>
            </a:r>
            <a:r>
              <a:rPr lang="ru-RU" sz="2000" dirty="0"/>
              <a:t>: газета</a:t>
            </a:r>
          </a:p>
          <a:p>
            <a:r>
              <a:rPr lang="ru-RU" sz="2000" b="1" dirty="0"/>
              <a:t>Множественное число</a:t>
            </a:r>
            <a:r>
              <a:rPr lang="ru-RU" sz="2000" dirty="0"/>
              <a:t>: газеты</a:t>
            </a:r>
          </a:p>
          <a:p>
            <a:r>
              <a:rPr lang="it-IT" sz="2000" b="1" dirty="0"/>
              <a:t>Singularia tantum</a:t>
            </a:r>
            <a:r>
              <a:rPr lang="it-IT" sz="2000" dirty="0"/>
              <a:t>: </a:t>
            </a:r>
            <a:r>
              <a:rPr lang="ru-RU" sz="2000" dirty="0"/>
              <a:t>Крым, футбол, бег, молоко, молодёжь</a:t>
            </a:r>
            <a:endParaRPr lang="it-IT" sz="2000" dirty="0"/>
          </a:p>
          <a:p>
            <a:r>
              <a:rPr lang="it-IT" sz="2000" b="1" dirty="0"/>
              <a:t>Pluralia tantum</a:t>
            </a:r>
            <a:r>
              <a:rPr lang="it-IT" sz="2000" dirty="0"/>
              <a:t>: </a:t>
            </a:r>
            <a:r>
              <a:rPr lang="ru-RU" sz="2000" dirty="0"/>
              <a:t>брюки, Альпы, шахматы, переговоры, духи, деньги</a:t>
            </a:r>
          </a:p>
          <a:p>
            <a:r>
              <a:rPr lang="ru-RU" sz="2000" b="1" dirty="0"/>
              <a:t>Именительный падеж</a:t>
            </a:r>
          </a:p>
          <a:p>
            <a:r>
              <a:rPr lang="ru-RU" sz="2000" b="1" dirty="0"/>
              <a:t>Родительный падеж</a:t>
            </a:r>
          </a:p>
          <a:p>
            <a:r>
              <a:rPr lang="ru-RU" sz="2000" b="1" dirty="0"/>
              <a:t>Дательный падеж</a:t>
            </a:r>
          </a:p>
          <a:p>
            <a:r>
              <a:rPr lang="ru-RU" sz="2000" b="1" dirty="0"/>
              <a:t>Винительный падеж</a:t>
            </a:r>
          </a:p>
          <a:p>
            <a:r>
              <a:rPr lang="ru-RU" sz="2000" b="1" dirty="0"/>
              <a:t>Творительный падеж</a:t>
            </a:r>
          </a:p>
          <a:p>
            <a:r>
              <a:rPr lang="ru-RU" sz="2000" b="1" dirty="0"/>
              <a:t>Предложный падеж</a:t>
            </a:r>
          </a:p>
          <a:p>
            <a:r>
              <a:rPr lang="ru-RU" sz="2000" b="1" dirty="0"/>
              <a:t>склонять/просклонять: </a:t>
            </a:r>
            <a:r>
              <a:rPr lang="ru-RU" sz="2000" dirty="0"/>
              <a:t>мама, мамы, маме, маму, мамой, о маме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53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Морфонологическая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Прилагательное</a:t>
            </a:r>
          </a:p>
          <a:p>
            <a:r>
              <a:rPr lang="ru-RU" b="1" dirty="0"/>
              <a:t>Качественное прилагательное</a:t>
            </a:r>
            <a:r>
              <a:rPr lang="ru-RU" dirty="0"/>
              <a:t>: большой, белый, умный</a:t>
            </a:r>
          </a:p>
          <a:p>
            <a:r>
              <a:rPr lang="ru-RU" b="1" dirty="0"/>
              <a:t>Относительное прилагательное</a:t>
            </a:r>
            <a:r>
              <a:rPr lang="ru-RU" dirty="0"/>
              <a:t>: </a:t>
            </a:r>
          </a:p>
          <a:p>
            <a:r>
              <a:rPr lang="ru-RU" dirty="0"/>
              <a:t>университетская библиотека (т.е. «библиотека при университете»)</a:t>
            </a:r>
          </a:p>
          <a:p>
            <a:r>
              <a:rPr lang="ru-RU" b="1" dirty="0"/>
              <a:t>Притяжательное прилагательное</a:t>
            </a:r>
            <a:r>
              <a:rPr lang="ru-RU" dirty="0"/>
              <a:t>: Петина книга (= книга Пети),</a:t>
            </a:r>
          </a:p>
          <a:p>
            <a:r>
              <a:rPr lang="ru-RU" dirty="0"/>
              <a:t>лисий хвост (= хвост лисы)</a:t>
            </a:r>
          </a:p>
          <a:p>
            <a:r>
              <a:rPr lang="ru-RU" b="1" dirty="0"/>
              <a:t>Полная форма прилагательного</a:t>
            </a:r>
            <a:r>
              <a:rPr lang="ru-RU" dirty="0"/>
              <a:t>: свободный, свободная</a:t>
            </a:r>
          </a:p>
          <a:p>
            <a:r>
              <a:rPr lang="ru-RU" b="1" dirty="0"/>
              <a:t>Краткая форма прилагательного</a:t>
            </a:r>
            <a:r>
              <a:rPr lang="ru-RU" dirty="0"/>
              <a:t>: свободен, свободна</a:t>
            </a:r>
          </a:p>
          <a:p>
            <a:r>
              <a:rPr lang="ru-RU" b="1" dirty="0"/>
              <a:t>Сравнительная степень прилагательного</a:t>
            </a:r>
            <a:r>
              <a:rPr lang="ru-RU" dirty="0"/>
              <a:t>: добрее, дороже</a:t>
            </a:r>
          </a:p>
          <a:p>
            <a:r>
              <a:rPr lang="ru-RU" b="1" dirty="0"/>
              <a:t>Превосходная степень прилагательного</a:t>
            </a:r>
            <a:r>
              <a:rPr lang="ru-RU" dirty="0"/>
              <a:t>: умнейший, тончайший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167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Морфологическая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Числительное</a:t>
            </a:r>
          </a:p>
          <a:p>
            <a:r>
              <a:rPr lang="ru-RU" b="1" dirty="0"/>
              <a:t>Количественные числительные</a:t>
            </a:r>
            <a:r>
              <a:rPr lang="ru-RU" dirty="0"/>
              <a:t>: пять, тридцать</a:t>
            </a:r>
          </a:p>
          <a:p>
            <a:r>
              <a:rPr lang="ru-RU" b="1" dirty="0"/>
              <a:t>Порядковые числительные</a:t>
            </a:r>
            <a:r>
              <a:rPr lang="ru-RU" dirty="0"/>
              <a:t>: пятый, тридцатый</a:t>
            </a:r>
          </a:p>
          <a:p>
            <a:r>
              <a:rPr lang="ru-RU" b="1" dirty="0"/>
              <a:t>Собирательные числительные</a:t>
            </a:r>
            <a:r>
              <a:rPr lang="ru-RU" dirty="0"/>
              <a:t>: двое, трое, четверо, пятеро, семеро</a:t>
            </a:r>
          </a:p>
          <a:p>
            <a:r>
              <a:rPr lang="ru-RU" b="1" dirty="0"/>
              <a:t>Неопределённо-количественные числительные</a:t>
            </a:r>
            <a:r>
              <a:rPr lang="ru-RU" dirty="0"/>
              <a:t>: много, немного, мало, сколько, несколько</a:t>
            </a:r>
          </a:p>
          <a:p>
            <a:r>
              <a:rPr lang="ru-RU" b="1" dirty="0"/>
              <a:t>Дробные числительные</a:t>
            </a:r>
            <a:r>
              <a:rPr lang="ru-RU" dirty="0"/>
              <a:t>: пять с половиной, восемь с четвертью</a:t>
            </a:r>
          </a:p>
          <a:p>
            <a:r>
              <a:rPr lang="ru-RU" b="1" dirty="0"/>
              <a:t>Описательные количественные словосочетания</a:t>
            </a:r>
            <a:r>
              <a:rPr lang="ru-RU" dirty="0"/>
              <a:t>: пять восьмых, три (целых) и одна десятая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468258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593</TotalTime>
  <Words>1031</Words>
  <Application>Microsoft Office PowerPoint</Application>
  <PresentationFormat>Экран (4:3)</PresentationFormat>
  <Paragraphs>183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План лекции</vt:lpstr>
      <vt:lpstr>1. Фонетическая терминология</vt:lpstr>
      <vt:lpstr>2. Терминология словообразования</vt:lpstr>
      <vt:lpstr>3. Морфологическая терминология</vt:lpstr>
      <vt:lpstr>3. Морфологическая терминология</vt:lpstr>
      <vt:lpstr>3. Морфологическая терминология</vt:lpstr>
      <vt:lpstr>3. Морфонологическая терминология</vt:lpstr>
      <vt:lpstr>3. Морфологическая терминология</vt:lpstr>
      <vt:lpstr>3. Морфологическая терминология</vt:lpstr>
      <vt:lpstr>3. Морфологическая терминология</vt:lpstr>
      <vt:lpstr>3. Морфологическая терминология</vt:lpstr>
      <vt:lpstr>3. Морфологическая терминология</vt:lpstr>
      <vt:lpstr>3. Морфологическая терминология</vt:lpstr>
      <vt:lpstr>4. Терминология синтаксиса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43</cp:revision>
  <dcterms:created xsi:type="dcterms:W3CDTF">2016-08-01T13:43:10Z</dcterms:created>
  <dcterms:modified xsi:type="dcterms:W3CDTF">2024-08-21T12:39:49Z</dcterms:modified>
</cp:coreProperties>
</file>